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7"/>
  </p:notesMasterIdLst>
  <p:handoutMasterIdLst>
    <p:handoutMasterId r:id="rId18"/>
  </p:handoutMasterIdLst>
  <p:sldIdLst>
    <p:sldId id="265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04/17/2018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04/17/2018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 For NON- </a:t>
            </a:r>
            <a:r>
              <a:rPr lang="en-US" sz="3600" dirty="0" smtClean="0"/>
              <a:t>PROFIT ORGANIZATIONS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OF THE MINDS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permanent record or “Minutes” of the meeting of the non-profit organization’s board are required in order to accurately record the decisions made and actions taken.  The minutes shall include, but not be limited to:</a:t>
            </a:r>
          </a:p>
          <a:p>
            <a:pPr lvl="1"/>
            <a:r>
              <a:rPr lang="en-US" dirty="0" smtClean="0"/>
              <a:t>Meeting date</a:t>
            </a:r>
          </a:p>
          <a:p>
            <a:pPr lvl="1"/>
            <a:r>
              <a:rPr lang="en-US" dirty="0" smtClean="0"/>
              <a:t>Names of members attending</a:t>
            </a:r>
          </a:p>
          <a:p>
            <a:pPr lvl="1"/>
            <a:r>
              <a:rPr lang="en-US" dirty="0" smtClean="0"/>
              <a:t>Topics discussed</a:t>
            </a:r>
          </a:p>
          <a:p>
            <a:pPr lvl="1"/>
            <a:r>
              <a:rPr lang="en-US" dirty="0" smtClean="0"/>
              <a:t>Decisions &amp; actions reached &amp; taken</a:t>
            </a:r>
          </a:p>
          <a:p>
            <a:pPr lvl="1"/>
            <a:r>
              <a:rPr lang="en-US" dirty="0" smtClean="0"/>
              <a:t>Attachment of any documents referenced</a:t>
            </a:r>
          </a:p>
          <a:p>
            <a:pPr lvl="1"/>
            <a:r>
              <a:rPr lang="en-US" dirty="0" smtClean="0"/>
              <a:t>Minutes shall be signed and approved by an officer of the 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2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 &amp; STATE 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Non-profit organizations should have an EIN number or Federal ID Number.</a:t>
            </a:r>
          </a:p>
          <a:p>
            <a:r>
              <a:rPr lang="en-US" dirty="0" smtClean="0"/>
              <a:t>501(c)(3) status certificate from the IRS</a:t>
            </a:r>
          </a:p>
          <a:p>
            <a:r>
              <a:rPr lang="en-US" dirty="0" smtClean="0"/>
              <a:t>Current  W-9 form filed with state department of finance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501 c (3) organizations are required to file a Form 990 report with IRS each year.  [Religious organizations such as churches &amp; church related organizations and those with gross revenues of less than $50,000 are exempt]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CYFD </a:t>
            </a:r>
            <a:r>
              <a:rPr lang="en-US" dirty="0" smtClean="0"/>
              <a:t>requires all of this documentation to be in place in order to send payment to any non-profit organization and will be checked in future program reviews.</a:t>
            </a:r>
          </a:p>
        </p:txBody>
      </p:sp>
    </p:spTree>
    <p:extLst>
      <p:ext uri="{BB962C8B-B14F-4D97-AF65-F5344CB8AC3E}">
        <p14:creationId xmlns:p14="http://schemas.microsoft.com/office/powerpoint/2010/main" val="245470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questions do you have?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1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ADVISORY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from the Board of Directors</a:t>
            </a:r>
          </a:p>
          <a:p>
            <a:pPr lvl="1"/>
            <a:r>
              <a:rPr lang="en-US" dirty="0" smtClean="0"/>
              <a:t>May become the founding “Board of Directors”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Guides the organization through the legal system</a:t>
            </a:r>
          </a:p>
          <a:p>
            <a:pPr lvl="1"/>
            <a:r>
              <a:rPr lang="en-US" dirty="0" smtClean="0"/>
              <a:t>In complex situations, legal assistance may be necessary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Staying legal thru the process can be difficult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&amp;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purpose of a charitable nonprofit must be for the public interest and common good.  It should establish a single mission and a set of goals and programs that will help to accomplish that mission.</a:t>
            </a:r>
          </a:p>
          <a:p>
            <a:endParaRPr lang="en-US" dirty="0"/>
          </a:p>
          <a:p>
            <a:r>
              <a:rPr lang="en-US" dirty="0" smtClean="0"/>
              <a:t>The organization should analyze what it wants to do, whom it wants to serve and reach, and how it wants to affect society. </a:t>
            </a:r>
          </a:p>
          <a:p>
            <a:endParaRPr lang="en-US" dirty="0"/>
          </a:p>
          <a:p>
            <a:r>
              <a:rPr lang="en-US" dirty="0" smtClean="0"/>
              <a:t>Mission Statement – will guide the organization through its formation, program development, growth and change.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49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“Board of Directors” will assume much of the responsibility of the non-profit organization.   Will assume the role of “ownership” of the organization.</a:t>
            </a:r>
          </a:p>
          <a:p>
            <a:endParaRPr lang="en-US" dirty="0"/>
          </a:p>
          <a:p>
            <a:r>
              <a:rPr lang="en-US" dirty="0" smtClean="0"/>
              <a:t>They will determine the direction and goals of the organization and set forth precedents/requirements for future board members.</a:t>
            </a:r>
          </a:p>
          <a:p>
            <a:endParaRPr lang="en-US" dirty="0"/>
          </a:p>
          <a:p>
            <a:r>
              <a:rPr lang="en-US" dirty="0" smtClean="0"/>
              <a:t>Ensure that the organization maintains a “legal” status</a:t>
            </a:r>
          </a:p>
        </p:txBody>
      </p:sp>
    </p:spTree>
    <p:extLst>
      <p:ext uri="{BB962C8B-B14F-4D97-AF65-F5344CB8AC3E}">
        <p14:creationId xmlns:p14="http://schemas.microsoft.com/office/powerpoint/2010/main" val="126762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825624"/>
            <a:ext cx="9978736" cy="50323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Shall be residents of the area served by the organization</a:t>
            </a:r>
            <a:endParaRPr lang="en-US" dirty="0"/>
          </a:p>
          <a:p>
            <a:pPr lvl="1"/>
            <a:r>
              <a:rPr lang="en-US" dirty="0" smtClean="0"/>
              <a:t>Represent social, economic, linguistic, ethnic, and racial target population</a:t>
            </a:r>
          </a:p>
          <a:p>
            <a:pPr lvl="1"/>
            <a:r>
              <a:rPr lang="en-US" dirty="0" smtClean="0"/>
              <a:t>Must submit DOB – so that FNB can check the NDL</a:t>
            </a:r>
          </a:p>
          <a:p>
            <a:pPr lvl="1"/>
            <a:r>
              <a:rPr lang="en-US" dirty="0" smtClean="0"/>
              <a:t>Will consist of President, Vice-President, Secretary, Treasurer, other members.</a:t>
            </a:r>
          </a:p>
          <a:p>
            <a:pPr lvl="1"/>
            <a:r>
              <a:rPr lang="en-US" dirty="0" smtClean="0"/>
              <a:t>Minimum of 3 board members</a:t>
            </a:r>
          </a:p>
          <a:p>
            <a:pPr lvl="1"/>
            <a:endParaRPr lang="en-US" dirty="0"/>
          </a:p>
          <a:p>
            <a:r>
              <a:rPr lang="en-US" dirty="0" smtClean="0"/>
              <a:t>A non-profit organization shall not:</a:t>
            </a:r>
          </a:p>
          <a:p>
            <a:pPr lvl="1"/>
            <a:r>
              <a:rPr lang="en-US" dirty="0" smtClean="0"/>
              <a:t>Employ a person related to a board member by consanguinity or affinity within the third degree</a:t>
            </a:r>
          </a:p>
          <a:p>
            <a:pPr lvl="1"/>
            <a:r>
              <a:rPr lang="en-US" dirty="0" smtClean="0"/>
              <a:t>This includes, but is not limited to: spouse, mother, father, brother, sister, grandparents, aunts, uncles, niece, nephew, first cousins, mother-in-law, father-in law, brother or sisters- in- law</a:t>
            </a:r>
          </a:p>
        </p:txBody>
      </p:sp>
    </p:spTree>
    <p:extLst>
      <p:ext uri="{BB962C8B-B14F-4D97-AF65-F5344CB8AC3E}">
        <p14:creationId xmlns:p14="http://schemas.microsoft.com/office/powerpoint/2010/main" val="216925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Boards shall ensure that the non-profit organization complies with applicable legal requirements and regulations of all governmental (IRS) and legally authorized agencies under whose authorities it operates.  Including but not limited to:</a:t>
            </a:r>
          </a:p>
          <a:p>
            <a:pPr lvl="1"/>
            <a:r>
              <a:rPr lang="en-US" dirty="0" smtClean="0"/>
              <a:t>Equal Employment Opportunity</a:t>
            </a:r>
          </a:p>
          <a:p>
            <a:pPr lvl="1"/>
            <a:r>
              <a:rPr lang="en-US" dirty="0" smtClean="0"/>
              <a:t>Workers Compensation</a:t>
            </a:r>
          </a:p>
          <a:p>
            <a:pPr lvl="1"/>
            <a:r>
              <a:rPr lang="en-US" dirty="0" smtClean="0"/>
              <a:t>Unemployment Insurance</a:t>
            </a:r>
          </a:p>
          <a:p>
            <a:pPr lvl="1"/>
            <a:r>
              <a:rPr lang="en-US" dirty="0" smtClean="0"/>
              <a:t>Affirmative Action</a:t>
            </a:r>
          </a:p>
          <a:p>
            <a:pPr lvl="1"/>
            <a:r>
              <a:rPr lang="en-US" dirty="0" smtClean="0"/>
              <a:t>Safety, licensing, etc.</a:t>
            </a:r>
          </a:p>
        </p:txBody>
      </p:sp>
    </p:spTree>
    <p:extLst>
      <p:ext uri="{BB962C8B-B14F-4D97-AF65-F5344CB8AC3E}">
        <p14:creationId xmlns:p14="http://schemas.microsoft.com/office/powerpoint/2010/main" val="3830557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 OF INCORPORATION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current Articles of Incorporation that meet all of the legal requirements of the governmental jurisdiction in which the contractor is located. Including: </a:t>
            </a:r>
          </a:p>
          <a:p>
            <a:pPr lvl="1"/>
            <a:r>
              <a:rPr lang="en-US" dirty="0" smtClean="0"/>
              <a:t>Formal name of the entity</a:t>
            </a:r>
          </a:p>
          <a:p>
            <a:pPr lvl="1"/>
            <a:r>
              <a:rPr lang="en-US" dirty="0" smtClean="0"/>
              <a:t>The location</a:t>
            </a:r>
          </a:p>
          <a:p>
            <a:pPr lvl="1"/>
            <a:r>
              <a:rPr lang="en-US" dirty="0" smtClean="0"/>
              <a:t>It’s purpose</a:t>
            </a:r>
          </a:p>
          <a:p>
            <a:pPr lvl="1"/>
            <a:r>
              <a:rPr lang="en-US" dirty="0" smtClean="0"/>
              <a:t>How the organization will be managed</a:t>
            </a:r>
          </a:p>
          <a:p>
            <a:pPr lvl="1"/>
            <a:r>
              <a:rPr lang="en-US" dirty="0" smtClean="0"/>
              <a:t>The purpose of the organization, and the requirements it must follow for exemption. </a:t>
            </a:r>
          </a:p>
        </p:txBody>
      </p:sp>
    </p:spTree>
    <p:extLst>
      <p:ext uri="{BB962C8B-B14F-4D97-AF65-F5344CB8AC3E}">
        <p14:creationId xmlns:p14="http://schemas.microsoft.com/office/powerpoint/2010/main" val="208165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BY-LAWS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825624"/>
            <a:ext cx="97917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The By-Laws serve as the rule book for a non-profit organization. Must be filed with appropriate local, state, federal body.  At a minimum shall include:</a:t>
            </a:r>
          </a:p>
          <a:p>
            <a:pPr lvl="1"/>
            <a:r>
              <a:rPr lang="en-US" dirty="0" smtClean="0"/>
              <a:t>Membership (types, qualification, rights, duties etc.);</a:t>
            </a:r>
          </a:p>
          <a:p>
            <a:pPr lvl="1"/>
            <a:r>
              <a:rPr lang="en-US" dirty="0" smtClean="0"/>
              <a:t>Size of Board of Directors;</a:t>
            </a:r>
          </a:p>
          <a:p>
            <a:pPr lvl="1"/>
            <a:r>
              <a:rPr lang="en-US" dirty="0" smtClean="0"/>
              <a:t>Method of selection &amp; removal;</a:t>
            </a:r>
          </a:p>
          <a:p>
            <a:pPr lvl="1"/>
            <a:r>
              <a:rPr lang="en-US" dirty="0" smtClean="0"/>
              <a:t>Duties and responsibilities of officers;</a:t>
            </a:r>
          </a:p>
          <a:p>
            <a:pPr lvl="1"/>
            <a:r>
              <a:rPr lang="en-US" dirty="0" smtClean="0"/>
              <a:t>Committees;</a:t>
            </a:r>
          </a:p>
          <a:p>
            <a:pPr lvl="1"/>
            <a:r>
              <a:rPr lang="en-US" dirty="0" smtClean="0"/>
              <a:t>Quorums;</a:t>
            </a:r>
          </a:p>
          <a:p>
            <a:pPr lvl="1"/>
            <a:r>
              <a:rPr lang="en-US" dirty="0" smtClean="0"/>
              <a:t>Recording of minutes;</a:t>
            </a:r>
          </a:p>
          <a:p>
            <a:pPr lvl="1"/>
            <a:r>
              <a:rPr lang="en-US" dirty="0" smtClean="0"/>
              <a:t>Method of amending By-Laws.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5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BUISNESS PLAN &amp;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business plan for non-profits can provide a sense of direction for the organization as it develops.  A plan should include what the organization’s goals are, what programs it will operate, where it will get funding, how it will be staffed, and more.</a:t>
            </a:r>
          </a:p>
          <a:p>
            <a:endParaRPr lang="en-US" dirty="0"/>
          </a:p>
          <a:p>
            <a:r>
              <a:rPr lang="en-US" dirty="0" smtClean="0"/>
              <a:t>A budget plan should include: Funding Sources: Where will funding come from? Funding scope: Will programs rely on grants, donations, state, &amp;/or federal contracts? Planned expenses; What costs will the organization incur to operate its programs?</a:t>
            </a:r>
          </a:p>
          <a:p>
            <a:endParaRPr lang="en-US" dirty="0"/>
          </a:p>
          <a:p>
            <a:r>
              <a:rPr lang="en-US" dirty="0" smtClean="0"/>
              <a:t>A business plan &amp; budget are not only useful in thinking through the structure or the organization but are required by the IRS.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4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slides.potx" id="{E8493412-85DD-4641-9E8A-937B29FD6AA2}" vid="{77E91E09-5010-404D-ADF4-B79FA46D72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4f35948-e619-41b3-aa29-22878b09cfd2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40262f94-9f35-4ac3-9a90-690165a166b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197</TotalTime>
  <Words>812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Cloud skipper design template</vt:lpstr>
      <vt:lpstr>ADMINISTRATIVE STANDARDS</vt:lpstr>
      <vt:lpstr>ADVISORY COMMITTEE</vt:lpstr>
      <vt:lpstr>PURPOSE &amp; MISSION</vt:lpstr>
      <vt:lpstr>BOARD OF DIRECTORS</vt:lpstr>
      <vt:lpstr>BOARD OF DIRECTORS</vt:lpstr>
      <vt:lpstr>BOARD OF DIRECTORS</vt:lpstr>
      <vt:lpstr>ARTICLES OF INCORPORATION</vt:lpstr>
      <vt:lpstr>ORGANIZATION BY-LAWS</vt:lpstr>
      <vt:lpstr>BUISNESS PLAN &amp; BUDGET</vt:lpstr>
      <vt:lpstr>MEETING OF THE MINDS</vt:lpstr>
      <vt:lpstr>FEDERAL  &amp; STATE FILING</vt:lpstr>
      <vt:lpstr>What questions do you have? </vt:lpstr>
    </vt:vector>
  </TitlesOfParts>
  <Company>New Mexico Children, Youth &amp; Families Department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Windows User</dc:creator>
  <cp:lastModifiedBy>Windows User</cp:lastModifiedBy>
  <cp:revision>19</cp:revision>
  <dcterms:created xsi:type="dcterms:W3CDTF">2018-04-13T14:47:18Z</dcterms:created>
  <dcterms:modified xsi:type="dcterms:W3CDTF">2018-04-17T17:21:30Z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