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7"/>
  </p:notesMasterIdLst>
  <p:handoutMasterIdLst>
    <p:handoutMasterId r:id="rId28"/>
  </p:handoutMasterIdLst>
  <p:sldIdLst>
    <p:sldId id="256" r:id="rId3"/>
    <p:sldId id="285" r:id="rId4"/>
    <p:sldId id="286" r:id="rId5"/>
    <p:sldId id="287" r:id="rId6"/>
    <p:sldId id="288" r:id="rId7"/>
    <p:sldId id="289" r:id="rId8"/>
    <p:sldId id="290" r:id="rId9"/>
    <p:sldId id="257" r:id="rId10"/>
    <p:sldId id="275" r:id="rId11"/>
    <p:sldId id="276" r:id="rId12"/>
    <p:sldId id="277" r:id="rId13"/>
    <p:sldId id="274" r:id="rId14"/>
    <p:sldId id="268" r:id="rId15"/>
    <p:sldId id="278" r:id="rId16"/>
    <p:sldId id="269" r:id="rId17"/>
    <p:sldId id="270" r:id="rId18"/>
    <p:sldId id="280" r:id="rId19"/>
    <p:sldId id="271" r:id="rId20"/>
    <p:sldId id="279" r:id="rId21"/>
    <p:sldId id="272" r:id="rId22"/>
    <p:sldId id="281" r:id="rId23"/>
    <p:sldId id="282" r:id="rId24"/>
    <p:sldId id="283" r:id="rId25"/>
    <p:sldId id="284" r:id="rId26"/>
  </p:sldIdLst>
  <p:sldSz cx="1218882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p:cViewPr varScale="1">
        <p:scale>
          <a:sx n="74" d="100"/>
          <a:sy n="74" d="100"/>
        </p:scale>
        <p:origin x="360" y="60"/>
      </p:cViewPr>
      <p:guideLst>
        <p:guide orient="horz" pos="2160"/>
        <p:guide pos="3839"/>
      </p:guideLst>
    </p:cSldViewPr>
  </p:slideViewPr>
  <p:notesTextViewPr>
    <p:cViewPr>
      <p:scale>
        <a:sx n="1" d="1"/>
        <a:sy n="1" d="1"/>
      </p:scale>
      <p:origin x="0" y="0"/>
    </p:cViewPr>
  </p:notesTextViewPr>
  <p:sorterViewPr>
    <p:cViewPr>
      <p:scale>
        <a:sx n="100" d="100"/>
        <a:sy n="100" d="100"/>
      </p:scale>
      <p:origin x="0" y="-5160"/>
    </p:cViewPr>
  </p:sorterViewPr>
  <p:notesViewPr>
    <p:cSldViewPr>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67CBE-F87A-4BE9-A032-49E8ED99F606}" type="doc">
      <dgm:prSet loTypeId="urn:microsoft.com/office/officeart/2005/8/layout/hProcess9" loCatId="process" qsTypeId="urn:microsoft.com/office/officeart/2005/8/quickstyle/simple1" qsCatId="simple" csTypeId="urn:microsoft.com/office/officeart/2005/8/colors/colorful2" csCatId="colorful" phldr="1"/>
      <dgm:spPr/>
    </dgm:pt>
    <dgm:pt modelId="{30628DE8-4065-4406-87A8-8CC5584A7A94}">
      <dgm:prSet phldrT="[Text]"/>
      <dgm:spPr/>
      <dgm:t>
        <a:bodyPr/>
        <a:lstStyle/>
        <a:p>
          <a:r>
            <a:rPr lang="en-US" dirty="0" smtClean="0"/>
            <a:t>What are the policies/rules?</a:t>
          </a:r>
          <a:endParaRPr lang="en-US" dirty="0"/>
        </a:p>
      </dgm:t>
    </dgm:pt>
    <dgm:pt modelId="{0061EDFA-52A1-473A-BE2A-60872E27C6F8}" type="parTrans" cxnId="{E6B9F2A1-672F-4F08-8264-B7F4198C3C99}">
      <dgm:prSet/>
      <dgm:spPr/>
      <dgm:t>
        <a:bodyPr/>
        <a:lstStyle/>
        <a:p>
          <a:endParaRPr lang="en-US"/>
        </a:p>
      </dgm:t>
    </dgm:pt>
    <dgm:pt modelId="{EDA74B37-8F91-4B11-AD0B-1EC74C9DA7DF}" type="sibTrans" cxnId="{E6B9F2A1-672F-4F08-8264-B7F4198C3C99}">
      <dgm:prSet/>
      <dgm:spPr/>
      <dgm:t>
        <a:bodyPr/>
        <a:lstStyle/>
        <a:p>
          <a:endParaRPr lang="en-US"/>
        </a:p>
      </dgm:t>
    </dgm:pt>
    <dgm:pt modelId="{06BE8A73-9D5C-4331-9D91-B2F90B0E1D84}">
      <dgm:prSet phldrT="[Text]"/>
      <dgm:spPr/>
      <dgm:t>
        <a:bodyPr/>
        <a:lstStyle/>
        <a:p>
          <a:r>
            <a:rPr lang="en-US" dirty="0" smtClean="0"/>
            <a:t>How &amp; by whom are they carried out?</a:t>
          </a:r>
          <a:endParaRPr lang="en-US" dirty="0"/>
        </a:p>
      </dgm:t>
    </dgm:pt>
    <dgm:pt modelId="{9A41EBD9-41CC-48BA-B79E-C92B6C9783F3}" type="parTrans" cxnId="{C772E0B6-55BA-4BD4-9ADD-3E27D931A38A}">
      <dgm:prSet/>
      <dgm:spPr/>
      <dgm:t>
        <a:bodyPr/>
        <a:lstStyle/>
        <a:p>
          <a:endParaRPr lang="en-US"/>
        </a:p>
      </dgm:t>
    </dgm:pt>
    <dgm:pt modelId="{A2AE55D1-4E43-466A-BA68-75D5937786E3}" type="sibTrans" cxnId="{C772E0B6-55BA-4BD4-9ADD-3E27D931A38A}">
      <dgm:prSet/>
      <dgm:spPr/>
      <dgm:t>
        <a:bodyPr/>
        <a:lstStyle/>
        <a:p>
          <a:endParaRPr lang="en-US"/>
        </a:p>
      </dgm:t>
    </dgm:pt>
    <dgm:pt modelId="{27F5F634-3F26-431A-81DB-17B153217268}">
      <dgm:prSet phldrT="[Text]"/>
      <dgm:spPr/>
      <dgm:t>
        <a:bodyPr/>
        <a:lstStyle/>
        <a:p>
          <a:r>
            <a:rPr lang="en-US" dirty="0" smtClean="0"/>
            <a:t>Proper Management = Accountability </a:t>
          </a:r>
          <a:endParaRPr lang="en-US" dirty="0"/>
        </a:p>
      </dgm:t>
    </dgm:pt>
    <dgm:pt modelId="{8B1E13FF-7583-4DFB-89CD-702CBF86F241}" type="parTrans" cxnId="{F5E577A8-6DAE-4918-8F19-9E1426CBD71B}">
      <dgm:prSet/>
      <dgm:spPr/>
      <dgm:t>
        <a:bodyPr/>
        <a:lstStyle/>
        <a:p>
          <a:endParaRPr lang="en-US"/>
        </a:p>
      </dgm:t>
    </dgm:pt>
    <dgm:pt modelId="{D90D682A-20D1-454B-9C3E-86920B00D2A6}" type="sibTrans" cxnId="{F5E577A8-6DAE-4918-8F19-9E1426CBD71B}">
      <dgm:prSet/>
      <dgm:spPr/>
      <dgm:t>
        <a:bodyPr/>
        <a:lstStyle/>
        <a:p>
          <a:endParaRPr lang="en-US"/>
        </a:p>
      </dgm:t>
    </dgm:pt>
    <dgm:pt modelId="{7A87E02B-D8C7-4574-8428-0BA76EAD0B83}" type="pres">
      <dgm:prSet presAssocID="{7ED67CBE-F87A-4BE9-A032-49E8ED99F606}" presName="CompostProcess" presStyleCnt="0">
        <dgm:presLayoutVars>
          <dgm:dir/>
          <dgm:resizeHandles val="exact"/>
        </dgm:presLayoutVars>
      </dgm:prSet>
      <dgm:spPr/>
    </dgm:pt>
    <dgm:pt modelId="{601B6E83-80C2-4326-820D-5F0E3CAE64BE}" type="pres">
      <dgm:prSet presAssocID="{7ED67CBE-F87A-4BE9-A032-49E8ED99F606}" presName="arrow" presStyleLbl="bgShp" presStyleIdx="0" presStyleCnt="1"/>
      <dgm:spPr/>
    </dgm:pt>
    <dgm:pt modelId="{33B03C3B-6D65-4E67-B713-257A46645DB6}" type="pres">
      <dgm:prSet presAssocID="{7ED67CBE-F87A-4BE9-A032-49E8ED99F606}" presName="linearProcess" presStyleCnt="0"/>
      <dgm:spPr/>
    </dgm:pt>
    <dgm:pt modelId="{27FEA565-1A5C-4C8A-BD7B-F371FC3BD1E2}" type="pres">
      <dgm:prSet presAssocID="{30628DE8-4065-4406-87A8-8CC5584A7A94}" presName="textNode" presStyleLbl="node1" presStyleIdx="0" presStyleCnt="3">
        <dgm:presLayoutVars>
          <dgm:bulletEnabled val="1"/>
        </dgm:presLayoutVars>
      </dgm:prSet>
      <dgm:spPr/>
      <dgm:t>
        <a:bodyPr/>
        <a:lstStyle/>
        <a:p>
          <a:endParaRPr lang="en-US"/>
        </a:p>
      </dgm:t>
    </dgm:pt>
    <dgm:pt modelId="{E06770C8-1A6A-40AD-BBB4-863EC6CC47E7}" type="pres">
      <dgm:prSet presAssocID="{EDA74B37-8F91-4B11-AD0B-1EC74C9DA7DF}" presName="sibTrans" presStyleCnt="0"/>
      <dgm:spPr/>
    </dgm:pt>
    <dgm:pt modelId="{9FF73A66-1436-4EDF-AF14-FFA9F43EAF5B}" type="pres">
      <dgm:prSet presAssocID="{06BE8A73-9D5C-4331-9D91-B2F90B0E1D84}" presName="textNode" presStyleLbl="node1" presStyleIdx="1" presStyleCnt="3">
        <dgm:presLayoutVars>
          <dgm:bulletEnabled val="1"/>
        </dgm:presLayoutVars>
      </dgm:prSet>
      <dgm:spPr/>
      <dgm:t>
        <a:bodyPr/>
        <a:lstStyle/>
        <a:p>
          <a:endParaRPr lang="en-US"/>
        </a:p>
      </dgm:t>
    </dgm:pt>
    <dgm:pt modelId="{9B0FDD17-9C30-4EEB-8E53-0176DB1C7EA7}" type="pres">
      <dgm:prSet presAssocID="{A2AE55D1-4E43-466A-BA68-75D5937786E3}" presName="sibTrans" presStyleCnt="0"/>
      <dgm:spPr/>
    </dgm:pt>
    <dgm:pt modelId="{FBFD10FD-3E71-4F98-A1D2-776AF8EF8250}" type="pres">
      <dgm:prSet presAssocID="{27F5F634-3F26-431A-81DB-17B153217268}" presName="textNode" presStyleLbl="node1" presStyleIdx="2" presStyleCnt="3" custLinFactX="17658" custLinFactNeighborX="100000" custLinFactNeighborY="472">
        <dgm:presLayoutVars>
          <dgm:bulletEnabled val="1"/>
        </dgm:presLayoutVars>
      </dgm:prSet>
      <dgm:spPr/>
      <dgm:t>
        <a:bodyPr/>
        <a:lstStyle/>
        <a:p>
          <a:endParaRPr lang="en-US"/>
        </a:p>
      </dgm:t>
    </dgm:pt>
  </dgm:ptLst>
  <dgm:cxnLst>
    <dgm:cxn modelId="{0B081F72-4009-4008-89E6-C2CF216876CD}" type="presOf" srcId="{06BE8A73-9D5C-4331-9D91-B2F90B0E1D84}" destId="{9FF73A66-1436-4EDF-AF14-FFA9F43EAF5B}" srcOrd="0" destOrd="0" presId="urn:microsoft.com/office/officeart/2005/8/layout/hProcess9"/>
    <dgm:cxn modelId="{C772E0B6-55BA-4BD4-9ADD-3E27D931A38A}" srcId="{7ED67CBE-F87A-4BE9-A032-49E8ED99F606}" destId="{06BE8A73-9D5C-4331-9D91-B2F90B0E1D84}" srcOrd="1" destOrd="0" parTransId="{9A41EBD9-41CC-48BA-B79E-C92B6C9783F3}" sibTransId="{A2AE55D1-4E43-466A-BA68-75D5937786E3}"/>
    <dgm:cxn modelId="{CC955656-1E93-44ED-AF64-535432040852}" type="presOf" srcId="{27F5F634-3F26-431A-81DB-17B153217268}" destId="{FBFD10FD-3E71-4F98-A1D2-776AF8EF8250}" srcOrd="0" destOrd="0" presId="urn:microsoft.com/office/officeart/2005/8/layout/hProcess9"/>
    <dgm:cxn modelId="{533E0B2D-84D0-4917-8B7C-C9DEDE30C5AD}" type="presOf" srcId="{7ED67CBE-F87A-4BE9-A032-49E8ED99F606}" destId="{7A87E02B-D8C7-4574-8428-0BA76EAD0B83}" srcOrd="0" destOrd="0" presId="urn:microsoft.com/office/officeart/2005/8/layout/hProcess9"/>
    <dgm:cxn modelId="{F5E577A8-6DAE-4918-8F19-9E1426CBD71B}" srcId="{7ED67CBE-F87A-4BE9-A032-49E8ED99F606}" destId="{27F5F634-3F26-431A-81DB-17B153217268}" srcOrd="2" destOrd="0" parTransId="{8B1E13FF-7583-4DFB-89CD-702CBF86F241}" sibTransId="{D90D682A-20D1-454B-9C3E-86920B00D2A6}"/>
    <dgm:cxn modelId="{F8866E08-A7A4-42FF-B62B-A7B8AE5E39D1}" type="presOf" srcId="{30628DE8-4065-4406-87A8-8CC5584A7A94}" destId="{27FEA565-1A5C-4C8A-BD7B-F371FC3BD1E2}" srcOrd="0" destOrd="0" presId="urn:microsoft.com/office/officeart/2005/8/layout/hProcess9"/>
    <dgm:cxn modelId="{E6B9F2A1-672F-4F08-8264-B7F4198C3C99}" srcId="{7ED67CBE-F87A-4BE9-A032-49E8ED99F606}" destId="{30628DE8-4065-4406-87A8-8CC5584A7A94}" srcOrd="0" destOrd="0" parTransId="{0061EDFA-52A1-473A-BE2A-60872E27C6F8}" sibTransId="{EDA74B37-8F91-4B11-AD0B-1EC74C9DA7DF}"/>
    <dgm:cxn modelId="{6CA5B0FC-D2E9-4075-B9BF-7A8DF49A8448}" type="presParOf" srcId="{7A87E02B-D8C7-4574-8428-0BA76EAD0B83}" destId="{601B6E83-80C2-4326-820D-5F0E3CAE64BE}" srcOrd="0" destOrd="0" presId="urn:microsoft.com/office/officeart/2005/8/layout/hProcess9"/>
    <dgm:cxn modelId="{A0C6362B-1CA1-4932-8448-F5899C50B451}" type="presParOf" srcId="{7A87E02B-D8C7-4574-8428-0BA76EAD0B83}" destId="{33B03C3B-6D65-4E67-B713-257A46645DB6}" srcOrd="1" destOrd="0" presId="urn:microsoft.com/office/officeart/2005/8/layout/hProcess9"/>
    <dgm:cxn modelId="{2D22702B-9B9E-47B4-9D40-2467140398FE}" type="presParOf" srcId="{33B03C3B-6D65-4E67-B713-257A46645DB6}" destId="{27FEA565-1A5C-4C8A-BD7B-F371FC3BD1E2}" srcOrd="0" destOrd="0" presId="urn:microsoft.com/office/officeart/2005/8/layout/hProcess9"/>
    <dgm:cxn modelId="{6DD62A3E-E1C0-4524-BFB2-5FA48EA76D02}" type="presParOf" srcId="{33B03C3B-6D65-4E67-B713-257A46645DB6}" destId="{E06770C8-1A6A-40AD-BBB4-863EC6CC47E7}" srcOrd="1" destOrd="0" presId="urn:microsoft.com/office/officeart/2005/8/layout/hProcess9"/>
    <dgm:cxn modelId="{741C9C29-F416-49AC-AD7C-F9E230C06659}" type="presParOf" srcId="{33B03C3B-6D65-4E67-B713-257A46645DB6}" destId="{9FF73A66-1436-4EDF-AF14-FFA9F43EAF5B}" srcOrd="2" destOrd="0" presId="urn:microsoft.com/office/officeart/2005/8/layout/hProcess9"/>
    <dgm:cxn modelId="{E38A6877-A0A3-408D-90DD-6606197F55A7}" type="presParOf" srcId="{33B03C3B-6D65-4E67-B713-257A46645DB6}" destId="{9B0FDD17-9C30-4EEB-8E53-0176DB1C7EA7}" srcOrd="3" destOrd="0" presId="urn:microsoft.com/office/officeart/2005/8/layout/hProcess9"/>
    <dgm:cxn modelId="{E016269D-29AD-45F5-9967-46664C80DC70}" type="presParOf" srcId="{33B03C3B-6D65-4E67-B713-257A46645DB6}" destId="{FBFD10FD-3E71-4F98-A1D2-776AF8EF825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B6E83-80C2-4326-820D-5F0E3CAE64BE}">
      <dsp:nvSpPr>
        <dsp:cNvPr id="0" name=""/>
        <dsp:cNvSpPr/>
      </dsp:nvSpPr>
      <dsp:spPr>
        <a:xfrm>
          <a:off x="685799" y="0"/>
          <a:ext cx="7772400" cy="4038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EA565-1A5C-4C8A-BD7B-F371FC3BD1E2}">
      <dsp:nvSpPr>
        <dsp:cNvPr id="0" name=""/>
        <dsp:cNvSpPr/>
      </dsp:nvSpPr>
      <dsp:spPr>
        <a:xfrm>
          <a:off x="9822" y="1211580"/>
          <a:ext cx="2943225" cy="161544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What are the policies/rules?</a:t>
          </a:r>
          <a:endParaRPr lang="en-US" sz="2900" kern="1200" dirty="0"/>
        </a:p>
      </dsp:txBody>
      <dsp:txXfrm>
        <a:off x="88681" y="1290439"/>
        <a:ext cx="2785507" cy="1457722"/>
      </dsp:txXfrm>
    </dsp:sp>
    <dsp:sp modelId="{9FF73A66-1436-4EDF-AF14-FFA9F43EAF5B}">
      <dsp:nvSpPr>
        <dsp:cNvPr id="0" name=""/>
        <dsp:cNvSpPr/>
      </dsp:nvSpPr>
      <dsp:spPr>
        <a:xfrm>
          <a:off x="3100387" y="1211580"/>
          <a:ext cx="2943225" cy="1615440"/>
        </a:xfrm>
        <a:prstGeom prst="roundRect">
          <a:avLst/>
        </a:prstGeom>
        <a:solidFill>
          <a:schemeClr val="accent2">
            <a:hueOff val="856246"/>
            <a:satOff val="-15798"/>
            <a:lumOff val="-941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How &amp; by whom are they carried out?</a:t>
          </a:r>
          <a:endParaRPr lang="en-US" sz="2900" kern="1200" dirty="0"/>
        </a:p>
      </dsp:txBody>
      <dsp:txXfrm>
        <a:off x="3179246" y="1290439"/>
        <a:ext cx="2785507" cy="1457722"/>
      </dsp:txXfrm>
    </dsp:sp>
    <dsp:sp modelId="{FBFD10FD-3E71-4F98-A1D2-776AF8EF8250}">
      <dsp:nvSpPr>
        <dsp:cNvPr id="0" name=""/>
        <dsp:cNvSpPr/>
      </dsp:nvSpPr>
      <dsp:spPr>
        <a:xfrm>
          <a:off x="6200774" y="1219204"/>
          <a:ext cx="2943225" cy="1615440"/>
        </a:xfrm>
        <a:prstGeom prst="roundRect">
          <a:avLst/>
        </a:prstGeom>
        <a:solidFill>
          <a:schemeClr val="accent2">
            <a:hueOff val="1712492"/>
            <a:satOff val="-31596"/>
            <a:lumOff val="-1882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Proper Management = Accountability </a:t>
          </a:r>
          <a:endParaRPr lang="en-US" sz="2900" kern="1200" dirty="0"/>
        </a:p>
      </dsp:txBody>
      <dsp:txXfrm>
        <a:off x="6279633" y="1298063"/>
        <a:ext cx="2785507" cy="14577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59ACC-BB8B-40BD-9C3D-7515A99833BA}" type="datetimeFigureOut">
              <a:rPr lang="en-US"/>
              <a:t>05/07/2018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2B09C-4EB4-4858-8C5D-928515EB5FA1}" type="slidenum">
              <a:rPr/>
              <a:t>‹#›</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B3F5D-6129-4745-AD27-E1F8E3F0C4BE}" type="datetimeFigureOut">
              <a:rPr lang="en-US"/>
              <a:t>05/07/2018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40D2E-0C1A-4418-8763-9BB732EB1D20}" type="slidenum">
              <a:rPr/>
              <a:t>‹#›</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413679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nvGrpSpPr>
          <p:cNvPr id="1353" name="Group 1352"/>
          <p:cNvGrpSpPr/>
          <p:nvPr/>
        </p:nvGrpSpPr>
        <p:grpSpPr>
          <a:xfrm>
            <a:off x="-7620" y="5268913"/>
            <a:ext cx="2498725"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sp>
        <p:nvSpPr>
          <p:cNvPr id="1151" name="Free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grpSp>
        <p:nvGrpSpPr>
          <p:cNvPr id="1348" name="Group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341" name="Free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587" y="3359150"/>
            <a:ext cx="12185650"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4E5243-F52A-4D37-9694-EB26C6C31910}" type="datetime1">
              <a:rPr lang="en-US"/>
              <a:t>05/07/2018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274638"/>
            <a:ext cx="262821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7982" y="274638"/>
            <a:ext cx="7732286" cy="58975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A77B6E1-634A-48DC-9E8B-D894023267EF}" type="datetime1">
              <a:rPr lang="en-US"/>
              <a:t>05/07/2018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t>05/07/2018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C2E8EBC-E876-4F75-A8E2-294E580032CD}" type="slidenum">
              <a:rPr/>
              <a:t>‹#›</a:t>
            </a:fld>
            <a:endParaRPr/>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t>05/07/2018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BBE7942-5B1B-4E74-B3CD-25BF9B0ABE25}" type="slidenum">
              <a:rPr/>
              <a:t>‹#›</a:t>
            </a:fld>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2952B5-7A2F-4CC8-B7CE-9234E21C2837}" type="datetime1">
              <a:rPr lang="en-US"/>
              <a:t>05/07/2018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E1DA07A-9201-4B4B-BAF2-015AFA30F520}" type="datetime1">
              <a:rPr lang="en-US"/>
              <a:t>05/07/2018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3" y="402276"/>
            <a:ext cx="9144000" cy="1160462"/>
          </a:xfrm>
        </p:spPr>
        <p:txBody>
          <a:bodyPr/>
          <a:lstStyle/>
          <a:p>
            <a:r>
              <a:rPr lang="en-US" smtClean="0"/>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t>05/07/2018</a:t>
            </a:fld>
            <a:endParaRPr/>
          </a:p>
        </p:txBody>
      </p:sp>
      <p:sp>
        <p:nvSpPr>
          <p:cNvPr id="241" name="Footer Placeholder 240"/>
          <p:cNvSpPr>
            <a:spLocks noGrp="1"/>
          </p:cNvSpPr>
          <p:nvPr>
            <p:ph type="ftr" sz="quarter" idx="11"/>
          </p:nvPr>
        </p:nvSpPr>
        <p:spPr/>
        <p:txBody>
          <a:bodyPr/>
          <a:lstStyle/>
          <a:p>
            <a:endParaRPr/>
          </a:p>
        </p:txBody>
      </p:sp>
      <p:sp>
        <p:nvSpPr>
          <p:cNvPr id="242" name="Slide Number Placeholder 241"/>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t>05/07/2018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2687128"/>
          </a:xfrm>
        </p:spPr>
        <p:txBody>
          <a:bodyPr anchor="b">
            <a:normAutofit/>
          </a:bodyPr>
          <a:lstStyle>
            <a:lvl1pPr algn="l">
              <a:defRPr sz="4000" b="1"/>
            </a:lvl1pPr>
          </a:lstStyle>
          <a:p>
            <a:r>
              <a:rPr lang="en-US" smtClean="0"/>
              <a:t>Click to edit Master title style</a:t>
            </a:r>
            <a:endParaRPr/>
          </a:p>
        </p:txBody>
      </p:sp>
      <p:sp>
        <p:nvSpPr>
          <p:cNvPr id="3" name="Content Placeholder 2"/>
          <p:cNvSpPr>
            <a:spLocks noGrp="1"/>
          </p:cNvSpPr>
          <p:nvPr>
            <p:ph idx="1"/>
          </p:nvPr>
        </p:nvSpPr>
        <p:spPr>
          <a:xfrm>
            <a:off x="5561012" y="761999"/>
            <a:ext cx="5562601"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t>05/07/2018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B7FEA86-1680-48AE-B31F-3E3431F3A323}" type="slidenum">
              <a:rPr/>
              <a:t>‹#›</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741872"/>
            <a:ext cx="4190999" cy="2687128"/>
          </a:xfrm>
        </p:spPr>
        <p:txBody>
          <a:bodyPr anchor="b">
            <a:normAutofit/>
          </a:bodyPr>
          <a:lstStyle>
            <a:lvl1pPr algn="l">
              <a:defRPr sz="4000" b="1"/>
            </a:lvl1pPr>
          </a:lstStyle>
          <a:p>
            <a:r>
              <a:rPr lang="en-US" smtClean="0"/>
              <a:t>Click to edit Master title style</a:t>
            </a:r>
            <a:endParaRPr/>
          </a:p>
        </p:txBody>
      </p:sp>
      <p:sp>
        <p:nvSpPr>
          <p:cNvPr id="3" name="Picture Placehold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t>05/07/2018</a:t>
            </a:fld>
            <a:endParaRPr/>
          </a:p>
        </p:txBody>
      </p:sp>
      <p:sp>
        <p:nvSpPr>
          <p:cNvPr id="87" name="Footer Placeholder 86"/>
          <p:cNvSpPr>
            <a:spLocks noGrp="1"/>
          </p:cNvSpPr>
          <p:nvPr>
            <p:ph type="ftr" sz="quarter" idx="11"/>
          </p:nvPr>
        </p:nvSpPr>
        <p:spPr/>
        <p:txBody>
          <a:bodyPr/>
          <a:lstStyle/>
          <a:p>
            <a:endParaRPr/>
          </a:p>
        </p:txBody>
      </p:sp>
      <p:sp>
        <p:nvSpPr>
          <p:cNvPr id="90" name="Slide Number Placeholder 89"/>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pPr/>
              <a:t>05/07/2018</a:t>
            </a:fld>
            <a:endParaRPr/>
          </a:p>
        </p:txBody>
      </p:sp>
      <p:sp>
        <p:nvSpPr>
          <p:cNvPr id="5" name="Footer Placehold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latin typeface="Constantia" pitchFamily="18" charset="0"/>
              </a:rPr>
              <a:t>Financial &amp; Administrative Standards</a:t>
            </a:r>
            <a:endParaRPr lang="en-US" dirty="0">
              <a:latin typeface="Constantia" pitchFamily="18" charset="0"/>
            </a:endParaRPr>
          </a:p>
        </p:txBody>
      </p:sp>
      <p:sp>
        <p:nvSpPr>
          <p:cNvPr id="9" name="Subtitle 8"/>
          <p:cNvSpPr>
            <a:spLocks noGrp="1"/>
          </p:cNvSpPr>
          <p:nvPr>
            <p:ph type="subTitle" idx="1"/>
          </p:nvPr>
        </p:nvSpPr>
        <p:spPr/>
        <p:txBody>
          <a:bodyPr/>
          <a:lstStyle/>
          <a:p>
            <a:r>
              <a:rPr lang="en-US" cap="none" dirty="0" smtClean="0">
                <a:latin typeface="Constantia" pitchFamily="18" charset="0"/>
              </a:rPr>
              <a:t>Definition:</a:t>
            </a:r>
            <a:endParaRPr lang="en-US" cap="none" dirty="0">
              <a:latin typeface="Constantia" pitchFamily="18" charset="0"/>
            </a:endParaRPr>
          </a:p>
        </p:txBody>
      </p:sp>
      <p:pic>
        <p:nvPicPr>
          <p:cNvPr id="2" name="Picture 1"/>
          <p:cNvPicPr>
            <a:picLocks noChangeAspect="1"/>
          </p:cNvPicPr>
          <p:nvPr/>
        </p:nvPicPr>
        <p:blipFill>
          <a:blip r:embed="rId2"/>
          <a:stretch>
            <a:fillRect/>
          </a:stretch>
        </p:blipFill>
        <p:spPr>
          <a:xfrm>
            <a:off x="3884612" y="3661892"/>
            <a:ext cx="4114800" cy="2304288"/>
          </a:xfrm>
          <a:prstGeom prst="rect">
            <a:avLst/>
          </a:prstGeom>
        </p:spPr>
      </p:pic>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a:t>
            </a:r>
            <a:endParaRPr lang="en-US" dirty="0"/>
          </a:p>
        </p:txBody>
      </p:sp>
      <p:sp>
        <p:nvSpPr>
          <p:cNvPr id="3" name="Content Placeholder 2"/>
          <p:cNvSpPr>
            <a:spLocks noGrp="1"/>
          </p:cNvSpPr>
          <p:nvPr>
            <p:ph sz="half" idx="1"/>
          </p:nvPr>
        </p:nvSpPr>
        <p:spPr/>
        <p:txBody>
          <a:bodyPr/>
          <a:lstStyle/>
          <a:p>
            <a:r>
              <a:rPr lang="en-US" sz="3200" b="1" dirty="0" smtClean="0">
                <a:latin typeface="Century Gothic" panose="020B0502020202020204" pitchFamily="34" charset="0"/>
                <a:ea typeface="Batang" panose="02030600000101010101" pitchFamily="18" charset="-127"/>
              </a:rPr>
              <a:t>Organizational chart</a:t>
            </a:r>
          </a:p>
          <a:p>
            <a:r>
              <a:rPr lang="en-US" sz="3200" b="1" dirty="0" smtClean="0">
                <a:latin typeface="Century Gothic" panose="020B0502020202020204" pitchFamily="34" charset="0"/>
                <a:ea typeface="Batang" panose="02030600000101010101" pitchFamily="18" charset="-127"/>
              </a:rPr>
              <a:t>Written personnel policies &amp; procedures</a:t>
            </a:r>
          </a:p>
          <a:p>
            <a:r>
              <a:rPr lang="en-US" sz="3200" b="1" dirty="0" smtClean="0">
                <a:latin typeface="Century Gothic" panose="020B0502020202020204" pitchFamily="34" charset="0"/>
                <a:ea typeface="Batang" panose="02030600000101010101" pitchFamily="18" charset="-127"/>
              </a:rPr>
              <a:t>Job descriptions </a:t>
            </a:r>
          </a:p>
          <a:p>
            <a:r>
              <a:rPr lang="en-US" sz="3200" b="1" dirty="0" smtClean="0">
                <a:latin typeface="Century Gothic" panose="020B0502020202020204" pitchFamily="34" charset="0"/>
                <a:ea typeface="Batang" panose="02030600000101010101" pitchFamily="18" charset="-127"/>
              </a:rPr>
              <a:t>Personnel records</a:t>
            </a:r>
          </a:p>
          <a:p>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185853" y="1828800"/>
            <a:ext cx="5379634" cy="3352800"/>
          </a:xfrm>
          <a:prstGeom prst="rect">
            <a:avLst/>
          </a:prstGeom>
        </p:spPr>
      </p:pic>
    </p:spTree>
    <p:extLst>
      <p:ext uri="{BB962C8B-B14F-4D97-AF65-F5344CB8AC3E}">
        <p14:creationId xmlns:p14="http://schemas.microsoft.com/office/powerpoint/2010/main" val="316165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Standards</a:t>
            </a:r>
            <a:endParaRPr lang="en-US" dirty="0"/>
          </a:p>
        </p:txBody>
      </p:sp>
      <p:sp>
        <p:nvSpPr>
          <p:cNvPr id="5" name="Content Placeholder 4"/>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Fiscal Records</a:t>
            </a:r>
          </a:p>
          <a:p>
            <a:pPr lvl="1"/>
            <a:r>
              <a:rPr lang="en-US" sz="3200" dirty="0" smtClean="0">
                <a:latin typeface="Arial" panose="020B0604020202020204" pitchFamily="34" charset="0"/>
                <a:cs typeface="Arial" panose="020B0604020202020204" pitchFamily="34" charset="0"/>
              </a:rPr>
              <a:t>Chart of Accounts</a:t>
            </a:r>
          </a:p>
          <a:p>
            <a:pPr lvl="1"/>
            <a:r>
              <a:rPr lang="en-US" sz="3200" dirty="0" smtClean="0">
                <a:latin typeface="Arial" panose="020B0604020202020204" pitchFamily="34" charset="0"/>
                <a:cs typeface="Arial" panose="020B0604020202020204" pitchFamily="34" charset="0"/>
              </a:rPr>
              <a:t>General Ledger</a:t>
            </a:r>
          </a:p>
          <a:p>
            <a:pPr lvl="1"/>
            <a:r>
              <a:rPr lang="en-US" sz="3200" dirty="0" smtClean="0">
                <a:latin typeface="Arial" panose="020B0604020202020204" pitchFamily="34" charset="0"/>
                <a:cs typeface="Arial" panose="020B0604020202020204" pitchFamily="34" charset="0"/>
              </a:rPr>
              <a:t>Cash receipt &amp; disbursement journal</a:t>
            </a:r>
          </a:p>
          <a:p>
            <a:pPr lvl="1"/>
            <a:r>
              <a:rPr lang="en-US" sz="3200" dirty="0" smtClean="0">
                <a:latin typeface="Arial" panose="020B0604020202020204" pitchFamily="34" charset="0"/>
                <a:cs typeface="Arial" panose="020B0604020202020204" pitchFamily="34" charset="0"/>
              </a:rPr>
              <a:t>Inventory of Capital outlay</a:t>
            </a:r>
          </a:p>
          <a:p>
            <a:pPr lvl="1"/>
            <a:r>
              <a:rPr lang="en-US" sz="3200" dirty="0" smtClean="0">
                <a:latin typeface="Arial" panose="020B0604020202020204" pitchFamily="34" charset="0"/>
                <a:cs typeface="Arial" panose="020B0604020202020204" pitchFamily="34" charset="0"/>
              </a:rPr>
              <a:t>Payroll journal and employee earnings records</a:t>
            </a:r>
          </a:p>
          <a:p>
            <a:pPr lvl="1"/>
            <a:r>
              <a:rPr lang="en-US" sz="3200" dirty="0" smtClean="0">
                <a:latin typeface="Arial" panose="020B0604020202020204" pitchFamily="34" charset="0"/>
                <a:cs typeface="Arial" panose="020B0604020202020204" pitchFamily="34" charset="0"/>
              </a:rPr>
              <a:t>Financial Policies and Procedures </a:t>
            </a: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627812" y="413008"/>
            <a:ext cx="4495800" cy="2991750"/>
          </a:xfrm>
          <a:prstGeom prst="rect">
            <a:avLst/>
          </a:prstGeom>
        </p:spPr>
      </p:pic>
    </p:spTree>
    <p:extLst>
      <p:ext uri="{BB962C8B-B14F-4D97-AF65-F5344CB8AC3E}">
        <p14:creationId xmlns:p14="http://schemas.microsoft.com/office/powerpoint/2010/main" val="195178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Policies and Procedures</a:t>
            </a:r>
            <a:endParaRPr lang="en-US" dirty="0"/>
          </a:p>
        </p:txBody>
      </p:sp>
      <p:graphicFrame>
        <p:nvGraphicFramePr>
          <p:cNvPr id="4" name="Content Placeholder 3" descr="Continuous Block Process" title="SmartArt"/>
          <p:cNvGraphicFramePr>
            <a:graphicFrameLocks noGrp="1"/>
          </p:cNvGraphicFramePr>
          <p:nvPr>
            <p:ph idx="1"/>
            <p:extLst>
              <p:ext uri="{D42A27DB-BD31-4B8C-83A1-F6EECF244321}">
                <p14:modId xmlns:p14="http://schemas.microsoft.com/office/powerpoint/2010/main" val="1754965808"/>
              </p:ext>
            </p:extLst>
          </p:nvPr>
        </p:nvGraphicFramePr>
        <p:xfrm>
          <a:off x="1522413" y="1828800"/>
          <a:ext cx="91440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87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policies must be in place? </a:t>
            </a:r>
            <a:endParaRPr lang="en-US" dirty="0"/>
          </a:p>
        </p:txBody>
      </p:sp>
      <p:sp>
        <p:nvSpPr>
          <p:cNvPr id="5" name="Content Placeholder 4"/>
          <p:cNvSpPr>
            <a:spLocks noGrp="1"/>
          </p:cNvSpPr>
          <p:nvPr>
            <p:ph sz="half" idx="1"/>
          </p:nvPr>
        </p:nvSpPr>
        <p:spPr>
          <a:xfrm>
            <a:off x="1522413" y="1828800"/>
            <a:ext cx="4663440" cy="4191000"/>
          </a:xfrm>
        </p:spPr>
        <p:txBody>
          <a:bodyPr>
            <a:normAutofit/>
          </a:bodyPr>
          <a:lstStyle/>
          <a:p>
            <a:r>
              <a:rPr lang="en-US" sz="2800" b="1" dirty="0" smtClean="0">
                <a:latin typeface="Dotum" panose="020B0600000101010101" pitchFamily="34" charset="-127"/>
                <a:ea typeface="Dotum" panose="020B0600000101010101" pitchFamily="34" charset="-127"/>
              </a:rPr>
              <a:t>Budget Development and approval</a:t>
            </a:r>
          </a:p>
          <a:p>
            <a:r>
              <a:rPr lang="en-US" sz="2800" b="1" dirty="0" smtClean="0">
                <a:latin typeface="Dotum" panose="020B0600000101010101" pitchFamily="34" charset="-127"/>
                <a:ea typeface="Dotum" panose="020B0600000101010101" pitchFamily="34" charset="-127"/>
              </a:rPr>
              <a:t>Budget Tracking</a:t>
            </a:r>
          </a:p>
          <a:p>
            <a:r>
              <a:rPr lang="en-US" sz="2800" b="1" dirty="0" smtClean="0">
                <a:latin typeface="Dotum" panose="020B0600000101010101" pitchFamily="34" charset="-127"/>
                <a:ea typeface="Dotum" panose="020B0600000101010101" pitchFamily="34" charset="-127"/>
              </a:rPr>
              <a:t>Bank Account</a:t>
            </a:r>
          </a:p>
          <a:p>
            <a:r>
              <a:rPr lang="en-US" sz="2800" b="1" dirty="0" smtClean="0">
                <a:latin typeface="Dotum" panose="020B0600000101010101" pitchFamily="34" charset="-127"/>
                <a:ea typeface="Dotum" panose="020B0600000101010101" pitchFamily="34" charset="-127"/>
              </a:rPr>
              <a:t>Cash Management</a:t>
            </a:r>
          </a:p>
          <a:p>
            <a:r>
              <a:rPr lang="en-US" sz="2800" b="1" dirty="0" smtClean="0">
                <a:latin typeface="Dotum" panose="020B0600000101010101" pitchFamily="34" charset="-127"/>
                <a:ea typeface="Dotum" panose="020B0600000101010101" pitchFamily="34" charset="-127"/>
              </a:rPr>
              <a:t>Payroll processing</a:t>
            </a:r>
          </a:p>
          <a:p>
            <a:r>
              <a:rPr lang="en-US" sz="2800" b="1" dirty="0" smtClean="0">
                <a:latin typeface="Dotum" panose="020B0600000101010101" pitchFamily="34" charset="-127"/>
                <a:ea typeface="Dotum" panose="020B0600000101010101" pitchFamily="34" charset="-127"/>
              </a:rPr>
              <a:t>Purchasing/Procurement</a:t>
            </a:r>
          </a:p>
          <a:p>
            <a:endParaRPr lang="en-US" dirty="0"/>
          </a:p>
        </p:txBody>
      </p:sp>
      <p:pic>
        <p:nvPicPr>
          <p:cNvPr id="2" name="Content Placeholder 1"/>
          <p:cNvPicPr>
            <a:picLocks noGrp="1" noChangeAspect="1"/>
          </p:cNvPicPr>
          <p:nvPr>
            <p:ph sz="half" idx="2"/>
          </p:nvPr>
        </p:nvPicPr>
        <p:blipFill>
          <a:blip r:embed="rId2"/>
          <a:stretch>
            <a:fillRect/>
          </a:stretch>
        </p:blipFill>
        <p:spPr>
          <a:xfrm>
            <a:off x="6323012" y="2057400"/>
            <a:ext cx="5361711" cy="3276600"/>
          </a:xfrm>
          <a:prstGeom prst="rect">
            <a:avLst/>
          </a:prstGeom>
        </p:spPr>
      </p:pic>
    </p:spTree>
    <p:extLst>
      <p:ext uri="{BB962C8B-B14F-4D97-AF65-F5344CB8AC3E}">
        <p14:creationId xmlns:p14="http://schemas.microsoft.com/office/powerpoint/2010/main" val="2545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that must be in place</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normAutofit/>
          </a:bodyPr>
          <a:lstStyle/>
          <a:p>
            <a:r>
              <a:rPr lang="en-US" sz="3200" b="1" dirty="0" smtClean="0">
                <a:latin typeface="Dotum" panose="020B0600000101010101" pitchFamily="34" charset="-127"/>
                <a:ea typeface="Dotum" panose="020B0600000101010101" pitchFamily="34" charset="-127"/>
              </a:rPr>
              <a:t>Inventory control</a:t>
            </a:r>
          </a:p>
          <a:p>
            <a:r>
              <a:rPr lang="en-US" sz="3200" b="1" dirty="0" smtClean="0">
                <a:latin typeface="Dotum" panose="020B0600000101010101" pitchFamily="34" charset="-127"/>
                <a:ea typeface="Dotum" panose="020B0600000101010101" pitchFamily="34" charset="-127"/>
              </a:rPr>
              <a:t>Conflict of Interest</a:t>
            </a:r>
          </a:p>
          <a:p>
            <a:r>
              <a:rPr lang="en-US" sz="3200" b="1" dirty="0" smtClean="0">
                <a:latin typeface="Dotum" panose="020B0600000101010101" pitchFamily="34" charset="-127"/>
                <a:ea typeface="Dotum" panose="020B0600000101010101" pitchFamily="34" charset="-127"/>
              </a:rPr>
              <a:t>Travel policies</a:t>
            </a:r>
          </a:p>
          <a:p>
            <a:r>
              <a:rPr lang="en-US" sz="3200" b="1" dirty="0" smtClean="0">
                <a:latin typeface="Dotum" panose="020B0600000101010101" pitchFamily="34" charset="-127"/>
                <a:ea typeface="Dotum" panose="020B0600000101010101" pitchFamily="34" charset="-127"/>
              </a:rPr>
              <a:t>Audit</a:t>
            </a:r>
          </a:p>
          <a:p>
            <a:r>
              <a:rPr lang="en-US" sz="3200" b="1" dirty="0" smtClean="0">
                <a:latin typeface="Dotum" panose="020B0600000101010101" pitchFamily="34" charset="-127"/>
                <a:ea typeface="Dotum" panose="020B0600000101010101" pitchFamily="34" charset="-127"/>
              </a:rPr>
              <a:t>Donations </a:t>
            </a:r>
          </a:p>
          <a:p>
            <a:r>
              <a:rPr lang="en-US" sz="3200" b="1" dirty="0" smtClean="0">
                <a:latin typeface="Dotum" panose="020B0600000101010101" pitchFamily="34" charset="-127"/>
                <a:ea typeface="Dotum" panose="020B0600000101010101" pitchFamily="34" charset="-127"/>
              </a:rPr>
              <a:t>Claim Submission</a:t>
            </a:r>
            <a:endParaRPr lang="en-US" sz="3200" b="1" dirty="0">
              <a:latin typeface="Dotum" panose="020B0600000101010101" pitchFamily="34" charset="-127"/>
              <a:ea typeface="Dotum" panose="020B0600000101010101" pitchFamily="34" charset="-127"/>
            </a:endParaRPr>
          </a:p>
        </p:txBody>
      </p:sp>
      <p:pic>
        <p:nvPicPr>
          <p:cNvPr id="6" name="Picture 5"/>
          <p:cNvPicPr>
            <a:picLocks noChangeAspect="1"/>
          </p:cNvPicPr>
          <p:nvPr/>
        </p:nvPicPr>
        <p:blipFill>
          <a:blip r:embed="rId2"/>
          <a:stretch>
            <a:fillRect/>
          </a:stretch>
        </p:blipFill>
        <p:spPr>
          <a:xfrm>
            <a:off x="760412" y="1828800"/>
            <a:ext cx="4951625" cy="3733800"/>
          </a:xfrm>
          <a:prstGeom prst="rect">
            <a:avLst/>
          </a:prstGeom>
        </p:spPr>
      </p:pic>
    </p:spTree>
    <p:extLst>
      <p:ext uri="{BB962C8B-B14F-4D97-AF65-F5344CB8AC3E}">
        <p14:creationId xmlns:p14="http://schemas.microsoft.com/office/powerpoint/2010/main" val="12996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2412" y="402276"/>
            <a:ext cx="9144000" cy="893124"/>
          </a:xfrm>
        </p:spPr>
        <p:txBody>
          <a:bodyPr/>
          <a:lstStyle/>
          <a:p>
            <a:r>
              <a:rPr lang="en-US" dirty="0" smtClean="0"/>
              <a:t>Policies </a:t>
            </a:r>
            <a:endParaRPr lang="en-US" dirty="0"/>
          </a:p>
        </p:txBody>
      </p:sp>
      <p:sp>
        <p:nvSpPr>
          <p:cNvPr id="8" name="Content Placeholder 7"/>
          <p:cNvSpPr>
            <a:spLocks noGrp="1"/>
          </p:cNvSpPr>
          <p:nvPr>
            <p:ph idx="1"/>
          </p:nvPr>
        </p:nvSpPr>
        <p:spPr>
          <a:xfrm>
            <a:off x="1522412" y="1447800"/>
            <a:ext cx="9144000" cy="4572000"/>
          </a:xfrm>
        </p:spPr>
        <p:txBody>
          <a:bodyPr>
            <a:normAutofit lnSpcReduction="10000"/>
          </a:bodyPr>
          <a:lstStyle/>
          <a:p>
            <a:r>
              <a:rPr lang="en-US" sz="2800" dirty="0" smtClean="0">
                <a:latin typeface="Calibri" panose="020F0502020204030204" pitchFamily="34" charset="0"/>
              </a:rPr>
              <a:t>Should tell what the rule, requirement, or regulation is. </a:t>
            </a:r>
          </a:p>
          <a:p>
            <a:r>
              <a:rPr lang="en-US" sz="2800" dirty="0" smtClean="0">
                <a:latin typeface="Calibri" panose="020F0502020204030204" pitchFamily="34" charset="0"/>
              </a:rPr>
              <a:t>Policies are guidance for staff, describing </a:t>
            </a:r>
            <a:r>
              <a:rPr lang="en-US" sz="2800" b="1" u="sng" dirty="0" smtClean="0">
                <a:latin typeface="Calibri" panose="020F0502020204030204" pitchFamily="34" charset="0"/>
              </a:rPr>
              <a:t>what</a:t>
            </a:r>
            <a:r>
              <a:rPr lang="en-US" sz="2800" dirty="0" smtClean="0">
                <a:latin typeface="Calibri" panose="020F0502020204030204" pitchFamily="34" charset="0"/>
              </a:rPr>
              <a:t> to do</a:t>
            </a:r>
          </a:p>
          <a:p>
            <a:r>
              <a:rPr lang="en-US" sz="2800" dirty="0" smtClean="0">
                <a:latin typeface="Calibri" panose="020F0502020204030204" pitchFamily="34" charset="0"/>
              </a:rPr>
              <a:t>Should describe the expectation to be met</a:t>
            </a:r>
          </a:p>
          <a:p>
            <a:r>
              <a:rPr lang="en-US" sz="2800" dirty="0" smtClean="0">
                <a:latin typeface="Calibri" panose="020F0502020204030204" pitchFamily="34" charset="0"/>
              </a:rPr>
              <a:t>Tell who, what, where and when </a:t>
            </a:r>
          </a:p>
          <a:p>
            <a:r>
              <a:rPr lang="en-US" sz="2800" dirty="0" smtClean="0">
                <a:latin typeface="Calibri" panose="020F0502020204030204" pitchFamily="34" charset="0"/>
              </a:rPr>
              <a:t>Examples: </a:t>
            </a:r>
          </a:p>
          <a:p>
            <a:pPr lvl="1"/>
            <a:r>
              <a:rPr lang="en-US" sz="2800" dirty="0" smtClean="0">
                <a:latin typeface="Calibri" panose="020F0502020204030204" pitchFamily="34" charset="0"/>
              </a:rPr>
              <a:t>The check book and bank account will be reconciled each month by the 10</a:t>
            </a:r>
            <a:r>
              <a:rPr lang="en-US" sz="2800" baseline="30000" dirty="0" smtClean="0">
                <a:latin typeface="Calibri" panose="020F0502020204030204" pitchFamily="34" charset="0"/>
              </a:rPr>
              <a:t>th</a:t>
            </a:r>
            <a:r>
              <a:rPr lang="en-US" sz="2800" dirty="0" smtClean="0">
                <a:latin typeface="Calibri" panose="020F0502020204030204" pitchFamily="34" charset="0"/>
              </a:rPr>
              <a:t> of the month by the center director</a:t>
            </a:r>
          </a:p>
          <a:p>
            <a:pPr lvl="1"/>
            <a:r>
              <a:rPr lang="en-US" sz="2800" dirty="0" smtClean="0">
                <a:latin typeface="Calibri" panose="020F0502020204030204" pitchFamily="34" charset="0"/>
              </a:rPr>
              <a:t>An annual budget will be developed by the financial manager and ready for review by  July 15 each year</a:t>
            </a:r>
          </a:p>
          <a:p>
            <a:pPr lvl="1"/>
            <a:endParaRPr lang="en-US" dirty="0"/>
          </a:p>
        </p:txBody>
      </p:sp>
      <p:pic>
        <p:nvPicPr>
          <p:cNvPr id="4" name="Picture 3"/>
          <p:cNvPicPr>
            <a:picLocks noChangeAspect="1"/>
          </p:cNvPicPr>
          <p:nvPr/>
        </p:nvPicPr>
        <p:blipFill>
          <a:blip r:embed="rId2"/>
          <a:stretch>
            <a:fillRect/>
          </a:stretch>
        </p:blipFill>
        <p:spPr>
          <a:xfrm>
            <a:off x="8456612" y="2514600"/>
            <a:ext cx="3490784" cy="1524000"/>
          </a:xfrm>
          <a:prstGeom prst="rect">
            <a:avLst/>
          </a:prstGeom>
        </p:spPr>
      </p:pic>
    </p:spTree>
    <p:extLst>
      <p:ext uri="{BB962C8B-B14F-4D97-AF65-F5344CB8AC3E}">
        <p14:creationId xmlns:p14="http://schemas.microsoft.com/office/powerpoint/2010/main" val="42722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2" y="402276"/>
            <a:ext cx="9144000" cy="893124"/>
          </a:xfrm>
        </p:spPr>
        <p:txBody>
          <a:bodyPr/>
          <a:lstStyle/>
          <a:p>
            <a:r>
              <a:rPr lang="en-US" dirty="0" smtClean="0"/>
              <a:t>Procedures </a:t>
            </a:r>
            <a:endParaRPr lang="en-US" dirty="0"/>
          </a:p>
        </p:txBody>
      </p:sp>
      <p:sp>
        <p:nvSpPr>
          <p:cNvPr id="4" name="Content Placeholder 3"/>
          <p:cNvSpPr>
            <a:spLocks noGrp="1"/>
          </p:cNvSpPr>
          <p:nvPr>
            <p:ph idx="1"/>
          </p:nvPr>
        </p:nvSpPr>
        <p:spPr>
          <a:xfrm>
            <a:off x="1522412" y="1371600"/>
            <a:ext cx="9601200" cy="4191000"/>
          </a:xfrm>
        </p:spPr>
        <p:txBody>
          <a:bodyPr>
            <a:noAutofit/>
          </a:bodyPr>
          <a:lstStyle/>
          <a:p>
            <a:r>
              <a:rPr lang="en-US" sz="2800" dirty="0" smtClean="0">
                <a:latin typeface="Calibri" panose="020F0502020204030204" pitchFamily="34" charset="0"/>
              </a:rPr>
              <a:t>Procedures tell how something is to be done</a:t>
            </a:r>
          </a:p>
          <a:p>
            <a:r>
              <a:rPr lang="en-US" sz="2800" dirty="0" smtClean="0">
                <a:latin typeface="Calibri" panose="020F0502020204030204" pitchFamily="34" charset="0"/>
              </a:rPr>
              <a:t>Procedures explain the steps needed to implement the policies </a:t>
            </a:r>
          </a:p>
          <a:p>
            <a:r>
              <a:rPr lang="en-US" sz="2800" dirty="0" smtClean="0">
                <a:latin typeface="Calibri" panose="020F0502020204030204" pitchFamily="34" charset="0"/>
              </a:rPr>
              <a:t>Procedures tell how the policies are to be put into practice</a:t>
            </a:r>
          </a:p>
          <a:p>
            <a:r>
              <a:rPr lang="en-US" sz="2800" dirty="0" smtClean="0">
                <a:latin typeface="Calibri" panose="020F0502020204030204" pitchFamily="34" charset="0"/>
              </a:rPr>
              <a:t>Example:  Bank reconciliation will be completed by matching up all checks issued during the period being reconciled to the bank statement. Any discrepancies must be researched by the financial manager and if unresolved must be reviewed by the center director</a:t>
            </a:r>
          </a:p>
        </p:txBody>
      </p:sp>
    </p:spTree>
    <p:extLst>
      <p:ext uri="{BB962C8B-B14F-4D97-AF65-F5344CB8AC3E}">
        <p14:creationId xmlns:p14="http://schemas.microsoft.com/office/powerpoint/2010/main" val="64353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example: </a:t>
            </a:r>
            <a:endParaRPr lang="en-US" dirty="0"/>
          </a:p>
        </p:txBody>
      </p:sp>
      <p:sp>
        <p:nvSpPr>
          <p:cNvPr id="3" name="Content Placeholder 2"/>
          <p:cNvSpPr>
            <a:spLocks noGrp="1"/>
          </p:cNvSpPr>
          <p:nvPr>
            <p:ph idx="1"/>
          </p:nvPr>
        </p:nvSpPr>
        <p:spPr/>
        <p:txBody>
          <a:bodyPr>
            <a:normAutofit fontScale="92500"/>
          </a:bodyPr>
          <a:lstStyle/>
          <a:p>
            <a:r>
              <a:rPr lang="en-US" sz="3600" dirty="0">
                <a:latin typeface="Calibri" panose="020F0502020204030204" pitchFamily="34" charset="0"/>
              </a:rPr>
              <a:t>The </a:t>
            </a:r>
            <a:r>
              <a:rPr lang="en-US" sz="3600" dirty="0" smtClean="0">
                <a:latin typeface="Calibri" panose="020F0502020204030204" pitchFamily="34" charset="0"/>
              </a:rPr>
              <a:t>organization’s annual </a:t>
            </a:r>
            <a:r>
              <a:rPr lang="en-US" sz="3600" dirty="0">
                <a:latin typeface="Calibri" panose="020F0502020204030204" pitchFamily="34" charset="0"/>
              </a:rPr>
              <a:t>budget will be prepared by category and line </a:t>
            </a:r>
            <a:r>
              <a:rPr lang="en-US" sz="3600" dirty="0" smtClean="0">
                <a:latin typeface="Calibri" panose="020F0502020204030204" pitchFamily="34" charset="0"/>
              </a:rPr>
              <a:t>item, using the organization’s chart of accounts.  Budget projections will be </a:t>
            </a:r>
            <a:r>
              <a:rPr lang="en-US" sz="3600" dirty="0">
                <a:latin typeface="Calibri" panose="020F0502020204030204" pitchFamily="34" charset="0"/>
              </a:rPr>
              <a:t>based on the last fiscal year’s actual expenses and a projected growth percentage (between O% and 5%) that is developed by the director and financial director using the average growth rate for the past three years. </a:t>
            </a:r>
            <a:r>
              <a:rPr lang="en-US" sz="3600" dirty="0" smtClean="0">
                <a:latin typeface="Calibri" panose="020F0502020204030204" pitchFamily="34" charset="0"/>
              </a:rPr>
              <a:t>  Budget numbers are rounded to the nearest $10. </a:t>
            </a:r>
            <a:endParaRPr lang="en-US" sz="3600" dirty="0">
              <a:latin typeface="Calibri" panose="020F0502020204030204" pitchFamily="34" charset="0"/>
            </a:endParaRPr>
          </a:p>
          <a:p>
            <a:endParaRPr lang="en-US" dirty="0"/>
          </a:p>
        </p:txBody>
      </p:sp>
    </p:spTree>
    <p:extLst>
      <p:ext uri="{BB962C8B-B14F-4D97-AF65-F5344CB8AC3E}">
        <p14:creationId xmlns:p14="http://schemas.microsoft.com/office/powerpoint/2010/main" val="169437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Development and Approval Policy</a:t>
            </a:r>
            <a:endParaRPr lang="en-US" dirty="0"/>
          </a:p>
        </p:txBody>
      </p:sp>
      <p:sp>
        <p:nvSpPr>
          <p:cNvPr id="3" name="Content Placeholder 2"/>
          <p:cNvSpPr>
            <a:spLocks noGrp="1"/>
          </p:cNvSpPr>
          <p:nvPr>
            <p:ph idx="1"/>
          </p:nvPr>
        </p:nvSpPr>
        <p:spPr/>
        <p:txBody>
          <a:bodyPr>
            <a:normAutofit fontScale="92500" lnSpcReduction="10000"/>
          </a:bodyPr>
          <a:lstStyle/>
          <a:p>
            <a:pPr lvl="1"/>
            <a:r>
              <a:rPr lang="en-US" sz="3600" dirty="0">
                <a:latin typeface="Arial" panose="020B0604020202020204" pitchFamily="34" charset="0"/>
                <a:cs typeface="Arial" panose="020B0604020202020204" pitchFamily="34" charset="0"/>
              </a:rPr>
              <a:t>An annual </a:t>
            </a:r>
            <a:r>
              <a:rPr lang="en-US" sz="3600" dirty="0" smtClean="0">
                <a:latin typeface="Arial" panose="020B0604020202020204" pitchFamily="34" charset="0"/>
                <a:cs typeface="Arial" panose="020B0604020202020204" pitchFamily="34" charset="0"/>
              </a:rPr>
              <a:t>CACFP budget </a:t>
            </a:r>
            <a:r>
              <a:rPr lang="en-US" sz="3600" dirty="0">
                <a:latin typeface="Arial" panose="020B0604020202020204" pitchFamily="34" charset="0"/>
                <a:cs typeface="Arial" panose="020B0604020202020204" pitchFamily="34" charset="0"/>
              </a:rPr>
              <a:t>will be developed by the financial manager and ready for </a:t>
            </a:r>
            <a:r>
              <a:rPr lang="en-US" sz="3600" dirty="0" smtClean="0">
                <a:latin typeface="Arial" panose="020B0604020202020204" pitchFamily="34" charset="0"/>
                <a:cs typeface="Arial" panose="020B0604020202020204" pitchFamily="34" charset="0"/>
              </a:rPr>
              <a:t>approval </a:t>
            </a:r>
            <a:r>
              <a:rPr lang="en-US" sz="3600" dirty="0">
                <a:latin typeface="Arial" panose="020B0604020202020204" pitchFamily="34" charset="0"/>
                <a:cs typeface="Arial" panose="020B0604020202020204" pitchFamily="34" charset="0"/>
              </a:rPr>
              <a:t>by </a:t>
            </a:r>
            <a:r>
              <a:rPr lang="en-US" sz="3600" dirty="0" smtClean="0">
                <a:latin typeface="Arial" panose="020B0604020202020204" pitchFamily="34" charset="0"/>
                <a:cs typeface="Arial" panose="020B0604020202020204" pitchFamily="34" charset="0"/>
              </a:rPr>
              <a:t>BOD by July </a:t>
            </a:r>
            <a:r>
              <a:rPr lang="en-US" sz="3600" dirty="0">
                <a:latin typeface="Arial" panose="020B0604020202020204" pitchFamily="34" charset="0"/>
                <a:cs typeface="Arial" panose="020B0604020202020204" pitchFamily="34" charset="0"/>
              </a:rPr>
              <a:t>15 each </a:t>
            </a:r>
            <a:r>
              <a:rPr lang="en-US" sz="3600" dirty="0" smtClean="0">
                <a:latin typeface="Arial" panose="020B0604020202020204" pitchFamily="34" charset="0"/>
                <a:cs typeface="Arial" panose="020B0604020202020204" pitchFamily="34" charset="0"/>
              </a:rPr>
              <a:t>year</a:t>
            </a:r>
          </a:p>
          <a:p>
            <a:pPr lvl="1"/>
            <a:r>
              <a:rPr lang="en-US" sz="3600" dirty="0" smtClean="0">
                <a:latin typeface="Arial" panose="020B0604020202020204" pitchFamily="34" charset="0"/>
                <a:cs typeface="Arial" panose="020B0604020202020204" pitchFamily="34" charset="0"/>
              </a:rPr>
              <a:t>The annual budget will include the following categories and line items: </a:t>
            </a:r>
          </a:p>
          <a:p>
            <a:pPr lvl="2"/>
            <a:r>
              <a:rPr lang="en-US" sz="3200" dirty="0" smtClean="0">
                <a:latin typeface="Arial" panose="020B0604020202020204" pitchFamily="34" charset="0"/>
                <a:cs typeface="Arial" panose="020B0604020202020204" pitchFamily="34" charset="0"/>
              </a:rPr>
              <a:t>Kitchen Personnel: salaries/wages, FICA, Medicare, Group Insurance premium, Workers Comp</a:t>
            </a:r>
          </a:p>
          <a:p>
            <a:pPr lvl="2"/>
            <a:r>
              <a:rPr lang="en-US" sz="3200" dirty="0" smtClean="0">
                <a:latin typeface="Arial" panose="020B0604020202020204" pitchFamily="34" charset="0"/>
                <a:cs typeface="Arial" panose="020B0604020202020204" pitchFamily="34" charset="0"/>
              </a:rPr>
              <a:t>Food Program Expense:  Groceries, non-food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19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Development &amp; Approval Procedures </a:t>
            </a:r>
            <a:endParaRPr lang="en-US" dirty="0"/>
          </a:p>
        </p:txBody>
      </p:sp>
      <p:sp>
        <p:nvSpPr>
          <p:cNvPr id="3" name="Content Placeholder 2"/>
          <p:cNvSpPr>
            <a:spLocks noGrp="1"/>
          </p:cNvSpPr>
          <p:nvPr>
            <p:ph idx="1"/>
          </p:nvPr>
        </p:nvSpPr>
        <p:spPr>
          <a:xfrm>
            <a:off x="1522412" y="1676400"/>
            <a:ext cx="9144000" cy="4343400"/>
          </a:xfrm>
        </p:spPr>
        <p:txBody>
          <a:bodyPr/>
          <a:lstStyle/>
          <a:p>
            <a:r>
              <a:rPr lang="en-US" dirty="0" smtClean="0"/>
              <a:t>Center director develops an annual budget each year based on anticipated revenue which is determined by the fiscal manager and center director using the previous year’s income and the average rate of growth that the center has experienced over the past 3 years. </a:t>
            </a:r>
          </a:p>
          <a:p>
            <a:r>
              <a:rPr lang="en-US" dirty="0" smtClean="0"/>
              <a:t>The center director will include all anticipated revenue sources to arrive at a total gross income figure.   Expenses will be based on historical spending and will be prioritized by overhead and necessities such as payroll, rent and utilities first and then discretionary spending.   Center director will ensure that the budget expense and income balances or that income exceeds expenses  </a:t>
            </a:r>
            <a:endParaRPr lang="en-US" dirty="0"/>
          </a:p>
        </p:txBody>
      </p:sp>
    </p:spTree>
    <p:extLst>
      <p:ext uri="{BB962C8B-B14F-4D97-AF65-F5344CB8AC3E}">
        <p14:creationId xmlns:p14="http://schemas.microsoft.com/office/powerpoint/2010/main" val="148328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CFR Part 200 Uniform grant guidance</a:t>
            </a:r>
            <a:endParaRPr lang="en-US" dirty="0"/>
          </a:p>
        </p:txBody>
      </p:sp>
      <p:sp>
        <p:nvSpPr>
          <p:cNvPr id="3" name="Content Placeholder 2"/>
          <p:cNvSpPr>
            <a:spLocks noGrp="1"/>
          </p:cNvSpPr>
          <p:nvPr>
            <p:ph idx="1"/>
          </p:nvPr>
        </p:nvSpPr>
        <p:spPr/>
        <p:txBody>
          <a:bodyPr>
            <a:normAutofit/>
          </a:bodyPr>
          <a:lstStyle/>
          <a:p>
            <a:r>
              <a:rPr lang="en-US" dirty="0" smtClean="0"/>
              <a:t>Some changes are related to th</a:t>
            </a:r>
            <a:r>
              <a:rPr lang="en-US" dirty="0" smtClean="0"/>
              <a:t>is new “Super-Circular” </a:t>
            </a:r>
            <a:r>
              <a:rPr lang="en-US" dirty="0" smtClean="0"/>
              <a:t> </a:t>
            </a:r>
          </a:p>
          <a:p>
            <a:r>
              <a:rPr lang="en-US" sz="2800" dirty="0" smtClean="0"/>
              <a:t>200.303   </a:t>
            </a:r>
            <a:r>
              <a:rPr lang="en-US" sz="2800" dirty="0"/>
              <a:t>Internal controls. </a:t>
            </a:r>
            <a:r>
              <a:rPr lang="en-US" sz="2800" dirty="0" smtClean="0"/>
              <a:t>The </a:t>
            </a:r>
            <a:r>
              <a:rPr lang="en-US" sz="2800" dirty="0"/>
              <a:t>non-Federal entity must: </a:t>
            </a:r>
          </a:p>
          <a:p>
            <a:r>
              <a:rPr lang="en-US" sz="2800" dirty="0"/>
              <a:t>(a)  Establish  and  maintain  </a:t>
            </a:r>
            <a:r>
              <a:rPr lang="en-US" sz="2800" dirty="0" smtClean="0"/>
              <a:t>effective internal controls that  provide  </a:t>
            </a:r>
            <a:r>
              <a:rPr lang="en-US" sz="2800" dirty="0"/>
              <a:t>reasonable  </a:t>
            </a:r>
            <a:r>
              <a:rPr lang="en-US" sz="2800" dirty="0" smtClean="0"/>
              <a:t>assurance  </a:t>
            </a:r>
            <a:r>
              <a:rPr lang="en-US" sz="2800" dirty="0"/>
              <a:t>that  the  non-Federal  entity  is  </a:t>
            </a:r>
            <a:r>
              <a:rPr lang="en-US" sz="2800" dirty="0" smtClean="0"/>
              <a:t>managing </a:t>
            </a:r>
            <a:r>
              <a:rPr lang="en-US" sz="2800" dirty="0"/>
              <a:t>the Federal award in </a:t>
            </a:r>
            <a:r>
              <a:rPr lang="en-US" sz="2800" dirty="0" smtClean="0"/>
              <a:t>compliance   </a:t>
            </a:r>
            <a:r>
              <a:rPr lang="en-US" sz="2800" dirty="0"/>
              <a:t>with   Federal   statutes,   </a:t>
            </a:r>
            <a:r>
              <a:rPr lang="en-US" sz="2800" dirty="0" smtClean="0"/>
              <a:t>regulations</a:t>
            </a:r>
            <a:r>
              <a:rPr lang="en-US" sz="2800" dirty="0"/>
              <a:t>,  and  the  terms  and  conditions  of  </a:t>
            </a:r>
            <a:r>
              <a:rPr lang="en-US" sz="2800" dirty="0" smtClean="0"/>
              <a:t>the Federal </a:t>
            </a:r>
            <a:r>
              <a:rPr lang="en-US" sz="2800" dirty="0"/>
              <a:t>award. </a:t>
            </a:r>
          </a:p>
        </p:txBody>
      </p:sp>
    </p:spTree>
    <p:extLst>
      <p:ext uri="{BB962C8B-B14F-4D97-AF65-F5344CB8AC3E}">
        <p14:creationId xmlns:p14="http://schemas.microsoft.com/office/powerpoint/2010/main" val="71685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Description of Policy Content</a:t>
            </a:r>
            <a:endParaRPr lang="en-US" dirty="0"/>
          </a:p>
        </p:txBody>
      </p:sp>
      <p:sp>
        <p:nvSpPr>
          <p:cNvPr id="6" name="Content Placeholder 5"/>
          <p:cNvSpPr>
            <a:spLocks noGrp="1"/>
          </p:cNvSpPr>
          <p:nvPr>
            <p:ph idx="1"/>
          </p:nvPr>
        </p:nvSpPr>
        <p:spPr/>
        <p:txBody>
          <a:bodyPr/>
          <a:lstStyle/>
          <a:p>
            <a:r>
              <a:rPr lang="en-US" b="1" dirty="0">
                <a:latin typeface="Dotum" panose="020B0600000101010101" pitchFamily="34" charset="-127"/>
                <a:ea typeface="Dotum" panose="020B0600000101010101" pitchFamily="34" charset="-127"/>
              </a:rPr>
              <a:t>Budget </a:t>
            </a:r>
            <a:r>
              <a:rPr lang="en-US" b="1" dirty="0" smtClean="0">
                <a:latin typeface="Dotum" panose="020B0600000101010101" pitchFamily="34" charset="-127"/>
                <a:ea typeface="Dotum" panose="020B0600000101010101" pitchFamily="34" charset="-127"/>
              </a:rPr>
              <a:t>Tracking;  </a:t>
            </a:r>
            <a:r>
              <a:rPr lang="en-US" dirty="0" smtClean="0">
                <a:effectLst/>
                <a:latin typeface="Dotum" panose="020B0600000101010101" pitchFamily="34" charset="-127"/>
                <a:ea typeface="Dotum" panose="020B0600000101010101" pitchFamily="34" charset="-127"/>
              </a:rPr>
              <a:t>Who reviews expenditures in order to ensure that spending is within the approved budget?  How often? When is P&amp;L generated?  Who decides if a BAR is needed? </a:t>
            </a:r>
            <a:endParaRPr lang="en-US" dirty="0">
              <a:effectLst/>
              <a:latin typeface="Dotum" panose="020B0600000101010101" pitchFamily="34" charset="-127"/>
              <a:ea typeface="Dotum" panose="020B0600000101010101" pitchFamily="34" charset="-127"/>
            </a:endParaRPr>
          </a:p>
          <a:p>
            <a:r>
              <a:rPr lang="en-US" b="1" dirty="0">
                <a:latin typeface="Dotum" panose="020B0600000101010101" pitchFamily="34" charset="-127"/>
                <a:ea typeface="Dotum" panose="020B0600000101010101" pitchFamily="34" charset="-127"/>
              </a:rPr>
              <a:t>Bank </a:t>
            </a:r>
            <a:r>
              <a:rPr lang="en-US" b="1" dirty="0" smtClean="0">
                <a:latin typeface="Dotum" panose="020B0600000101010101" pitchFamily="34" charset="-127"/>
                <a:ea typeface="Dotum" panose="020B0600000101010101" pitchFamily="34" charset="-127"/>
              </a:rPr>
              <a:t>Account: </a:t>
            </a:r>
            <a:r>
              <a:rPr lang="en-US" dirty="0" smtClean="0">
                <a:effectLst/>
                <a:latin typeface="Dotum" panose="020B0600000101010101" pitchFamily="34" charset="-127"/>
                <a:ea typeface="Dotum" panose="020B0600000101010101" pitchFamily="34" charset="-127"/>
              </a:rPr>
              <a:t>What type of bank account(s)?  Who has access?  Who signs checks? Multiple signers? Purchase orders or method for authorizing expenses, withdrawal limits? Check reconciliation?  Voided check process? </a:t>
            </a:r>
            <a:endParaRPr lang="en-US" dirty="0">
              <a:effectLst/>
              <a:latin typeface="Dotum" panose="020B0600000101010101" pitchFamily="34" charset="-127"/>
              <a:ea typeface="Dotum" panose="020B0600000101010101" pitchFamily="34" charset="-127"/>
            </a:endParaRPr>
          </a:p>
          <a:p>
            <a:r>
              <a:rPr lang="en-US" b="1" dirty="0">
                <a:latin typeface="Dotum" panose="020B0600000101010101" pitchFamily="34" charset="-127"/>
                <a:ea typeface="Dotum" panose="020B0600000101010101" pitchFamily="34" charset="-127"/>
              </a:rPr>
              <a:t>Cash </a:t>
            </a:r>
            <a:r>
              <a:rPr lang="en-US" b="1" dirty="0" smtClean="0">
                <a:latin typeface="Dotum" panose="020B0600000101010101" pitchFamily="34" charset="-127"/>
                <a:ea typeface="Dotum" panose="020B0600000101010101" pitchFamily="34" charset="-127"/>
              </a:rPr>
              <a:t>Management:  </a:t>
            </a:r>
            <a:r>
              <a:rPr lang="en-US" dirty="0" smtClean="0">
                <a:effectLst/>
                <a:latin typeface="Dotum" panose="020B0600000101010101" pitchFamily="34" charset="-127"/>
                <a:ea typeface="Dotum" panose="020B0600000101010101" pitchFamily="34" charset="-127"/>
              </a:rPr>
              <a:t>Who is authorized to receive cash? Requirements for deposit? Lockbox? Receipts to customers? Petty cash?  Are cash purchases allowed? </a:t>
            </a:r>
            <a:endParaRPr lang="en-US" dirty="0">
              <a:effectLst/>
              <a:latin typeface="Dotum" panose="020B0600000101010101" pitchFamily="34" charset="-127"/>
              <a:ea typeface="Dotum" panose="020B0600000101010101" pitchFamily="34" charset="-127"/>
            </a:endParaRPr>
          </a:p>
          <a:p>
            <a:endParaRPr lang="en-US" dirty="0"/>
          </a:p>
        </p:txBody>
      </p:sp>
    </p:spTree>
    <p:extLst>
      <p:ext uri="{BB962C8B-B14F-4D97-AF65-F5344CB8AC3E}">
        <p14:creationId xmlns:p14="http://schemas.microsoft.com/office/powerpoint/2010/main" val="2504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t>
            </a:r>
            <a:r>
              <a:rPr lang="en-US" dirty="0" smtClean="0"/>
              <a:t>Policy content</a:t>
            </a:r>
            <a:endParaRPr lang="en-US" dirty="0"/>
          </a:p>
        </p:txBody>
      </p:sp>
      <p:sp>
        <p:nvSpPr>
          <p:cNvPr id="3" name="Content Placeholder 2"/>
          <p:cNvSpPr>
            <a:spLocks noGrp="1"/>
          </p:cNvSpPr>
          <p:nvPr>
            <p:ph idx="1"/>
          </p:nvPr>
        </p:nvSpPr>
        <p:spPr/>
        <p:txBody>
          <a:bodyPr/>
          <a:lstStyle/>
          <a:p>
            <a:r>
              <a:rPr lang="en-US" b="1" dirty="0">
                <a:latin typeface="Dotum" panose="020B0600000101010101" pitchFamily="34" charset="-127"/>
                <a:ea typeface="Dotum" panose="020B0600000101010101" pitchFamily="34" charset="-127"/>
              </a:rPr>
              <a:t>Payroll </a:t>
            </a:r>
            <a:r>
              <a:rPr lang="en-US" b="1" dirty="0" smtClean="0">
                <a:latin typeface="Dotum" panose="020B0600000101010101" pitchFamily="34" charset="-127"/>
                <a:ea typeface="Dotum" panose="020B0600000101010101" pitchFamily="34" charset="-127"/>
              </a:rPr>
              <a:t>processing:  </a:t>
            </a:r>
            <a:r>
              <a:rPr lang="en-US" dirty="0" smtClean="0">
                <a:effectLst/>
                <a:latin typeface="Dotum" panose="020B0600000101010101" pitchFamily="34" charset="-127"/>
                <a:ea typeface="Dotum" panose="020B0600000101010101" pitchFamily="34" charset="-127"/>
              </a:rPr>
              <a:t>How do employees account for payable time? What leave is available? Tracking of Paid leave?  Pay rates &amp; pay ranges? Raises?  Who processes payroll? </a:t>
            </a:r>
            <a:endParaRPr lang="en-US" dirty="0">
              <a:effectLst/>
              <a:latin typeface="Dotum" panose="020B0600000101010101" pitchFamily="34" charset="-127"/>
              <a:ea typeface="Dotum" panose="020B0600000101010101" pitchFamily="34" charset="-127"/>
            </a:endParaRPr>
          </a:p>
          <a:p>
            <a:r>
              <a:rPr lang="en-US" b="1" dirty="0" smtClean="0">
                <a:latin typeface="Dotum" panose="020B0600000101010101" pitchFamily="34" charset="-127"/>
                <a:ea typeface="Dotum" panose="020B0600000101010101" pitchFamily="34" charset="-127"/>
              </a:rPr>
              <a:t>Purchasing/Procurement: </a:t>
            </a:r>
            <a:r>
              <a:rPr lang="en-US" dirty="0" smtClean="0">
                <a:effectLst/>
                <a:latin typeface="Dotum" panose="020B0600000101010101" pitchFamily="34" charset="-127"/>
                <a:ea typeface="Dotum" panose="020B0600000101010101" pitchFamily="34" charset="-127"/>
              </a:rPr>
              <a:t>Procurement method:  Micro, small or large purchase transactions. (3500, $50,000)  What is required for Documentation?, Authorization, tax allocation, soliciting bids/quotes,  Emergencies?,  Single source items?  </a:t>
            </a:r>
            <a:endParaRPr lang="en-US" b="1" dirty="0">
              <a:latin typeface="Dotum" panose="020B0600000101010101" pitchFamily="34" charset="-127"/>
              <a:ea typeface="Dotum" panose="020B0600000101010101" pitchFamily="34" charset="-127"/>
            </a:endParaRPr>
          </a:p>
          <a:p>
            <a:endParaRPr lang="en-US" dirty="0"/>
          </a:p>
        </p:txBody>
      </p:sp>
      <p:pic>
        <p:nvPicPr>
          <p:cNvPr id="4" name="Picture 3"/>
          <p:cNvPicPr>
            <a:picLocks noChangeAspect="1"/>
          </p:cNvPicPr>
          <p:nvPr/>
        </p:nvPicPr>
        <p:blipFill>
          <a:blip r:embed="rId2"/>
          <a:stretch>
            <a:fillRect/>
          </a:stretch>
        </p:blipFill>
        <p:spPr>
          <a:xfrm>
            <a:off x="3046411" y="4648200"/>
            <a:ext cx="5835031" cy="1637662"/>
          </a:xfrm>
          <a:prstGeom prst="rect">
            <a:avLst/>
          </a:prstGeom>
        </p:spPr>
      </p:pic>
    </p:spTree>
    <p:extLst>
      <p:ext uri="{BB962C8B-B14F-4D97-AF65-F5344CB8AC3E}">
        <p14:creationId xmlns:p14="http://schemas.microsoft.com/office/powerpoint/2010/main" val="182620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t>
            </a:r>
            <a:r>
              <a:rPr lang="en-US" dirty="0" smtClean="0"/>
              <a:t>Policy content</a:t>
            </a:r>
            <a:endParaRPr lang="en-US" dirty="0"/>
          </a:p>
        </p:txBody>
      </p:sp>
      <p:sp>
        <p:nvSpPr>
          <p:cNvPr id="3" name="Content Placeholder 2"/>
          <p:cNvSpPr>
            <a:spLocks noGrp="1"/>
          </p:cNvSpPr>
          <p:nvPr>
            <p:ph idx="1"/>
          </p:nvPr>
        </p:nvSpPr>
        <p:spPr>
          <a:xfrm>
            <a:off x="1141412" y="1828800"/>
            <a:ext cx="9525000" cy="4191000"/>
          </a:xfrm>
        </p:spPr>
        <p:txBody>
          <a:bodyPr>
            <a:normAutofit/>
          </a:bodyPr>
          <a:lstStyle/>
          <a:p>
            <a:r>
              <a:rPr lang="en-US" b="1" dirty="0">
                <a:latin typeface="Dotum" panose="020B0600000101010101" pitchFamily="34" charset="-127"/>
                <a:ea typeface="Dotum" panose="020B0600000101010101" pitchFamily="34" charset="-127"/>
              </a:rPr>
              <a:t>Inventory </a:t>
            </a:r>
            <a:r>
              <a:rPr lang="en-US" b="1" dirty="0" smtClean="0">
                <a:latin typeface="Dotum" panose="020B0600000101010101" pitchFamily="34" charset="-127"/>
                <a:ea typeface="Dotum" panose="020B0600000101010101" pitchFamily="34" charset="-127"/>
              </a:rPr>
              <a:t>control</a:t>
            </a:r>
            <a:r>
              <a:rPr lang="en-US" dirty="0" smtClean="0">
                <a:effectLst/>
                <a:latin typeface="Dotum" panose="020B0600000101010101" pitchFamily="34" charset="-127"/>
                <a:ea typeface="Dotum" panose="020B0600000101010101" pitchFamily="34" charset="-127"/>
              </a:rPr>
              <a:t>;  How often is inventory taken? Who takes it?  Maximum inventory level?  Pars? Theft prevention measures? </a:t>
            </a:r>
            <a:endParaRPr lang="en-US" b="1" dirty="0">
              <a:latin typeface="Dotum" panose="020B0600000101010101" pitchFamily="34" charset="-127"/>
              <a:ea typeface="Dotum" panose="020B0600000101010101" pitchFamily="34" charset="-127"/>
            </a:endParaRPr>
          </a:p>
          <a:p>
            <a:r>
              <a:rPr lang="en-US" b="1" dirty="0">
                <a:latin typeface="Dotum" panose="020B0600000101010101" pitchFamily="34" charset="-127"/>
                <a:ea typeface="Dotum" panose="020B0600000101010101" pitchFamily="34" charset="-127"/>
              </a:rPr>
              <a:t>Conflict of </a:t>
            </a:r>
            <a:r>
              <a:rPr lang="en-US" b="1" dirty="0" smtClean="0">
                <a:latin typeface="Dotum" panose="020B0600000101010101" pitchFamily="34" charset="-127"/>
                <a:ea typeface="Dotum" panose="020B0600000101010101" pitchFamily="34" charset="-127"/>
              </a:rPr>
              <a:t>Interest: </a:t>
            </a:r>
            <a:r>
              <a:rPr lang="en-US" dirty="0" smtClean="0">
                <a:effectLst/>
                <a:latin typeface="Dotum" panose="020B0600000101010101" pitchFamily="34" charset="-127"/>
                <a:ea typeface="Dotum" panose="020B0600000101010101" pitchFamily="34" charset="-127"/>
              </a:rPr>
              <a:t>What is in place to prohibit conflicts of interest? Separation of duties? Restrictions on gifts, Code of conduct?  Less than arms length transactions?</a:t>
            </a:r>
            <a:endParaRPr lang="en-US" b="1" dirty="0">
              <a:latin typeface="Dotum" panose="020B0600000101010101" pitchFamily="34" charset="-127"/>
              <a:ea typeface="Dotum" panose="020B0600000101010101" pitchFamily="34" charset="-127"/>
            </a:endParaRPr>
          </a:p>
          <a:p>
            <a:r>
              <a:rPr lang="en-US" b="1" dirty="0">
                <a:latin typeface="Dotum" panose="020B0600000101010101" pitchFamily="34" charset="-127"/>
                <a:ea typeface="Dotum" panose="020B0600000101010101" pitchFamily="34" charset="-127"/>
              </a:rPr>
              <a:t>Travel </a:t>
            </a:r>
            <a:r>
              <a:rPr lang="en-US" b="1" dirty="0" smtClean="0">
                <a:latin typeface="Dotum" panose="020B0600000101010101" pitchFamily="34" charset="-127"/>
                <a:ea typeface="Dotum" panose="020B0600000101010101" pitchFamily="34" charset="-127"/>
              </a:rPr>
              <a:t>policies: </a:t>
            </a:r>
            <a:r>
              <a:rPr lang="en-US" dirty="0" smtClean="0">
                <a:effectLst/>
                <a:latin typeface="Dotum" panose="020B0600000101010101" pitchFamily="34" charset="-127"/>
                <a:ea typeface="Dotum" panose="020B0600000101010101" pitchFamily="34" charset="-127"/>
              </a:rPr>
              <a:t>How much is paid for what type of business travel?  What is paid for mileage? Overnight stays? Meals?  How is a unit of travel defined?  What if the travel is less than 24 hours? What about partial days of travel? </a:t>
            </a:r>
            <a:endParaRPr lang="en-US" b="1" dirty="0">
              <a:latin typeface="Dotum" panose="020B0600000101010101" pitchFamily="34" charset="-127"/>
              <a:ea typeface="Dotum" panose="020B0600000101010101" pitchFamily="34" charset="-127"/>
            </a:endParaRPr>
          </a:p>
        </p:txBody>
      </p:sp>
    </p:spTree>
    <p:extLst>
      <p:ext uri="{BB962C8B-B14F-4D97-AF65-F5344CB8AC3E}">
        <p14:creationId xmlns:p14="http://schemas.microsoft.com/office/powerpoint/2010/main" val="145374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a:t>
            </a:r>
            <a:r>
              <a:rPr lang="en-US" dirty="0" smtClean="0"/>
              <a:t>Policy content</a:t>
            </a:r>
            <a:endParaRPr lang="en-US" dirty="0"/>
          </a:p>
        </p:txBody>
      </p:sp>
      <p:sp>
        <p:nvSpPr>
          <p:cNvPr id="3" name="Content Placeholder 2"/>
          <p:cNvSpPr>
            <a:spLocks noGrp="1"/>
          </p:cNvSpPr>
          <p:nvPr>
            <p:ph idx="1"/>
          </p:nvPr>
        </p:nvSpPr>
        <p:spPr/>
        <p:txBody>
          <a:bodyPr/>
          <a:lstStyle/>
          <a:p>
            <a:r>
              <a:rPr lang="en-US" b="1" dirty="0" smtClean="0">
                <a:latin typeface="Dotum" panose="020B0600000101010101" pitchFamily="34" charset="-127"/>
                <a:ea typeface="Dotum" panose="020B0600000101010101" pitchFamily="34" charset="-127"/>
              </a:rPr>
              <a:t>Audit: </a:t>
            </a:r>
            <a:r>
              <a:rPr lang="en-US" dirty="0" smtClean="0">
                <a:effectLst/>
                <a:latin typeface="Dotum" panose="020B0600000101010101" pitchFamily="34" charset="-127"/>
                <a:ea typeface="Dotum" panose="020B0600000101010101" pitchFamily="34" charset="-127"/>
              </a:rPr>
              <a:t>Who determines if the organization needs audit. How often is an audit conducted? Frequency? Who decides on the auditing company? What is the scope of the audit? </a:t>
            </a:r>
          </a:p>
          <a:p>
            <a:r>
              <a:rPr lang="en-US" b="1" dirty="0" smtClean="0">
                <a:latin typeface="Dotum" panose="020B0600000101010101" pitchFamily="34" charset="-127"/>
                <a:ea typeface="Dotum" panose="020B0600000101010101" pitchFamily="34" charset="-127"/>
              </a:rPr>
              <a:t>Donations: </a:t>
            </a:r>
            <a:r>
              <a:rPr lang="en-US" dirty="0" smtClean="0">
                <a:effectLst/>
                <a:latin typeface="Dotum" panose="020B0600000101010101" pitchFamily="34" charset="-127"/>
                <a:ea typeface="Dotum" panose="020B0600000101010101" pitchFamily="34" charset="-127"/>
              </a:rPr>
              <a:t>Who can accept donations?  When &amp; to whom does the child center make donations?  </a:t>
            </a:r>
            <a:endParaRPr lang="en-US" dirty="0">
              <a:effectLst/>
              <a:latin typeface="Dotum" panose="020B0600000101010101" pitchFamily="34" charset="-127"/>
              <a:ea typeface="Dotum" panose="020B0600000101010101" pitchFamily="34" charset="-127"/>
            </a:endParaRPr>
          </a:p>
          <a:p>
            <a:r>
              <a:rPr lang="en-US" b="1" dirty="0" smtClean="0">
                <a:latin typeface="Dotum" panose="020B0600000101010101" pitchFamily="34" charset="-127"/>
                <a:ea typeface="Dotum" panose="020B0600000101010101" pitchFamily="34" charset="-127"/>
              </a:rPr>
              <a:t>Claim Submission:  </a:t>
            </a:r>
            <a:r>
              <a:rPr lang="en-US" dirty="0" smtClean="0">
                <a:effectLst/>
                <a:latin typeface="Dotum" panose="020B0600000101010101" pitchFamily="34" charset="-127"/>
                <a:ea typeface="Dotum" panose="020B0600000101010101" pitchFamily="34" charset="-127"/>
              </a:rPr>
              <a:t>Who submits claims? Who prepares the claim?  When is claim required to be submitted? Who checks IEAS,  Who completes the original meal counts? Verification?</a:t>
            </a:r>
            <a:endParaRPr lang="en-US" dirty="0">
              <a:effectLst/>
              <a:latin typeface="Dotum" panose="020B0600000101010101" pitchFamily="34" charset="-127"/>
              <a:ea typeface="Dotum" panose="020B0600000101010101" pitchFamily="34" charset="-127"/>
            </a:endParaRPr>
          </a:p>
          <a:p>
            <a:endParaRPr lang="en-US" dirty="0">
              <a:effectLst/>
            </a:endParaRPr>
          </a:p>
        </p:txBody>
      </p:sp>
    </p:spTree>
    <p:extLst>
      <p:ext uri="{BB962C8B-B14F-4D97-AF65-F5344CB8AC3E}">
        <p14:creationId xmlns:p14="http://schemas.microsoft.com/office/powerpoint/2010/main" val="138460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2">
                    <a:lumMod val="60000"/>
                    <a:lumOff val="40000"/>
                  </a:schemeClr>
                </a:solidFill>
              </a:rPr>
              <a:t>What Questions do you have? </a:t>
            </a:r>
            <a:endParaRPr lang="en-US" dirty="0">
              <a:solidFill>
                <a:schemeClr val="accent2">
                  <a:lumMod val="60000"/>
                  <a:lumOff val="40000"/>
                </a:schemeClr>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051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2 CFR 200.305  Payment</a:t>
            </a:r>
            <a:r>
              <a:rPr lang="en-US" dirty="0"/>
              <a:t>.</a:t>
            </a:r>
          </a:p>
        </p:txBody>
      </p:sp>
      <p:sp>
        <p:nvSpPr>
          <p:cNvPr id="3" name="Content Placeholder 2"/>
          <p:cNvSpPr>
            <a:spLocks noGrp="1"/>
          </p:cNvSpPr>
          <p:nvPr>
            <p:ph idx="1"/>
          </p:nvPr>
        </p:nvSpPr>
        <p:spPr/>
        <p:txBody>
          <a:bodyPr>
            <a:normAutofit/>
          </a:bodyPr>
          <a:lstStyle/>
          <a:p>
            <a:r>
              <a:rPr lang="en-US" sz="3200" dirty="0">
                <a:effectLst/>
              </a:rPr>
              <a:t>The Federal awarding agency and </a:t>
            </a:r>
            <a:r>
              <a:rPr lang="en-US" sz="3200" dirty="0" smtClean="0">
                <a:effectLst/>
              </a:rPr>
              <a:t>pass-through </a:t>
            </a:r>
            <a:r>
              <a:rPr lang="en-US" sz="3200" dirty="0">
                <a:effectLst/>
              </a:rPr>
              <a:t>entity </a:t>
            </a:r>
            <a:r>
              <a:rPr lang="en-US" sz="3200" dirty="0" smtClean="0">
                <a:effectLst/>
              </a:rPr>
              <a:t>[CYFD] must </a:t>
            </a:r>
            <a:r>
              <a:rPr lang="en-US" sz="3200" dirty="0">
                <a:effectLst/>
              </a:rPr>
              <a:t>not require </a:t>
            </a:r>
            <a:r>
              <a:rPr lang="en-US" sz="3200" dirty="0" smtClean="0">
                <a:effectLst/>
              </a:rPr>
              <a:t>separate </a:t>
            </a:r>
            <a:r>
              <a:rPr lang="en-US" sz="3200" dirty="0">
                <a:effectLst/>
              </a:rPr>
              <a:t>depository </a:t>
            </a:r>
            <a:r>
              <a:rPr lang="en-US" sz="3200" dirty="0" smtClean="0">
                <a:effectLst/>
              </a:rPr>
              <a:t>[bank] accounts </a:t>
            </a:r>
            <a:r>
              <a:rPr lang="en-US" sz="3200" dirty="0">
                <a:effectLst/>
              </a:rPr>
              <a:t>for </a:t>
            </a:r>
            <a:r>
              <a:rPr lang="en-US" sz="3200" dirty="0" smtClean="0">
                <a:effectLst/>
              </a:rPr>
              <a:t>funds provided </a:t>
            </a:r>
            <a:r>
              <a:rPr lang="en-US" sz="3200" dirty="0">
                <a:effectLst/>
              </a:rPr>
              <a:t>to a non-Federal entity or </a:t>
            </a:r>
            <a:r>
              <a:rPr lang="en-US" sz="3200" dirty="0" smtClean="0">
                <a:effectLst/>
              </a:rPr>
              <a:t>establish </a:t>
            </a:r>
            <a:r>
              <a:rPr lang="en-US" sz="3200" dirty="0">
                <a:effectLst/>
              </a:rPr>
              <a:t>any eligibility requirements for </a:t>
            </a:r>
            <a:r>
              <a:rPr lang="en-US" sz="3200" dirty="0" smtClean="0">
                <a:effectLst/>
              </a:rPr>
              <a:t>depositories </a:t>
            </a:r>
            <a:r>
              <a:rPr lang="en-US" sz="3200" dirty="0">
                <a:effectLst/>
              </a:rPr>
              <a:t>for funds provided to the </a:t>
            </a:r>
            <a:r>
              <a:rPr lang="en-US" sz="3200" dirty="0" smtClean="0">
                <a:effectLst/>
              </a:rPr>
              <a:t>non-Federal </a:t>
            </a:r>
            <a:r>
              <a:rPr lang="en-US" sz="3200" dirty="0">
                <a:effectLst/>
              </a:rPr>
              <a:t>entity. However, the </a:t>
            </a:r>
            <a:r>
              <a:rPr lang="en-US" sz="3200" dirty="0" smtClean="0">
                <a:effectLst/>
              </a:rPr>
              <a:t>non-federal </a:t>
            </a:r>
            <a:r>
              <a:rPr lang="en-US" sz="3200" dirty="0">
                <a:effectLst/>
              </a:rPr>
              <a:t>entity must be able to account </a:t>
            </a:r>
            <a:r>
              <a:rPr lang="en-US" sz="3200" dirty="0" smtClean="0">
                <a:effectLst/>
              </a:rPr>
              <a:t>for </a:t>
            </a:r>
            <a:r>
              <a:rPr lang="en-US" sz="3200" dirty="0">
                <a:effectLst/>
              </a:rPr>
              <a:t>the receipt, obligation and </a:t>
            </a:r>
            <a:r>
              <a:rPr lang="en-US" sz="3200" dirty="0" smtClean="0">
                <a:effectLst/>
              </a:rPr>
              <a:t>expenditure of all funds</a:t>
            </a:r>
            <a:endParaRPr lang="en-US" sz="3200" dirty="0">
              <a:effectLst/>
            </a:endParaRPr>
          </a:p>
          <a:p>
            <a:endParaRPr lang="en-US" dirty="0"/>
          </a:p>
        </p:txBody>
      </p:sp>
    </p:spTree>
    <p:extLst>
      <p:ext uri="{BB962C8B-B14F-4D97-AF65-F5344CB8AC3E}">
        <p14:creationId xmlns:p14="http://schemas.microsoft.com/office/powerpoint/2010/main" val="114298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CFR 200.318</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General   </a:t>
            </a:r>
            <a:r>
              <a:rPr lang="en-US" dirty="0"/>
              <a:t>procurement   </a:t>
            </a:r>
            <a:r>
              <a:rPr lang="en-US" dirty="0" smtClean="0"/>
              <a:t>standards.:   (</a:t>
            </a:r>
            <a:r>
              <a:rPr lang="en-US" dirty="0"/>
              <a:t>a)  The  non-Federal  entity  must  </a:t>
            </a:r>
            <a:r>
              <a:rPr lang="en-US" b="1" u="sng" dirty="0"/>
              <a:t>use  </a:t>
            </a:r>
            <a:r>
              <a:rPr lang="en-US" b="1" u="sng" dirty="0" smtClean="0"/>
              <a:t>its  </a:t>
            </a:r>
            <a:r>
              <a:rPr lang="en-US" b="1" u="sng" dirty="0"/>
              <a:t>own</a:t>
            </a:r>
            <a:r>
              <a:rPr lang="en-US" dirty="0"/>
              <a:t>  documented  procurement  </a:t>
            </a:r>
            <a:r>
              <a:rPr lang="en-US" dirty="0" smtClean="0"/>
              <a:t>procedures  </a:t>
            </a:r>
            <a:r>
              <a:rPr lang="en-US" dirty="0"/>
              <a:t>which  reflect  applicable  State  &amp;</a:t>
            </a:r>
            <a:r>
              <a:rPr lang="en-US" dirty="0" smtClean="0"/>
              <a:t>  </a:t>
            </a:r>
            <a:r>
              <a:rPr lang="en-US" dirty="0"/>
              <a:t>local  laws  and  regulations,  </a:t>
            </a:r>
            <a:r>
              <a:rPr lang="en-US" dirty="0" smtClean="0"/>
              <a:t>provided  </a:t>
            </a:r>
            <a:r>
              <a:rPr lang="en-US" dirty="0"/>
              <a:t>that  the  procurements  conform </a:t>
            </a:r>
            <a:r>
              <a:rPr lang="en-US" dirty="0" smtClean="0"/>
              <a:t> to   </a:t>
            </a:r>
            <a:r>
              <a:rPr lang="en-US" dirty="0"/>
              <a:t>applicable   Federal   law   and   the   </a:t>
            </a:r>
            <a:r>
              <a:rPr lang="en-US" dirty="0" smtClean="0"/>
              <a:t>standards </a:t>
            </a:r>
            <a:r>
              <a:rPr lang="en-US" dirty="0"/>
              <a:t>identified in this section. </a:t>
            </a:r>
            <a:r>
              <a:rPr lang="en-US" dirty="0" smtClean="0"/>
              <a:t> </a:t>
            </a:r>
          </a:p>
          <a:p>
            <a:r>
              <a:rPr lang="en-US" dirty="0" smtClean="0"/>
              <a:t>(</a:t>
            </a:r>
            <a:r>
              <a:rPr lang="en-US" dirty="0"/>
              <a:t>b)  </a:t>
            </a:r>
            <a:r>
              <a:rPr lang="en-US" dirty="0" smtClean="0"/>
              <a:t>Non-Federal  entities  </a:t>
            </a:r>
            <a:r>
              <a:rPr lang="en-US" b="1" u="sng" dirty="0" smtClean="0"/>
              <a:t>must  maintain  oversight  to  ensure  that  contractors  perform  in  accordance  with  the  terms, conditions, and specifications of their contracts or purchase orders.  </a:t>
            </a:r>
          </a:p>
          <a:p>
            <a:r>
              <a:rPr lang="en-US" dirty="0" smtClean="0"/>
              <a:t>(</a:t>
            </a:r>
            <a:r>
              <a:rPr lang="en-US" dirty="0"/>
              <a:t>c)(1)  The  non-Federal  entity  </a:t>
            </a:r>
            <a:r>
              <a:rPr lang="en-US" b="1" u="sng" dirty="0"/>
              <a:t>must  </a:t>
            </a:r>
            <a:r>
              <a:rPr lang="en-US" b="1" u="sng" dirty="0" smtClean="0"/>
              <a:t>maintain  </a:t>
            </a:r>
            <a:r>
              <a:rPr lang="en-US" b="1" u="sng" dirty="0"/>
              <a:t>written  standards  of  conduct  </a:t>
            </a:r>
            <a:r>
              <a:rPr lang="en-US" b="1" u="sng" dirty="0" smtClean="0"/>
              <a:t>covering  </a:t>
            </a:r>
            <a:r>
              <a:rPr lang="en-US" b="1" u="sng" dirty="0"/>
              <a:t>conflicts  of  interest  and  </a:t>
            </a:r>
            <a:r>
              <a:rPr lang="en-US" b="1" u="sng" dirty="0" smtClean="0"/>
              <a:t>governing  </a:t>
            </a:r>
            <a:r>
              <a:rPr lang="en-US" b="1" u="sng" dirty="0"/>
              <a:t>the  performance  of  its  </a:t>
            </a:r>
            <a:r>
              <a:rPr lang="en-US" b="1" u="sng" dirty="0" smtClean="0"/>
              <a:t>employees </a:t>
            </a:r>
            <a:r>
              <a:rPr lang="en-US" dirty="0"/>
              <a:t>engaged in the selection, award and </a:t>
            </a:r>
            <a:r>
              <a:rPr lang="en-US" dirty="0" smtClean="0"/>
              <a:t>administration  </a:t>
            </a:r>
            <a:r>
              <a:rPr lang="en-US" dirty="0"/>
              <a:t>of  contracts.  No  </a:t>
            </a:r>
            <a:r>
              <a:rPr lang="en-US" dirty="0" smtClean="0"/>
              <a:t>employee</a:t>
            </a:r>
            <a:r>
              <a:rPr lang="en-US" dirty="0"/>
              <a:t>,  officer,  or  agent  must  </a:t>
            </a:r>
            <a:r>
              <a:rPr lang="en-US" dirty="0" smtClean="0"/>
              <a:t>participate </a:t>
            </a:r>
            <a:r>
              <a:rPr lang="en-US" dirty="0"/>
              <a:t>in the selection, award, or </a:t>
            </a:r>
            <a:r>
              <a:rPr lang="en-US" dirty="0" smtClean="0"/>
              <a:t>administration  </a:t>
            </a:r>
            <a:r>
              <a:rPr lang="en-US" dirty="0"/>
              <a:t>of  a  contract  supported  by  a  </a:t>
            </a:r>
            <a:r>
              <a:rPr lang="en-US" dirty="0" smtClean="0"/>
              <a:t>Federal </a:t>
            </a:r>
            <a:r>
              <a:rPr lang="en-US" dirty="0"/>
              <a:t>award if he or she has a real or </a:t>
            </a:r>
            <a:r>
              <a:rPr lang="en-US" dirty="0" smtClean="0"/>
              <a:t>apparent  </a:t>
            </a:r>
            <a:r>
              <a:rPr lang="en-US" dirty="0"/>
              <a:t>conflict  of  interest.</a:t>
            </a:r>
          </a:p>
        </p:txBody>
      </p:sp>
    </p:spTree>
    <p:extLst>
      <p:ext uri="{BB962C8B-B14F-4D97-AF65-F5344CB8AC3E}">
        <p14:creationId xmlns:p14="http://schemas.microsoft.com/office/powerpoint/2010/main" val="382039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CFR 200</a:t>
            </a:r>
            <a:endParaRPr lang="en-US" dirty="0"/>
          </a:p>
        </p:txBody>
      </p:sp>
      <p:sp>
        <p:nvSpPr>
          <p:cNvPr id="3" name="Content Placeholder 2"/>
          <p:cNvSpPr>
            <a:spLocks noGrp="1"/>
          </p:cNvSpPr>
          <p:nvPr>
            <p:ph idx="1"/>
          </p:nvPr>
        </p:nvSpPr>
        <p:spPr/>
        <p:txBody>
          <a:bodyPr>
            <a:normAutofit/>
          </a:bodyPr>
          <a:lstStyle/>
          <a:p>
            <a:r>
              <a:rPr lang="en-US" dirty="0">
                <a:effectLst/>
              </a:rPr>
              <a:t>200.333 Retention requirements for </a:t>
            </a:r>
            <a:r>
              <a:rPr lang="en-US" dirty="0" smtClean="0">
                <a:effectLst/>
              </a:rPr>
              <a:t>records</a:t>
            </a:r>
            <a:r>
              <a:rPr lang="en-US" dirty="0">
                <a:effectLst/>
              </a:rPr>
              <a:t>. </a:t>
            </a:r>
            <a:r>
              <a:rPr lang="en-US" dirty="0" smtClean="0">
                <a:effectLst/>
              </a:rPr>
              <a:t>Financial </a:t>
            </a:r>
            <a:r>
              <a:rPr lang="en-US" dirty="0">
                <a:effectLst/>
              </a:rPr>
              <a:t>records, supporting </a:t>
            </a:r>
            <a:r>
              <a:rPr lang="en-US" dirty="0" smtClean="0">
                <a:effectLst/>
              </a:rPr>
              <a:t>documents</a:t>
            </a:r>
            <a:r>
              <a:rPr lang="en-US" dirty="0">
                <a:effectLst/>
              </a:rPr>
              <a:t>, statistical records, and all </a:t>
            </a:r>
            <a:r>
              <a:rPr lang="en-US" dirty="0" smtClean="0">
                <a:effectLst/>
              </a:rPr>
              <a:t>other </a:t>
            </a:r>
            <a:r>
              <a:rPr lang="en-US" dirty="0">
                <a:effectLst/>
              </a:rPr>
              <a:t>non-Federal entity records </a:t>
            </a:r>
            <a:r>
              <a:rPr lang="en-US" dirty="0" smtClean="0">
                <a:effectLst/>
              </a:rPr>
              <a:t>pertinent </a:t>
            </a:r>
            <a:r>
              <a:rPr lang="en-US" dirty="0">
                <a:effectLst/>
              </a:rPr>
              <a:t>to a Federal award must be </a:t>
            </a:r>
            <a:r>
              <a:rPr lang="en-US" b="1" u="sng" dirty="0" smtClean="0">
                <a:effectLst/>
              </a:rPr>
              <a:t>retained </a:t>
            </a:r>
            <a:r>
              <a:rPr lang="en-US" b="1" u="sng" dirty="0">
                <a:effectLst/>
              </a:rPr>
              <a:t>for a period of three years </a:t>
            </a:r>
            <a:r>
              <a:rPr lang="en-US" dirty="0">
                <a:effectLst/>
              </a:rPr>
              <a:t>from </a:t>
            </a:r>
            <a:r>
              <a:rPr lang="en-US" dirty="0" smtClean="0">
                <a:effectLst/>
              </a:rPr>
              <a:t>the </a:t>
            </a:r>
            <a:r>
              <a:rPr lang="en-US" dirty="0">
                <a:effectLst/>
              </a:rPr>
              <a:t>date of </a:t>
            </a:r>
            <a:r>
              <a:rPr lang="en-US" dirty="0" smtClean="0">
                <a:effectLst/>
              </a:rPr>
              <a:t>submission </a:t>
            </a:r>
            <a:r>
              <a:rPr lang="en-US" dirty="0">
                <a:effectLst/>
              </a:rPr>
              <a:t>of the final </a:t>
            </a:r>
            <a:r>
              <a:rPr lang="en-US" dirty="0" smtClean="0">
                <a:effectLst/>
              </a:rPr>
              <a:t>expenditure </a:t>
            </a:r>
            <a:r>
              <a:rPr lang="en-US" dirty="0">
                <a:effectLst/>
              </a:rPr>
              <a:t>report or, for Federal awards </a:t>
            </a:r>
            <a:r>
              <a:rPr lang="en-US" dirty="0" smtClean="0">
                <a:effectLst/>
              </a:rPr>
              <a:t>that </a:t>
            </a:r>
            <a:r>
              <a:rPr lang="en-US" dirty="0">
                <a:effectLst/>
              </a:rPr>
              <a:t>are </a:t>
            </a:r>
            <a:r>
              <a:rPr lang="en-US" b="1" u="sng" dirty="0">
                <a:effectLst/>
              </a:rPr>
              <a:t>renewed</a:t>
            </a:r>
            <a:r>
              <a:rPr lang="en-US" dirty="0">
                <a:effectLst/>
              </a:rPr>
              <a:t> quarterly or </a:t>
            </a:r>
            <a:r>
              <a:rPr lang="en-US" b="1" u="sng" dirty="0" smtClean="0">
                <a:effectLst/>
              </a:rPr>
              <a:t>annually</a:t>
            </a:r>
            <a:r>
              <a:rPr lang="en-US" dirty="0">
                <a:effectLst/>
              </a:rPr>
              <a:t>, from the date of the submission of </a:t>
            </a:r>
            <a:r>
              <a:rPr lang="en-US" dirty="0" smtClean="0">
                <a:effectLst/>
              </a:rPr>
              <a:t>the </a:t>
            </a:r>
            <a:r>
              <a:rPr lang="en-US" dirty="0">
                <a:effectLst/>
              </a:rPr>
              <a:t>quarterly or </a:t>
            </a:r>
            <a:r>
              <a:rPr lang="en-US" b="1" u="sng" dirty="0">
                <a:effectLst/>
              </a:rPr>
              <a:t>annual financial </a:t>
            </a:r>
            <a:r>
              <a:rPr lang="en-US" b="1" u="sng" dirty="0" smtClean="0">
                <a:effectLst/>
              </a:rPr>
              <a:t>report</a:t>
            </a:r>
            <a:r>
              <a:rPr lang="en-US" dirty="0">
                <a:effectLst/>
              </a:rPr>
              <a:t>, as reported to the </a:t>
            </a:r>
            <a:r>
              <a:rPr lang="en-US" dirty="0" smtClean="0">
                <a:effectLst/>
              </a:rPr>
              <a:t>Federal </a:t>
            </a:r>
            <a:r>
              <a:rPr lang="en-US" dirty="0">
                <a:effectLst/>
              </a:rPr>
              <a:t>awarding agency </a:t>
            </a:r>
            <a:r>
              <a:rPr lang="en-US" b="1" u="sng" dirty="0">
                <a:effectLst/>
              </a:rPr>
              <a:t>or </a:t>
            </a:r>
            <a:r>
              <a:rPr lang="en-US" b="1" u="sng" dirty="0" smtClean="0">
                <a:effectLst/>
              </a:rPr>
              <a:t>pass through </a:t>
            </a:r>
            <a:r>
              <a:rPr lang="en-US" b="1" u="sng" dirty="0">
                <a:effectLst/>
              </a:rPr>
              <a:t>entity</a:t>
            </a:r>
            <a:r>
              <a:rPr lang="en-US" dirty="0">
                <a:effectLst/>
              </a:rPr>
              <a:t> in the case of a </a:t>
            </a:r>
            <a:r>
              <a:rPr lang="en-US" dirty="0" smtClean="0">
                <a:effectLst/>
              </a:rPr>
              <a:t>sub-recipient</a:t>
            </a:r>
            <a:r>
              <a:rPr lang="en-US" dirty="0">
                <a:effectLst/>
              </a:rPr>
              <a:t>. </a:t>
            </a:r>
          </a:p>
          <a:p>
            <a:endParaRPr lang="en-US" dirty="0">
              <a:effectLst/>
            </a:endParaRPr>
          </a:p>
          <a:p>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239060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sections of 2 CFR 200 include</a:t>
            </a:r>
            <a:endParaRPr lang="en-US" dirty="0"/>
          </a:p>
        </p:txBody>
      </p:sp>
      <p:sp>
        <p:nvSpPr>
          <p:cNvPr id="3" name="Content Placeholder 2"/>
          <p:cNvSpPr>
            <a:spLocks noGrp="1"/>
          </p:cNvSpPr>
          <p:nvPr>
            <p:ph idx="1"/>
          </p:nvPr>
        </p:nvSpPr>
        <p:spPr/>
        <p:txBody>
          <a:bodyPr/>
          <a:lstStyle/>
          <a:p>
            <a:r>
              <a:rPr lang="en-US" dirty="0"/>
              <a:t>Subpart B—General Provisions </a:t>
            </a:r>
          </a:p>
          <a:p>
            <a:r>
              <a:rPr lang="en-US" dirty="0">
                <a:effectLst/>
              </a:rPr>
              <a:t>Subpart C—Pre-Federal Award </a:t>
            </a:r>
            <a:r>
              <a:rPr lang="en-US" dirty="0" smtClean="0">
                <a:effectLst/>
              </a:rPr>
              <a:t>Requirements </a:t>
            </a:r>
            <a:r>
              <a:rPr lang="en-US" dirty="0">
                <a:effectLst/>
              </a:rPr>
              <a:t>and Contents of Federal Awards </a:t>
            </a:r>
          </a:p>
          <a:p>
            <a:r>
              <a:rPr lang="en-US" dirty="0">
                <a:effectLst/>
              </a:rPr>
              <a:t>Subpart D—Post Federal Award </a:t>
            </a:r>
            <a:r>
              <a:rPr lang="en-US" dirty="0" smtClean="0">
                <a:effectLst/>
              </a:rPr>
              <a:t>Requirements </a:t>
            </a:r>
            <a:endParaRPr lang="en-US" dirty="0">
              <a:effectLst/>
            </a:endParaRPr>
          </a:p>
          <a:p>
            <a:r>
              <a:rPr lang="en-US" dirty="0" smtClean="0"/>
              <a:t>Subpart </a:t>
            </a:r>
            <a:r>
              <a:rPr lang="en-US" dirty="0"/>
              <a:t>E—Cost Principles </a:t>
            </a:r>
            <a:endParaRPr lang="en-US" dirty="0" smtClean="0"/>
          </a:p>
          <a:p>
            <a:r>
              <a:rPr lang="en-US" dirty="0"/>
              <a:t>Subpart F—Audit Requirements </a:t>
            </a:r>
          </a:p>
        </p:txBody>
      </p:sp>
    </p:spTree>
    <p:extLst>
      <p:ext uri="{BB962C8B-B14F-4D97-AF65-F5344CB8AC3E}">
        <p14:creationId xmlns:p14="http://schemas.microsoft.com/office/powerpoint/2010/main" val="272403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CYFD – Administrative &amp; Fiscal Standards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297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6"/>
            <a:ext cx="9144000" cy="664524"/>
          </a:xfrm>
        </p:spPr>
        <p:txBody>
          <a:bodyPr>
            <a:normAutofit fontScale="90000"/>
          </a:bodyPr>
          <a:lstStyle/>
          <a:p>
            <a:r>
              <a:rPr lang="fr-FR" dirty="0" smtClean="0">
                <a:latin typeface="Constantia" pitchFamily="18" charset="0"/>
              </a:rPr>
              <a:t>Areas </a:t>
            </a:r>
            <a:r>
              <a:rPr lang="en-US" dirty="0" smtClean="0">
                <a:latin typeface="Constantia" pitchFamily="18" charset="0"/>
              </a:rPr>
              <a:t>covered under the CYFD standards</a:t>
            </a:r>
            <a:endParaRPr lang="en-US" dirty="0">
              <a:latin typeface="Constantia" pitchFamily="18" charset="0"/>
            </a:endParaRPr>
          </a:p>
        </p:txBody>
      </p:sp>
      <p:sp>
        <p:nvSpPr>
          <p:cNvPr id="3" name="Content Placeholder 2"/>
          <p:cNvSpPr>
            <a:spLocks noGrp="1"/>
          </p:cNvSpPr>
          <p:nvPr>
            <p:ph idx="1"/>
          </p:nvPr>
        </p:nvSpPr>
        <p:spPr>
          <a:xfrm>
            <a:off x="1522412" y="1219200"/>
            <a:ext cx="9144000" cy="4800600"/>
          </a:xfrm>
        </p:spPr>
        <p:txBody>
          <a:bodyPr>
            <a:noAutofit/>
          </a:bodyPr>
          <a:lstStyle/>
          <a:p>
            <a:r>
              <a:rPr lang="en-US" sz="2800" b="1" dirty="0" smtClean="0">
                <a:latin typeface="Calibri" panose="020F0502020204030204" pitchFamily="34" charset="0"/>
              </a:rPr>
              <a:t>Non- Profit – 501 c 3 Organizations</a:t>
            </a:r>
            <a:endParaRPr lang="en-US" sz="2800" b="1" dirty="0">
              <a:latin typeface="Calibri" panose="020F0502020204030204" pitchFamily="34" charset="0"/>
            </a:endParaRPr>
          </a:p>
          <a:p>
            <a:r>
              <a:rPr lang="en-US" sz="2800" b="1" dirty="0" smtClean="0">
                <a:latin typeface="Calibri" panose="020F0502020204030204" pitchFamily="34" charset="0"/>
              </a:rPr>
              <a:t>Personnel</a:t>
            </a:r>
            <a:endParaRPr lang="en-US" sz="2800" b="1" dirty="0">
              <a:latin typeface="Calibri" panose="020F0502020204030204" pitchFamily="34" charset="0"/>
            </a:endParaRPr>
          </a:p>
          <a:p>
            <a:r>
              <a:rPr lang="en-US" sz="2800" b="1" dirty="0" smtClean="0">
                <a:latin typeface="Calibri" panose="020F0502020204030204" pitchFamily="34" charset="0"/>
              </a:rPr>
              <a:t>Fiscal Standards</a:t>
            </a:r>
          </a:p>
          <a:p>
            <a:pPr lvl="1"/>
            <a:r>
              <a:rPr lang="en-US" sz="2800" dirty="0" smtClean="0">
                <a:latin typeface="Calibri" panose="020F0502020204030204" pitchFamily="34" charset="0"/>
              </a:rPr>
              <a:t>Contractual Compliance</a:t>
            </a:r>
          </a:p>
          <a:p>
            <a:pPr lvl="1"/>
            <a:r>
              <a:rPr lang="en-US" sz="2800" dirty="0" smtClean="0">
                <a:latin typeface="Calibri" panose="020F0502020204030204" pitchFamily="34" charset="0"/>
              </a:rPr>
              <a:t>Insurance</a:t>
            </a:r>
          </a:p>
          <a:p>
            <a:pPr lvl="1"/>
            <a:r>
              <a:rPr lang="en-US" sz="2800" dirty="0" smtClean="0">
                <a:latin typeface="Calibri" panose="020F0502020204030204" pitchFamily="34" charset="0"/>
              </a:rPr>
              <a:t>Fiscal Records</a:t>
            </a:r>
          </a:p>
          <a:p>
            <a:pPr lvl="1"/>
            <a:r>
              <a:rPr lang="en-US" sz="2800" dirty="0" smtClean="0">
                <a:latin typeface="Calibri" panose="020F0502020204030204" pitchFamily="34" charset="0"/>
              </a:rPr>
              <a:t>Reporting</a:t>
            </a:r>
          </a:p>
          <a:p>
            <a:pPr lvl="1"/>
            <a:r>
              <a:rPr lang="en-US" sz="2800" dirty="0" smtClean="0">
                <a:latin typeface="Calibri" panose="020F0502020204030204" pitchFamily="34" charset="0"/>
              </a:rPr>
              <a:t>Record Retention</a:t>
            </a:r>
          </a:p>
          <a:p>
            <a:pPr lvl="1"/>
            <a:r>
              <a:rPr lang="en-US" sz="2800" dirty="0" smtClean="0">
                <a:latin typeface="Calibri" panose="020F0502020204030204" pitchFamily="34" charset="0"/>
              </a:rPr>
              <a:t>Audit requirements</a:t>
            </a:r>
            <a:endParaRPr lang="en-US" sz="2800" dirty="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6093896" y="1981200"/>
            <a:ext cx="5614737" cy="3733800"/>
          </a:xfrm>
          <a:prstGeom prst="rect">
            <a:avLst/>
          </a:prstGeom>
        </p:spPr>
      </p:pic>
    </p:spTree>
    <p:extLst>
      <p:ext uri="{BB962C8B-B14F-4D97-AF65-F5344CB8AC3E}">
        <p14:creationId xmlns:p14="http://schemas.microsoft.com/office/powerpoint/2010/main" val="63411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Profit Organizations</a:t>
            </a:r>
            <a:endParaRPr lang="en-US" dirty="0"/>
          </a:p>
        </p:txBody>
      </p:sp>
      <p:sp>
        <p:nvSpPr>
          <p:cNvPr id="3" name="Content Placeholder 2"/>
          <p:cNvSpPr>
            <a:spLocks noGrp="1"/>
          </p:cNvSpPr>
          <p:nvPr>
            <p:ph idx="1"/>
          </p:nvPr>
        </p:nvSpPr>
        <p:spPr/>
        <p:txBody>
          <a:bodyPr/>
          <a:lstStyle/>
          <a:p>
            <a:r>
              <a:rPr lang="en-US" b="1" dirty="0" smtClean="0">
                <a:latin typeface="Arial" panose="020B0604020202020204" pitchFamily="34" charset="0"/>
                <a:cs typeface="Arial" panose="020B0604020202020204" pitchFamily="34" charset="0"/>
              </a:rPr>
              <a:t>Articles of Incorporation</a:t>
            </a:r>
          </a:p>
          <a:p>
            <a:r>
              <a:rPr lang="en-US" b="1" dirty="0" smtClean="0">
                <a:latin typeface="Arial" panose="020B0604020202020204" pitchFamily="34" charset="0"/>
                <a:cs typeface="Arial" panose="020B0604020202020204" pitchFamily="34" charset="0"/>
              </a:rPr>
              <a:t>Bylaws</a:t>
            </a:r>
          </a:p>
          <a:p>
            <a:r>
              <a:rPr lang="en-US" b="1" dirty="0" smtClean="0">
                <a:latin typeface="Arial" panose="020B0604020202020204" pitchFamily="34" charset="0"/>
                <a:cs typeface="Arial" panose="020B0604020202020204" pitchFamily="34" charset="0"/>
              </a:rPr>
              <a:t>Legal Requirements</a:t>
            </a:r>
          </a:p>
          <a:p>
            <a:r>
              <a:rPr lang="en-US" b="1" dirty="0" smtClean="0">
                <a:latin typeface="Arial" panose="020B0604020202020204" pitchFamily="34" charset="0"/>
                <a:cs typeface="Arial" panose="020B0604020202020204" pitchFamily="34" charset="0"/>
              </a:rPr>
              <a:t>Board composition</a:t>
            </a:r>
          </a:p>
          <a:p>
            <a:r>
              <a:rPr lang="en-US" b="1" dirty="0" smtClean="0">
                <a:latin typeface="Arial" panose="020B0604020202020204" pitchFamily="34" charset="0"/>
                <a:cs typeface="Arial" panose="020B0604020202020204" pitchFamily="34" charset="0"/>
              </a:rPr>
              <a:t>Board meeting minutes</a:t>
            </a:r>
          </a:p>
          <a:p>
            <a:endParaRPr lang="en-US" sz="1800" b="1" dirty="0" smtClean="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r>
              <a:rPr lang="en-US" sz="1800" b="1" dirty="0" smtClean="0">
                <a:latin typeface="Arial" panose="020B0604020202020204" pitchFamily="34" charset="0"/>
                <a:cs typeface="Arial" panose="020B0604020202020204" pitchFamily="34" charset="0"/>
              </a:rPr>
              <a:t>Separate presentation at the end of the day. </a:t>
            </a:r>
            <a:endParaRPr lang="en-US" sz="1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475412" y="1676400"/>
            <a:ext cx="4572000" cy="3661243"/>
          </a:xfrm>
          <a:prstGeom prst="rect">
            <a:avLst/>
          </a:prstGeom>
        </p:spPr>
      </p:pic>
    </p:spTree>
    <p:extLst>
      <p:ext uri="{BB962C8B-B14F-4D97-AF65-F5344CB8AC3E}">
        <p14:creationId xmlns:p14="http://schemas.microsoft.com/office/powerpoint/2010/main" val="34111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2A3AC6-1A45-42F7-8976-E15E36AD8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currency design (widescreen)</Template>
  <TotalTime>0</TotalTime>
  <Words>1351</Words>
  <Application>Microsoft Office PowerPoint</Application>
  <PresentationFormat>Custom</PresentationFormat>
  <Paragraphs>113</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Batang</vt:lpstr>
      <vt:lpstr>Dotum</vt:lpstr>
      <vt:lpstr>Arial</vt:lpstr>
      <vt:lpstr>Calibri</vt:lpstr>
      <vt:lpstr>Century Gothic</vt:lpstr>
      <vt:lpstr>Constantia</vt:lpstr>
      <vt:lpstr>Currency 16x9</vt:lpstr>
      <vt:lpstr>Financial &amp; Administrative Standards</vt:lpstr>
      <vt:lpstr>2 CFR Part 200 Uniform grant guidance</vt:lpstr>
      <vt:lpstr> 2 CFR 200.305  Payment.</vt:lpstr>
      <vt:lpstr>2 CFR 200.318</vt:lpstr>
      <vt:lpstr>2 CFR 200</vt:lpstr>
      <vt:lpstr>Other sections of 2 CFR 200 include</vt:lpstr>
      <vt:lpstr>CYFD – Administrative &amp; Fiscal Standards</vt:lpstr>
      <vt:lpstr>Areas covered under the CYFD standards</vt:lpstr>
      <vt:lpstr>Non Profit Organizations</vt:lpstr>
      <vt:lpstr>Personnel </vt:lpstr>
      <vt:lpstr>Fiscal Standards</vt:lpstr>
      <vt:lpstr>Financial Policies and Procedures</vt:lpstr>
      <vt:lpstr>What policies must be in place? </vt:lpstr>
      <vt:lpstr>Policies that must be in place</vt:lpstr>
      <vt:lpstr>Policies </vt:lpstr>
      <vt:lpstr>Procedures </vt:lpstr>
      <vt:lpstr>Additional example: </vt:lpstr>
      <vt:lpstr>Budget Development and Approval Policy</vt:lpstr>
      <vt:lpstr>Budget Development &amp; Approval Procedures </vt:lpstr>
      <vt:lpstr>Description of Policy Content</vt:lpstr>
      <vt:lpstr>Description of Policy content</vt:lpstr>
      <vt:lpstr>Description of Policy content</vt:lpstr>
      <vt:lpstr>Description of Policy content</vt:lpstr>
      <vt:lpstr>What Questions do you have?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2018-04-06T15:57:07Z</dcterms:created>
  <dcterms:modified xsi:type="dcterms:W3CDTF">2018-05-07T20:26:24Z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