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2" r:id="rId5"/>
  </p:sldMasterIdLst>
  <p:notesMasterIdLst>
    <p:notesMasterId r:id="rId18"/>
  </p:notesMasterIdLst>
  <p:handoutMasterIdLst>
    <p:handoutMasterId r:id="rId19"/>
  </p:handoutMasterIdLst>
  <p:sldIdLst>
    <p:sldId id="256" r:id="rId6"/>
    <p:sldId id="349" r:id="rId7"/>
    <p:sldId id="350" r:id="rId8"/>
    <p:sldId id="400" r:id="rId9"/>
    <p:sldId id="399" r:id="rId10"/>
    <p:sldId id="407" r:id="rId11"/>
    <p:sldId id="392" r:id="rId12"/>
    <p:sldId id="403" r:id="rId13"/>
    <p:sldId id="404" r:id="rId14"/>
    <p:sldId id="409" r:id="rId15"/>
    <p:sldId id="410" r:id="rId16"/>
    <p:sldId id="395"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 Johnson" initials="AJ" lastIdx="3" clrIdx="0">
    <p:extLst>
      <p:ext uri="{19B8F6BF-5375-455C-9EA6-DF929625EA0E}">
        <p15:presenceInfo xmlns:p15="http://schemas.microsoft.com/office/powerpoint/2012/main" userId="S::ajohnson@nmfa.net::44d803b2-e610-4713-8b3a-cefa7c504ae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E5C2"/>
    <a:srgbClr val="690034"/>
    <a:srgbClr val="672333"/>
    <a:srgbClr val="121212"/>
    <a:srgbClr val="FCB040"/>
    <a:srgbClr val="EAEAEA"/>
    <a:srgbClr val="FFFFFF"/>
    <a:srgbClr val="F6BB00"/>
    <a:srgbClr val="000007"/>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13" autoAdjust="0"/>
    <p:restoredTop sz="86409" autoAdjust="0"/>
  </p:normalViewPr>
  <p:slideViewPr>
    <p:cSldViewPr>
      <p:cViewPr varScale="1">
        <p:scale>
          <a:sx n="44" d="100"/>
          <a:sy n="44" d="100"/>
        </p:scale>
        <p:origin x="744"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6"/>
            <a:ext cx="3038145" cy="464205"/>
          </a:xfrm>
          <a:prstGeom prst="rect">
            <a:avLst/>
          </a:prstGeom>
        </p:spPr>
        <p:txBody>
          <a:bodyPr vert="horz" lIns="88078" tIns="44040" rIns="88078" bIns="44040" rtlCol="0"/>
          <a:lstStyle>
            <a:lvl1pPr algn="l">
              <a:defRPr sz="1100"/>
            </a:lvl1pPr>
          </a:lstStyle>
          <a:p>
            <a:endParaRPr lang="en-US" dirty="0"/>
          </a:p>
        </p:txBody>
      </p:sp>
      <p:sp>
        <p:nvSpPr>
          <p:cNvPr id="3" name="Date Placeholder 2"/>
          <p:cNvSpPr>
            <a:spLocks noGrp="1"/>
          </p:cNvSpPr>
          <p:nvPr>
            <p:ph type="dt" sz="quarter" idx="1"/>
          </p:nvPr>
        </p:nvSpPr>
        <p:spPr>
          <a:xfrm>
            <a:off x="3970735" y="6"/>
            <a:ext cx="3038145" cy="464205"/>
          </a:xfrm>
          <a:prstGeom prst="rect">
            <a:avLst/>
          </a:prstGeom>
        </p:spPr>
        <p:txBody>
          <a:bodyPr vert="horz" lIns="88078" tIns="44040" rIns="88078" bIns="44040" rtlCol="0"/>
          <a:lstStyle>
            <a:lvl1pPr algn="r">
              <a:defRPr sz="1100"/>
            </a:lvl1pPr>
          </a:lstStyle>
          <a:p>
            <a:fld id="{F506F196-2BFE-4BFB-82CC-B3174C53ADB3}" type="datetimeFigureOut">
              <a:rPr lang="en-US" smtClean="0"/>
              <a:pPr/>
              <a:t>9/2/2020</a:t>
            </a:fld>
            <a:endParaRPr lang="en-US" dirty="0"/>
          </a:p>
        </p:txBody>
      </p:sp>
      <p:sp>
        <p:nvSpPr>
          <p:cNvPr id="4" name="Footer Placeholder 3"/>
          <p:cNvSpPr>
            <a:spLocks noGrp="1"/>
          </p:cNvSpPr>
          <p:nvPr>
            <p:ph type="ftr" sz="quarter" idx="2"/>
          </p:nvPr>
        </p:nvSpPr>
        <p:spPr>
          <a:xfrm>
            <a:off x="4" y="8830664"/>
            <a:ext cx="3038145" cy="464205"/>
          </a:xfrm>
          <a:prstGeom prst="rect">
            <a:avLst/>
          </a:prstGeom>
        </p:spPr>
        <p:txBody>
          <a:bodyPr vert="horz" lIns="88078" tIns="44040" rIns="88078" bIns="44040"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735" y="8830664"/>
            <a:ext cx="3038145" cy="464205"/>
          </a:xfrm>
          <a:prstGeom prst="rect">
            <a:avLst/>
          </a:prstGeom>
        </p:spPr>
        <p:txBody>
          <a:bodyPr vert="horz" lIns="88078" tIns="44040" rIns="88078" bIns="44040" rtlCol="0" anchor="b"/>
          <a:lstStyle>
            <a:lvl1pPr algn="r">
              <a:defRPr sz="1100"/>
            </a:lvl1pPr>
          </a:lstStyle>
          <a:p>
            <a:fld id="{D4FF35B4-5CFA-44BD-BD74-19BBDE248FC2}" type="slidenum">
              <a:rPr lang="en-US" smtClean="0"/>
              <a:pPr/>
              <a:t>‹#›</a:t>
            </a:fld>
            <a:endParaRPr lang="en-US" dirty="0"/>
          </a:p>
        </p:txBody>
      </p:sp>
    </p:spTree>
    <p:extLst>
      <p:ext uri="{BB962C8B-B14F-4D97-AF65-F5344CB8AC3E}">
        <p14:creationId xmlns:p14="http://schemas.microsoft.com/office/powerpoint/2010/main" val="54447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6"/>
            <a:ext cx="3038145" cy="464205"/>
          </a:xfrm>
          <a:prstGeom prst="rect">
            <a:avLst/>
          </a:prstGeom>
        </p:spPr>
        <p:txBody>
          <a:bodyPr vert="horz" lIns="88078" tIns="44040" rIns="88078" bIns="44040" rtlCol="0"/>
          <a:lstStyle>
            <a:lvl1pPr algn="l">
              <a:defRPr sz="1100"/>
            </a:lvl1pPr>
          </a:lstStyle>
          <a:p>
            <a:pPr>
              <a:defRPr/>
            </a:pPr>
            <a:endParaRPr lang="en-US" dirty="0"/>
          </a:p>
        </p:txBody>
      </p:sp>
      <p:sp>
        <p:nvSpPr>
          <p:cNvPr id="3" name="Date Placeholder 2"/>
          <p:cNvSpPr>
            <a:spLocks noGrp="1"/>
          </p:cNvSpPr>
          <p:nvPr>
            <p:ph type="dt" idx="1"/>
          </p:nvPr>
        </p:nvSpPr>
        <p:spPr>
          <a:xfrm>
            <a:off x="3970735" y="6"/>
            <a:ext cx="3038145" cy="464205"/>
          </a:xfrm>
          <a:prstGeom prst="rect">
            <a:avLst/>
          </a:prstGeom>
        </p:spPr>
        <p:txBody>
          <a:bodyPr vert="horz" lIns="88078" tIns="44040" rIns="88078" bIns="44040" rtlCol="0"/>
          <a:lstStyle>
            <a:lvl1pPr algn="r">
              <a:defRPr sz="1100" smtClean="0"/>
            </a:lvl1pPr>
          </a:lstStyle>
          <a:p>
            <a:pPr>
              <a:defRPr/>
            </a:pPr>
            <a:fld id="{CBFCD0BC-BA8A-4E20-B7BE-239B854CF60B}" type="datetimeFigureOut">
              <a:rPr lang="en-US"/>
              <a:pPr>
                <a:defRPr/>
              </a:pPr>
              <a:t>9/2/2020</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88078" tIns="44040" rIns="88078" bIns="44040" rtlCol="0" anchor="ctr"/>
          <a:lstStyle/>
          <a:p>
            <a:pPr lvl="0"/>
            <a:endParaRPr lang="en-US" noProof="0" dirty="0"/>
          </a:p>
        </p:txBody>
      </p:sp>
      <p:sp>
        <p:nvSpPr>
          <p:cNvPr id="5" name="Notes Placeholder 4"/>
          <p:cNvSpPr>
            <a:spLocks noGrp="1"/>
          </p:cNvSpPr>
          <p:nvPr>
            <p:ph type="body" sz="quarter" idx="3"/>
          </p:nvPr>
        </p:nvSpPr>
        <p:spPr>
          <a:xfrm>
            <a:off x="701350" y="4416103"/>
            <a:ext cx="5607711" cy="4182457"/>
          </a:xfrm>
          <a:prstGeom prst="rect">
            <a:avLst/>
          </a:prstGeom>
        </p:spPr>
        <p:txBody>
          <a:bodyPr vert="horz" lIns="88078" tIns="44040" rIns="88078" bIns="440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4" y="8830664"/>
            <a:ext cx="3038145" cy="464205"/>
          </a:xfrm>
          <a:prstGeom prst="rect">
            <a:avLst/>
          </a:prstGeom>
        </p:spPr>
        <p:txBody>
          <a:bodyPr vert="horz" lIns="88078" tIns="44040" rIns="88078" bIns="44040" rtlCol="0" anchor="b"/>
          <a:lstStyle>
            <a:lvl1pPr algn="l">
              <a:defRPr sz="1100"/>
            </a:lvl1pPr>
          </a:lstStyle>
          <a:p>
            <a:pPr>
              <a:defRPr/>
            </a:pPr>
            <a:endParaRPr lang="en-US" dirty="0"/>
          </a:p>
        </p:txBody>
      </p:sp>
      <p:sp>
        <p:nvSpPr>
          <p:cNvPr id="7" name="Slide Number Placeholder 6"/>
          <p:cNvSpPr>
            <a:spLocks noGrp="1"/>
          </p:cNvSpPr>
          <p:nvPr>
            <p:ph type="sldNum" sz="quarter" idx="5"/>
          </p:nvPr>
        </p:nvSpPr>
        <p:spPr>
          <a:xfrm>
            <a:off x="3970735" y="8830664"/>
            <a:ext cx="3038145" cy="464205"/>
          </a:xfrm>
          <a:prstGeom prst="rect">
            <a:avLst/>
          </a:prstGeom>
        </p:spPr>
        <p:txBody>
          <a:bodyPr vert="horz" lIns="88078" tIns="44040" rIns="88078" bIns="44040" rtlCol="0" anchor="b"/>
          <a:lstStyle>
            <a:lvl1pPr algn="r">
              <a:defRPr sz="1100" smtClean="0"/>
            </a:lvl1pPr>
          </a:lstStyle>
          <a:p>
            <a:pPr>
              <a:defRPr/>
            </a:pPr>
            <a:fld id="{F2340B2D-413F-4326-AAA6-53B06C455F3A}" type="slidenum">
              <a:rPr lang="en-US"/>
              <a:pPr>
                <a:defRPr/>
              </a:pPr>
              <a:t>‹#›</a:t>
            </a:fld>
            <a:endParaRPr lang="en-US" dirty="0"/>
          </a:p>
        </p:txBody>
      </p:sp>
    </p:spTree>
    <p:extLst>
      <p:ext uri="{BB962C8B-B14F-4D97-AF65-F5344CB8AC3E}">
        <p14:creationId xmlns:p14="http://schemas.microsoft.com/office/powerpoint/2010/main" val="35841812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CCB1D5-9E0C-4D29-B110-CC352AEA4EC2}" type="slidenum">
              <a:rPr kumimoji="0" lang="en-US" sz="1100" b="0" i="0" u="none" strike="noStrike" kern="1200" cap="none" spc="0" normalizeH="0" baseline="0" noProof="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1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1381963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CCB1D5-9E0C-4D29-B110-CC352AEA4EC2}" type="slidenum">
              <a:rPr kumimoji="0" lang="en-US" sz="1100" b="0" i="0" u="none" strike="noStrike" kern="1200" cap="none" spc="0" normalizeH="0" baseline="0" noProof="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1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2474911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2340B2D-413F-4326-AAA6-53B06C455F3A}"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CCB1D5-9E0C-4D29-B110-CC352AEA4EC2}" type="slidenum">
              <a:rPr lang="en-US"/>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CCB1D5-9E0C-4D29-B110-CC352AEA4EC2}" type="slidenum">
              <a:rPr lang="en-US"/>
              <a:pPr/>
              <a:t>4</a:t>
            </a:fld>
            <a:endParaRPr lang="en-US" dirty="0"/>
          </a:p>
        </p:txBody>
      </p:sp>
    </p:spTree>
    <p:extLst>
      <p:ext uri="{BB962C8B-B14F-4D97-AF65-F5344CB8AC3E}">
        <p14:creationId xmlns:p14="http://schemas.microsoft.com/office/powerpoint/2010/main" val="1553303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CCB1D5-9E0C-4D29-B110-CC352AEA4EC2}" type="slidenum">
              <a:rPr lang="en-US"/>
              <a:pPr/>
              <a:t>5</a:t>
            </a:fld>
            <a:endParaRPr lang="en-US" dirty="0"/>
          </a:p>
        </p:txBody>
      </p:sp>
    </p:spTree>
    <p:extLst>
      <p:ext uri="{BB962C8B-B14F-4D97-AF65-F5344CB8AC3E}">
        <p14:creationId xmlns:p14="http://schemas.microsoft.com/office/powerpoint/2010/main" val="945913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CCB1D5-9E0C-4D29-B110-CC352AEA4EC2}" type="slidenum">
              <a:rPr lang="en-US"/>
              <a:pPr/>
              <a:t>6</a:t>
            </a:fld>
            <a:endParaRPr lang="en-US" dirty="0"/>
          </a:p>
        </p:txBody>
      </p:sp>
    </p:spTree>
    <p:extLst>
      <p:ext uri="{BB962C8B-B14F-4D97-AF65-F5344CB8AC3E}">
        <p14:creationId xmlns:p14="http://schemas.microsoft.com/office/powerpoint/2010/main" val="3801907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CCB1D5-9E0C-4D29-B110-CC352AEA4EC2}" type="slidenum">
              <a:rPr kumimoji="0" lang="en-US" sz="1100" b="0" i="0" u="none" strike="noStrike" kern="1200" cap="none" spc="0" normalizeH="0" baseline="0" noProof="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1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432154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CCB1D5-9E0C-4D29-B110-CC352AEA4EC2}" type="slidenum">
              <a:rPr kumimoji="0" lang="en-US" sz="1100" b="0" i="0" u="none" strike="noStrike" kern="1200" cap="none" spc="0" normalizeH="0" baseline="0" noProof="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1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706423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CCB1D5-9E0C-4D29-B110-CC352AEA4EC2}" type="slidenum">
              <a:rPr kumimoji="0" lang="en-US" sz="1100" b="0" i="0" u="none" strike="noStrike" kern="1200" cap="none" spc="0" normalizeH="0" baseline="0" noProof="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1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37998730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CEFFA7D4-CC99-4AF0-A71C-1C27657B3E26}"/>
              </a:ext>
            </a:extLst>
          </p:cNvPr>
          <p:cNvCxnSpPr/>
          <p:nvPr userDrawn="1"/>
        </p:nvCxnSpPr>
        <p:spPr>
          <a:xfrm>
            <a:off x="152400" y="2514600"/>
            <a:ext cx="8832850" cy="0"/>
          </a:xfrm>
          <a:prstGeom prst="line">
            <a:avLst/>
          </a:prstGeom>
          <a:ln w="38100">
            <a:solidFill>
              <a:srgbClr val="FCB040"/>
            </a:solidFill>
          </a:ln>
        </p:spPr>
        <p:style>
          <a:lnRef idx="1">
            <a:schemeClr val="accent1"/>
          </a:lnRef>
          <a:fillRef idx="0">
            <a:schemeClr val="accent1"/>
          </a:fillRef>
          <a:effectRef idx="0">
            <a:schemeClr val="accent1"/>
          </a:effectRef>
          <a:fontRef idx="minor">
            <a:schemeClr val="tx1"/>
          </a:fontRef>
        </p:style>
      </p:cxnSp>
      <p:sp>
        <p:nvSpPr>
          <p:cNvPr id="4"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18"/>
          <p:cNvSpPr>
            <a:spLocks noChangeArrowheads="1"/>
          </p:cNvSpPr>
          <p:nvPr/>
        </p:nvSpPr>
        <p:spPr bwMode="white">
          <a:xfrm>
            <a:off x="8991600" y="19503"/>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15"/>
          <p:cNvSpPr>
            <a:spLocks noChangeArrowheads="1"/>
          </p:cNvSpPr>
          <p:nvPr/>
        </p:nvSpPr>
        <p:spPr bwMode="white">
          <a:xfrm>
            <a:off x="0" y="40368"/>
            <a:ext cx="9144000" cy="244974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11"/>
          <p:cNvSpPr>
            <a:spLocks noChangeArrowheads="1"/>
          </p:cNvSpPr>
          <p:nvPr/>
        </p:nvSpPr>
        <p:spPr bwMode="auto">
          <a:xfrm>
            <a:off x="158750" y="6396037"/>
            <a:ext cx="8832850" cy="309563"/>
          </a:xfrm>
          <a:prstGeom prst="rect">
            <a:avLst/>
          </a:prstGeom>
          <a:solidFill>
            <a:srgbClr val="690034"/>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2" name="Rectangle 9"/>
          <p:cNvSpPr>
            <a:spLocks noChangeArrowheads="1"/>
          </p:cNvSpPr>
          <p:nvPr userDrawn="1"/>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4025" y="2209800"/>
            <a:ext cx="609600" cy="609600"/>
          </a:xfrm>
          <a:prstGeom prst="ellipse">
            <a:avLst/>
          </a:prstGeom>
          <a:solidFill>
            <a:srgbClr val="48E5C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59299" y="2301899"/>
            <a:ext cx="420624" cy="420624"/>
          </a:xfrm>
          <a:prstGeom prst="ellipse">
            <a:avLst/>
          </a:prstGeom>
          <a:solidFill>
            <a:srgbClr val="F6BB00"/>
          </a:solidFill>
          <a:ln/>
        </p:spPr>
        <p:style>
          <a:lnRef idx="0">
            <a:schemeClr val="dk1"/>
          </a:lnRef>
          <a:fillRef idx="3">
            <a:schemeClr val="dk1"/>
          </a:fillRef>
          <a:effectRef idx="3">
            <a:schemeClr val="dk1"/>
          </a:effectRef>
          <a:fontRef idx="minor">
            <a:schemeClr val="lt1"/>
          </a:fontRef>
        </p:style>
        <p:txBody>
          <a:bodyPr anchor="ctr"/>
          <a:lstStyle/>
          <a:p>
            <a:pPr algn="ctr">
              <a:defRPr/>
            </a:pPr>
            <a:endParaRPr lang="en-US" dirty="0">
              <a:solidFill>
                <a:srgbClr val="FFFFFF"/>
              </a:solidFill>
            </a:endParaRPr>
          </a:p>
        </p:txBody>
      </p:sp>
      <p:pic>
        <p:nvPicPr>
          <p:cNvPr id="15" name="Picture 19" descr="NewLogo2.jpg"/>
          <p:cNvPicPr>
            <a:picLocks noChangeAspect="1"/>
          </p:cNvPicPr>
          <p:nvPr userDrawn="1"/>
        </p:nvPicPr>
        <p:blipFill>
          <a:blip r:embed="rId2" cstate="print">
            <a:clrChange>
              <a:clrFrom>
                <a:srgbClr val="FDFDFD"/>
              </a:clrFrom>
              <a:clrTo>
                <a:srgbClr val="FDFDFD">
                  <a:alpha val="0"/>
                </a:srgbClr>
              </a:clrTo>
            </a:clrChange>
          </a:blip>
          <a:srcRect/>
          <a:stretch>
            <a:fillRect/>
          </a:stretch>
        </p:blipFill>
        <p:spPr bwMode="auto">
          <a:xfrm>
            <a:off x="982663" y="381000"/>
            <a:ext cx="7178675" cy="1676400"/>
          </a:xfrm>
          <a:prstGeom prst="rect">
            <a:avLst/>
          </a:prstGeom>
          <a:noFill/>
          <a:ln w="9525">
            <a:noFill/>
            <a:miter lim="800000"/>
            <a:headEnd/>
            <a:tailEnd/>
          </a:ln>
        </p:spPr>
      </p:pic>
      <p:sp>
        <p:nvSpPr>
          <p:cNvPr id="9" name="Subtitle 8"/>
          <p:cNvSpPr>
            <a:spLocks noGrp="1"/>
          </p:cNvSpPr>
          <p:nvPr>
            <p:ph type="subTitle" idx="1"/>
          </p:nvPr>
        </p:nvSpPr>
        <p:spPr>
          <a:xfrm>
            <a:off x="1371600" y="4495800"/>
            <a:ext cx="6400800" cy="1752600"/>
          </a:xfrm>
        </p:spPr>
        <p:txBody>
          <a:bodyPr/>
          <a:lstStyle>
            <a:lvl1pPr marL="0" indent="0" algn="ctr">
              <a:buNone/>
              <a:defRPr sz="1600" b="1" cap="all" spc="250" baseline="0">
                <a:solidFill>
                  <a:srgbClr val="121212"/>
                </a:solidFill>
                <a:latin typeface="Neue Haas Grotesk Text Pro" panose="020B050402020202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17" name="Slide Number Placeholder 28">
            <a:extLst>
              <a:ext uri="{FF2B5EF4-FFF2-40B4-BE49-F238E27FC236}">
                <a16:creationId xmlns:a16="http://schemas.microsoft.com/office/drawing/2014/main" id="{DBB9E05A-AB0C-4CE0-A082-635D8F3A0211}"/>
              </a:ext>
            </a:extLst>
          </p:cNvPr>
          <p:cNvSpPr txBox="1">
            <a:spLocks/>
          </p:cNvSpPr>
          <p:nvPr userDrawn="1"/>
        </p:nvSpPr>
        <p:spPr>
          <a:xfrm>
            <a:off x="4335236" y="2313216"/>
            <a:ext cx="475007" cy="441325"/>
          </a:xfrm>
          <a:prstGeom prst="rect">
            <a:avLst/>
          </a:prstGeom>
          <a:noFill/>
        </p:spPr>
        <p:txBody>
          <a:bodyPr/>
          <a:lstStyle>
            <a:defPPr>
              <a:defRPr lang="en-US"/>
            </a:defPPr>
            <a:lvl1pPr algn="l" rtl="0" fontAlgn="base">
              <a:spcBef>
                <a:spcPct val="0"/>
              </a:spcBef>
              <a:spcAft>
                <a:spcPct val="0"/>
              </a:spcAft>
              <a:defRPr kern="1200" smtClean="0">
                <a:solidFill>
                  <a:srgbClr val="121212"/>
                </a:solidFill>
                <a:latin typeface="Neue Haas Grotesk Text Pro" panose="020B0504020202020204" pitchFamily="34"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defRPr/>
            </a:pPr>
            <a:fld id="{9538D33D-1A97-4B51-8FB4-E68B070F429E}" type="slidenum">
              <a:rPr lang="en-US" smtClean="0"/>
              <a:pPr algn="ctr">
                <a:defRPr/>
              </a:pPr>
              <a:t>‹#›</a:t>
            </a:fld>
            <a:endParaRPr lang="en-US" dirty="0"/>
          </a:p>
        </p:txBody>
      </p:sp>
      <p:cxnSp>
        <p:nvCxnSpPr>
          <p:cNvPr id="19" name="Straight Connector 18">
            <a:extLst>
              <a:ext uri="{FF2B5EF4-FFF2-40B4-BE49-F238E27FC236}">
                <a16:creationId xmlns:a16="http://schemas.microsoft.com/office/drawing/2014/main" id="{5F3A7659-DA68-4AD9-B31E-0C632F399140}"/>
              </a:ext>
            </a:extLst>
          </p:cNvPr>
          <p:cNvCxnSpPr/>
          <p:nvPr userDrawn="1"/>
        </p:nvCxnSpPr>
        <p:spPr>
          <a:xfrm>
            <a:off x="158750" y="6396037"/>
            <a:ext cx="8832850" cy="0"/>
          </a:xfrm>
          <a:prstGeom prst="line">
            <a:avLst/>
          </a:prstGeom>
          <a:ln w="38100">
            <a:solidFill>
              <a:srgbClr val="FCB040"/>
            </a:solidFill>
          </a:ln>
        </p:spPr>
        <p:style>
          <a:lnRef idx="1">
            <a:schemeClr val="accent1"/>
          </a:lnRef>
          <a:fillRef idx="0">
            <a:schemeClr val="accent1"/>
          </a:fillRef>
          <a:effectRef idx="0">
            <a:schemeClr val="accent1"/>
          </a:effectRef>
          <a:fontRef idx="minor">
            <a:schemeClr val="tx1"/>
          </a:fontRef>
        </p:style>
      </p:cxnSp>
      <p:sp>
        <p:nvSpPr>
          <p:cNvPr id="20" name="Right Triangle 19">
            <a:extLst>
              <a:ext uri="{FF2B5EF4-FFF2-40B4-BE49-F238E27FC236}">
                <a16:creationId xmlns:a16="http://schemas.microsoft.com/office/drawing/2014/main" id="{B4126BFB-C2AC-4388-8AA0-DEC44124125E}"/>
              </a:ext>
            </a:extLst>
          </p:cNvPr>
          <p:cNvSpPr>
            <a:spLocks noChangeAspect="1"/>
          </p:cNvSpPr>
          <p:nvPr userDrawn="1"/>
        </p:nvSpPr>
        <p:spPr>
          <a:xfrm rot="16200000" flipH="1" flipV="1">
            <a:off x="-164338" y="2867334"/>
            <a:ext cx="1836751" cy="1186140"/>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ight Triangle 20">
            <a:extLst>
              <a:ext uri="{FF2B5EF4-FFF2-40B4-BE49-F238E27FC236}">
                <a16:creationId xmlns:a16="http://schemas.microsoft.com/office/drawing/2014/main" id="{DCC73273-3041-4C19-8FB0-9F5A09FB6D53}"/>
              </a:ext>
            </a:extLst>
          </p:cNvPr>
          <p:cNvSpPr>
            <a:spLocks noChangeAspect="1"/>
          </p:cNvSpPr>
          <p:nvPr userDrawn="1"/>
        </p:nvSpPr>
        <p:spPr>
          <a:xfrm rot="5400000" flipH="1" flipV="1">
            <a:off x="7660374" y="4966737"/>
            <a:ext cx="1554480" cy="1003856"/>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p:cNvSpPr>
            <a:spLocks noGrp="1"/>
          </p:cNvSpPr>
          <p:nvPr>
            <p:ph type="ctrTitle"/>
          </p:nvPr>
        </p:nvSpPr>
        <p:spPr>
          <a:xfrm>
            <a:off x="685800" y="2590800"/>
            <a:ext cx="7772400" cy="1752600"/>
          </a:xfrm>
        </p:spPr>
        <p:txBody>
          <a:bodyPr/>
          <a:lstStyle>
            <a:lvl1pPr>
              <a:defRPr sz="4200" baseline="0">
                <a:solidFill>
                  <a:srgbClr val="121212"/>
                </a:solidFill>
                <a:latin typeface="Neue Haas Grotesk Text Pro" panose="020B0504020202020204" pitchFamily="34" charset="0"/>
              </a:defRPr>
            </a:lvl1pPr>
          </a:lstStyle>
          <a:p>
            <a:r>
              <a:rPr lang="en-US" dirty="0"/>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0" y="517359"/>
            <a:ext cx="4419600" cy="758825"/>
          </a:xfrm>
        </p:spPr>
        <p:txBody>
          <a:bodyPr/>
          <a:lstStyle>
            <a:lvl1pPr>
              <a:defRPr baseline="0">
                <a:solidFill>
                  <a:schemeClr val="tx1"/>
                </a:solidFill>
              </a:defRPr>
            </a:lvl1pPr>
          </a:lstStyle>
          <a:p>
            <a:r>
              <a:rPr lang="en-US" dirty="0"/>
              <a:t>Click to edit Master title style</a:t>
            </a:r>
          </a:p>
        </p:txBody>
      </p:sp>
      <p:sp>
        <p:nvSpPr>
          <p:cNvPr id="4" name="Date Placeholder 3"/>
          <p:cNvSpPr>
            <a:spLocks noGrp="1"/>
          </p:cNvSpPr>
          <p:nvPr>
            <p:ph type="dt" sz="half" idx="10"/>
          </p:nvPr>
        </p:nvSpPr>
        <p:spPr>
          <a:xfrm>
            <a:off x="3051175" y="6400800"/>
            <a:ext cx="3044825" cy="365125"/>
          </a:xfrm>
        </p:spPr>
        <p:txBody>
          <a:bodyPr/>
          <a:lstStyle>
            <a:lvl1pPr>
              <a:defRPr>
                <a:solidFill>
                  <a:srgbClr val="FFFFFF"/>
                </a:solidFill>
              </a:defRPr>
            </a:lvl1pPr>
          </a:lstStyle>
          <a:p>
            <a:pPr>
              <a:defRPr/>
            </a:pPr>
            <a:endParaRPr lang="en-US" dirty="0"/>
          </a:p>
        </p:txBody>
      </p:sp>
      <p:sp>
        <p:nvSpPr>
          <p:cNvPr id="6" name="Slide Number Placeholder 28">
            <a:extLst>
              <a:ext uri="{FF2B5EF4-FFF2-40B4-BE49-F238E27FC236}">
                <a16:creationId xmlns:a16="http://schemas.microsoft.com/office/drawing/2014/main" id="{29E2F059-DCEE-48A2-8046-EEF0BD07A2C4}"/>
              </a:ext>
            </a:extLst>
          </p:cNvPr>
          <p:cNvSpPr txBox="1">
            <a:spLocks/>
          </p:cNvSpPr>
          <p:nvPr userDrawn="1"/>
        </p:nvSpPr>
        <p:spPr>
          <a:xfrm>
            <a:off x="4340225" y="1036574"/>
            <a:ext cx="457200" cy="441325"/>
          </a:xfrm>
          <a:prstGeom prst="rect">
            <a:avLst/>
          </a:prstGeom>
          <a:noFill/>
        </p:spPr>
        <p:txBody>
          <a:bodyPr vert="horz" lIns="45720" rIns="45720" anchor="ctr">
            <a:normAutofit/>
          </a:bodyPr>
          <a:lstStyle>
            <a:defPPr>
              <a:defRPr lang="en-US"/>
            </a:defPPr>
            <a:lvl1pPr algn="ctr" rtl="0" eaLnBrk="1" fontAlgn="base" latinLnBrk="0" hangingPunct="1">
              <a:spcBef>
                <a:spcPct val="0"/>
              </a:spcBef>
              <a:spcAft>
                <a:spcPct val="0"/>
              </a:spcAft>
              <a:defRPr kumimoji="0" sz="1600" kern="1200" smtClean="0">
                <a:solidFill>
                  <a:srgbClr val="121212"/>
                </a:solidFill>
                <a:latin typeface="Neue Haas Grotesk Text Pro" panose="020B0504020202020204" pitchFamily="34"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9538D33D-1A97-4B51-8FB4-E68B070F429E}" type="slidenum">
              <a:rPr lang="en-US" smtClean="0"/>
              <a:pPr>
                <a:defRPr/>
              </a:pPr>
              <a:t>‹#›</a:t>
            </a:fld>
            <a:endParaRPr lang="en-US" dirty="0"/>
          </a:p>
        </p:txBody>
      </p:sp>
      <p:sp>
        <p:nvSpPr>
          <p:cNvPr id="10" name="Right Triangle 9">
            <a:extLst>
              <a:ext uri="{FF2B5EF4-FFF2-40B4-BE49-F238E27FC236}">
                <a16:creationId xmlns:a16="http://schemas.microsoft.com/office/drawing/2014/main" id="{5DE2E1F5-DF35-4D3D-BE75-1089BE563C43}"/>
              </a:ext>
            </a:extLst>
          </p:cNvPr>
          <p:cNvSpPr/>
          <p:nvPr userDrawn="1"/>
        </p:nvSpPr>
        <p:spPr>
          <a:xfrm rot="16200000" flipH="1" flipV="1">
            <a:off x="-267027" y="1738832"/>
            <a:ext cx="2457618" cy="1587083"/>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7"/>
          <p:cNvSpPr>
            <a:spLocks noChangeShapeType="1"/>
          </p:cNvSpPr>
          <p:nvPr/>
        </p:nvSpPr>
        <p:spPr bwMode="auto">
          <a:xfrm flipV="1">
            <a:off x="4562475" y="1576388"/>
            <a:ext cx="9525" cy="4818062"/>
          </a:xfrm>
          <a:prstGeom prst="line">
            <a:avLst/>
          </a:prstGeom>
          <a:noFill/>
          <a:ln w="9525" cap="flat" cmpd="sng" algn="ctr">
            <a:solidFill>
              <a:schemeClr val="tx1"/>
            </a:solidFill>
            <a:prstDash val="sysDash"/>
            <a:round/>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4562475" y="446755"/>
            <a:ext cx="4273550" cy="758952"/>
          </a:xfrm>
        </p:spPr>
        <p:txBody>
          <a:bodyPr/>
          <a:lstStyle/>
          <a:p>
            <a:r>
              <a:rPr lang="en-US" dirty="0"/>
              <a:t>Click to edit Master title style</a:t>
            </a:r>
          </a:p>
        </p:txBody>
      </p:sp>
      <p:sp>
        <p:nvSpPr>
          <p:cNvPr id="10" name="Content Placeholder 9"/>
          <p:cNvSpPr>
            <a:spLocks noGrp="1"/>
          </p:cNvSpPr>
          <p:nvPr>
            <p:ph sz="half" idx="1"/>
          </p:nvPr>
        </p:nvSpPr>
        <p:spPr>
          <a:xfrm>
            <a:off x="301752" y="1371600"/>
            <a:ext cx="4038600" cy="4681728"/>
          </a:xfrm>
          <a:ln>
            <a:noFill/>
          </a:ln>
        </p:spPr>
        <p:txBody>
          <a:bodyPr/>
          <a:lstStyle>
            <a:lvl1pPr>
              <a:defRPr sz="25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half" idx="2"/>
          </p:nvPr>
        </p:nvSpPr>
        <p:spPr>
          <a:xfrm>
            <a:off x="4800600" y="1371600"/>
            <a:ext cx="4038600" cy="4681728"/>
          </a:xfrm>
          <a:ln>
            <a:noFill/>
          </a:ln>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dirty="0"/>
          </a:p>
        </p:txBody>
      </p:sp>
      <p:sp>
        <p:nvSpPr>
          <p:cNvPr id="8" name="Slide Number Placeholder 6"/>
          <p:cNvSpPr>
            <a:spLocks noGrp="1"/>
          </p:cNvSpPr>
          <p:nvPr>
            <p:ph type="sldNum" sz="quarter" idx="12"/>
          </p:nvPr>
        </p:nvSpPr>
        <p:spPr>
          <a:xfrm>
            <a:off x="4331157" y="1083128"/>
            <a:ext cx="504823" cy="441325"/>
          </a:xfrm>
          <a:prstGeom prst="rect">
            <a:avLst/>
          </a:prstGeom>
        </p:spPr>
        <p:txBody>
          <a:bodyPr/>
          <a:lstStyle>
            <a:lvl1pPr algn="ctr">
              <a:defRPr/>
            </a:lvl1pPr>
          </a:lstStyle>
          <a:p>
            <a:pPr>
              <a:defRPr/>
            </a:pPr>
            <a:fld id="{31A05C0E-234E-419F-B3AA-DEC77145AC21}"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traight Connector 7"/>
          <p:cNvSpPr>
            <a:spLocks noChangeShapeType="1"/>
          </p:cNvSpPr>
          <p:nvPr/>
        </p:nvSpPr>
        <p:spPr bwMode="auto">
          <a:xfrm flipV="1">
            <a:off x="4562475" y="1576388"/>
            <a:ext cx="9525" cy="4818062"/>
          </a:xfrm>
          <a:prstGeom prst="line">
            <a:avLst/>
          </a:prstGeom>
          <a:noFill/>
          <a:ln w="9525" cap="flat" cmpd="sng" algn="ctr">
            <a:solidFill>
              <a:schemeClr val="tx1"/>
            </a:solidFill>
            <a:prstDash val="sysDash"/>
            <a:round/>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4562475" y="446755"/>
            <a:ext cx="4273550" cy="758952"/>
          </a:xfrm>
        </p:spPr>
        <p:txBody>
          <a:bodyPr/>
          <a:lstStyle/>
          <a:p>
            <a:r>
              <a:rPr lang="en-US" dirty="0"/>
              <a:t>Click to edit Master title style</a:t>
            </a:r>
          </a:p>
        </p:txBody>
      </p:sp>
      <p:sp>
        <p:nvSpPr>
          <p:cNvPr id="10" name="Content Placeholder 9"/>
          <p:cNvSpPr>
            <a:spLocks noGrp="1"/>
          </p:cNvSpPr>
          <p:nvPr>
            <p:ph sz="half" idx="1"/>
          </p:nvPr>
        </p:nvSpPr>
        <p:spPr>
          <a:xfrm>
            <a:off x="301752" y="2299493"/>
            <a:ext cx="4038600" cy="4025107"/>
          </a:xfrm>
          <a:ln>
            <a:noFill/>
          </a:ln>
        </p:spPr>
        <p:txBody>
          <a:bodyPr/>
          <a:lstStyle>
            <a:lvl1pPr>
              <a:defRPr sz="25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half" idx="2"/>
          </p:nvPr>
        </p:nvSpPr>
        <p:spPr>
          <a:xfrm>
            <a:off x="4800600" y="2298382"/>
            <a:ext cx="4038600" cy="4026218"/>
          </a:xfrm>
          <a:ln>
            <a:noFill/>
          </a:ln>
        </p:spPr>
        <p:txBody>
          <a:bodyPr/>
          <a:lstStyle>
            <a:lvl1pPr>
              <a:defRPr sz="25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dirty="0"/>
          </a:p>
        </p:txBody>
      </p:sp>
      <p:sp>
        <p:nvSpPr>
          <p:cNvPr id="8" name="Slide Number Placeholder 6"/>
          <p:cNvSpPr>
            <a:spLocks noGrp="1"/>
          </p:cNvSpPr>
          <p:nvPr>
            <p:ph type="sldNum" sz="quarter" idx="12"/>
          </p:nvPr>
        </p:nvSpPr>
        <p:spPr>
          <a:xfrm>
            <a:off x="4343400" y="1039813"/>
            <a:ext cx="457200" cy="441325"/>
          </a:xfrm>
          <a:prstGeom prst="rect">
            <a:avLst/>
          </a:prstGeom>
        </p:spPr>
        <p:txBody>
          <a:bodyPr/>
          <a:lstStyle>
            <a:lvl1pPr>
              <a:defRPr/>
            </a:lvl1pPr>
          </a:lstStyle>
          <a:p>
            <a:pPr>
              <a:defRPr/>
            </a:pPr>
            <a:fld id="{31A05C0E-234E-419F-B3AA-DEC77145AC21}" type="slidenum">
              <a:rPr lang="en-US"/>
              <a:pPr>
                <a:defRPr/>
              </a:pPr>
              <a:t>‹#›</a:t>
            </a:fld>
            <a:endParaRPr lang="en-US" dirty="0"/>
          </a:p>
        </p:txBody>
      </p:sp>
      <p:sp>
        <p:nvSpPr>
          <p:cNvPr id="9" name="Rectangle 10">
            <a:extLst>
              <a:ext uri="{FF2B5EF4-FFF2-40B4-BE49-F238E27FC236}">
                <a16:creationId xmlns:a16="http://schemas.microsoft.com/office/drawing/2014/main" id="{F270ECD4-C371-49F8-BCD1-218D5EDE22B2}"/>
              </a:ext>
            </a:extLst>
          </p:cNvPr>
          <p:cNvSpPr/>
          <p:nvPr userDrawn="1"/>
        </p:nvSpPr>
        <p:spPr>
          <a:xfrm>
            <a:off x="155575" y="1303474"/>
            <a:ext cx="8832850" cy="914400"/>
          </a:xfrm>
          <a:prstGeom prst="rect">
            <a:avLst/>
          </a:prstGeom>
          <a:solidFill>
            <a:schemeClr val="bg1">
              <a:lumMod val="50000"/>
            </a:schemeClr>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Text Placeholder 2">
            <a:extLst>
              <a:ext uri="{FF2B5EF4-FFF2-40B4-BE49-F238E27FC236}">
                <a16:creationId xmlns:a16="http://schemas.microsoft.com/office/drawing/2014/main" id="{3CB7B679-C95C-4D1B-A950-AF8C79A6A5E4}"/>
              </a:ext>
            </a:extLst>
          </p:cNvPr>
          <p:cNvSpPr>
            <a:spLocks noGrp="1"/>
          </p:cNvSpPr>
          <p:nvPr>
            <p:ph type="body" idx="13"/>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000" b="1" baseline="0" dirty="0" smtClean="0">
                <a:solidFill>
                  <a:schemeClr val="tx1"/>
                </a:solidFill>
                <a:effectLst/>
                <a:latin typeface="Neue Haas Grotesk Text Pro" panose="020B0504020202020204" pitchFamily="34" charset="0"/>
              </a:defRPr>
            </a:lvl1pPr>
            <a:lvl2pPr>
              <a:buNone/>
              <a:defRPr sz="2000" b="1"/>
            </a:lvl2pPr>
            <a:lvl3pPr>
              <a:buNone/>
              <a:defRPr sz="1800" b="1"/>
            </a:lvl3pPr>
            <a:lvl4pPr>
              <a:buNone/>
              <a:defRPr sz="1600" b="1"/>
            </a:lvl4pPr>
            <a:lvl5pPr>
              <a:buNone/>
              <a:defRPr sz="1600" b="1"/>
            </a:lvl5pPr>
          </a:lstStyle>
          <a:p>
            <a:pPr lvl="0"/>
            <a:r>
              <a:rPr lang="en-US" dirty="0"/>
              <a:t>Click to edit Master text styles</a:t>
            </a:r>
          </a:p>
        </p:txBody>
      </p:sp>
      <p:sp>
        <p:nvSpPr>
          <p:cNvPr id="13" name="Text Placeholder 3">
            <a:extLst>
              <a:ext uri="{FF2B5EF4-FFF2-40B4-BE49-F238E27FC236}">
                <a16:creationId xmlns:a16="http://schemas.microsoft.com/office/drawing/2014/main" id="{511380B7-3633-452B-AAFD-59C850003CCF}"/>
              </a:ext>
            </a:extLst>
          </p:cNvPr>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000" b="1" baseline="0">
                <a:solidFill>
                  <a:schemeClr val="tx1"/>
                </a:solidFill>
                <a:effectLst/>
                <a:latin typeface="Neue Haas Grotesk Text Pro" panose="020B0504020202020204" pitchFamily="34" charset="0"/>
              </a:defRPr>
            </a:lvl1pPr>
            <a:lvl2pPr>
              <a:buNone/>
              <a:defRPr sz="2000" b="1"/>
            </a:lvl2pPr>
            <a:lvl3pPr>
              <a:buNone/>
              <a:defRPr sz="1800" b="1"/>
            </a:lvl3pPr>
            <a:lvl4pPr>
              <a:buNone/>
              <a:defRPr sz="1600" b="1"/>
            </a:lvl4pPr>
            <a:lvl5pPr>
              <a:buNone/>
              <a:defRPr sz="1600" b="1"/>
            </a:lvl5pPr>
          </a:lstStyle>
          <a:p>
            <a:pPr lvl="0"/>
            <a:r>
              <a:rPr lang="en-US" dirty="0"/>
              <a:t>Click to edit Master text styles</a:t>
            </a:r>
          </a:p>
        </p:txBody>
      </p:sp>
    </p:spTree>
    <p:extLst>
      <p:ext uri="{BB962C8B-B14F-4D97-AF65-F5344CB8AC3E}">
        <p14:creationId xmlns:p14="http://schemas.microsoft.com/office/powerpoint/2010/main" val="3417873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 name="Right Triangle 19">
            <a:extLst>
              <a:ext uri="{FF2B5EF4-FFF2-40B4-BE49-F238E27FC236}">
                <a16:creationId xmlns:a16="http://schemas.microsoft.com/office/drawing/2014/main" id="{A5175F8C-FEBE-4592-A7F7-A929AF712222}"/>
              </a:ext>
            </a:extLst>
          </p:cNvPr>
          <p:cNvSpPr/>
          <p:nvPr userDrawn="1"/>
        </p:nvSpPr>
        <p:spPr>
          <a:xfrm rot="5400000" flipH="1" flipV="1">
            <a:off x="6952921" y="4353957"/>
            <a:ext cx="2457618" cy="1587083"/>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dirty="0"/>
          </a:p>
        </p:txBody>
      </p:sp>
      <p:sp>
        <p:nvSpPr>
          <p:cNvPr id="4" name="Slide Number Placeholder 4"/>
          <p:cNvSpPr>
            <a:spLocks noGrp="1"/>
          </p:cNvSpPr>
          <p:nvPr>
            <p:ph type="sldNum" sz="quarter" idx="11"/>
          </p:nvPr>
        </p:nvSpPr>
        <p:spPr>
          <a:xfrm>
            <a:off x="4326579" y="1082675"/>
            <a:ext cx="484909" cy="441325"/>
          </a:xfrm>
          <a:prstGeom prst="rect">
            <a:avLst/>
          </a:prstGeom>
        </p:spPr>
        <p:txBody>
          <a:bodyPr/>
          <a:lstStyle>
            <a:lvl1pPr algn="ctr">
              <a:defRPr/>
            </a:lvl1pPr>
          </a:lstStyle>
          <a:p>
            <a:pPr>
              <a:defRPr/>
            </a:pPr>
            <a:fld id="{393B6531-6DD0-4578-86B2-323D1EC54EE8}" type="slidenum">
              <a:rPr lang="en-US" smtClean="0"/>
              <a:pPr>
                <a:defRPr/>
              </a:pPr>
              <a:t>‹#›</a:t>
            </a:fld>
            <a:endParaRPr lang="en-US" dirty="0"/>
          </a:p>
        </p:txBody>
      </p:sp>
      <p:sp>
        <p:nvSpPr>
          <p:cNvPr id="19" name="Right Triangle 18">
            <a:extLst>
              <a:ext uri="{FF2B5EF4-FFF2-40B4-BE49-F238E27FC236}">
                <a16:creationId xmlns:a16="http://schemas.microsoft.com/office/drawing/2014/main" id="{4875EC3C-4729-4EA2-A413-2D5B358D692B}"/>
              </a:ext>
            </a:extLst>
          </p:cNvPr>
          <p:cNvSpPr/>
          <p:nvPr userDrawn="1"/>
        </p:nvSpPr>
        <p:spPr>
          <a:xfrm rot="16200000" flipH="1" flipV="1">
            <a:off x="-263815" y="1730668"/>
            <a:ext cx="2457618" cy="1587083"/>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3" name="Rectangle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4"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8"/>
          <p:cNvSpPr>
            <a:spLocks noChangeArrowheads="1"/>
          </p:cNvSpPr>
          <p:nvPr/>
        </p:nvSpPr>
        <p:spPr bwMode="white">
          <a:xfrm>
            <a:off x="0" y="0"/>
            <a:ext cx="152400" cy="6858000"/>
          </a:xfrm>
          <a:prstGeom prst="rect">
            <a:avLst/>
          </a:prstGeom>
          <a:no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4"/>
          <p:cNvSpPr>
            <a:spLocks noChangeArrowheads="1"/>
          </p:cNvSpPr>
          <p:nvPr/>
        </p:nvSpPr>
        <p:spPr bwMode="auto">
          <a:xfrm>
            <a:off x="146050" y="6391275"/>
            <a:ext cx="8832850" cy="309563"/>
          </a:xfrm>
          <a:prstGeom prst="rect">
            <a:avLst/>
          </a:prstGeom>
          <a:solidFill>
            <a:srgbClr val="690034"/>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5"/>
          <p:cNvSpPr>
            <a:spLocks noChangeArrowheads="1"/>
          </p:cNvSpPr>
          <p:nvPr/>
        </p:nvSpPr>
        <p:spPr bwMode="auto">
          <a:xfrm>
            <a:off x="152400" y="158750"/>
            <a:ext cx="8832850" cy="6546850"/>
          </a:xfrm>
          <a:prstGeom prst="rect">
            <a:avLst/>
          </a:prstGeom>
          <a:noFill/>
          <a:ln w="9525" cap="flat" cmpd="sng" algn="ctr">
            <a:solidFill>
              <a:schemeClr val="tx1"/>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endParaRPr lang="en-US" dirty="0"/>
          </a:p>
        </p:txBody>
      </p:sp>
      <p:sp>
        <p:nvSpPr>
          <p:cNvPr id="10" name="Slide Number Placeholder 4">
            <a:extLst>
              <a:ext uri="{FF2B5EF4-FFF2-40B4-BE49-F238E27FC236}">
                <a16:creationId xmlns:a16="http://schemas.microsoft.com/office/drawing/2014/main" id="{5343F911-DED7-4BB6-A9B3-1D8EE33145E5}"/>
              </a:ext>
            </a:extLst>
          </p:cNvPr>
          <p:cNvSpPr txBox="1">
            <a:spLocks/>
          </p:cNvSpPr>
          <p:nvPr userDrawn="1"/>
        </p:nvSpPr>
        <p:spPr>
          <a:xfrm>
            <a:off x="4343400" y="1082675"/>
            <a:ext cx="484909" cy="441325"/>
          </a:xfrm>
          <a:prstGeom prst="rect">
            <a:avLst/>
          </a:prstGeom>
          <a:noFill/>
        </p:spPr>
        <p:txBody>
          <a:bodyPr/>
          <a:lstStyle>
            <a:defPPr>
              <a:defRPr lang="en-US"/>
            </a:defPPr>
            <a:lvl1pPr algn="ctr" rtl="0" fontAlgn="base">
              <a:spcBef>
                <a:spcPct val="0"/>
              </a:spcBef>
              <a:spcAft>
                <a:spcPct val="0"/>
              </a:spcAft>
              <a:defRPr kern="1200">
                <a:solidFill>
                  <a:srgbClr val="121212"/>
                </a:solidFill>
                <a:latin typeface="Neue Haas Grotesk Text Pro" panose="020B0504020202020204" pitchFamily="34"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393B6531-6DD0-4578-86B2-323D1EC54EE8}"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Straight Connector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8"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5" name="Rectangle 21"/>
          <p:cNvSpPr>
            <a:spLocks noChangeArrowheads="1"/>
          </p:cNvSpPr>
          <p:nvPr/>
        </p:nvSpPr>
        <p:spPr bwMode="auto">
          <a:xfrm>
            <a:off x="160564" y="6396264"/>
            <a:ext cx="8832850" cy="309563"/>
          </a:xfrm>
          <a:prstGeom prst="rect">
            <a:avLst/>
          </a:prstGeom>
          <a:solidFill>
            <a:srgbClr val="690034"/>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dirty="0"/>
          </a:p>
        </p:txBody>
      </p:sp>
      <p:sp>
        <p:nvSpPr>
          <p:cNvPr id="22" name="Straight Connector 21">
            <a:extLst>
              <a:ext uri="{FF2B5EF4-FFF2-40B4-BE49-F238E27FC236}">
                <a16:creationId xmlns:a16="http://schemas.microsoft.com/office/drawing/2014/main" id="{EBFAA479-DCE9-47F1-B9C8-3A56C5451CC6}"/>
              </a:ext>
            </a:extLst>
          </p:cNvPr>
          <p:cNvSpPr>
            <a:spLocks noChangeShapeType="1"/>
          </p:cNvSpPr>
          <p:nvPr userDrawn="1"/>
        </p:nvSpPr>
        <p:spPr bwMode="auto">
          <a:xfrm>
            <a:off x="169636" y="6374266"/>
            <a:ext cx="8823960" cy="10885"/>
          </a:xfrm>
          <a:prstGeom prst="line">
            <a:avLst/>
          </a:prstGeom>
          <a:noFill/>
          <a:ln w="38100" cap="flat" cmpd="sng" algn="ctr">
            <a:solidFill>
              <a:srgbClr val="FCB040"/>
            </a:solidFill>
            <a:prstDash val="solid"/>
            <a:round/>
            <a:headEnd type="none" w="med" len="med"/>
            <a:tailEnd type="none" w="med" len="med"/>
          </a:ln>
          <a:effectLst/>
        </p:spPr>
        <p:txBody>
          <a:bodyPr wrap="none" anchor="ctr"/>
          <a:lstStyle/>
          <a:p>
            <a:pPr>
              <a:defRPr/>
            </a:pPr>
            <a:endParaRPr lang="en-US" dirty="0"/>
          </a:p>
        </p:txBody>
      </p:sp>
      <p:sp>
        <p:nvSpPr>
          <p:cNvPr id="28" name="Slide Number Placeholder 6">
            <a:extLst>
              <a:ext uri="{FF2B5EF4-FFF2-40B4-BE49-F238E27FC236}">
                <a16:creationId xmlns:a16="http://schemas.microsoft.com/office/drawing/2014/main" id="{D08C4AD4-5004-491B-A7C7-32EDC505ECC4}"/>
              </a:ext>
            </a:extLst>
          </p:cNvPr>
          <p:cNvSpPr>
            <a:spLocks noGrp="1"/>
          </p:cNvSpPr>
          <p:nvPr>
            <p:ph type="sldNum" sz="quarter" idx="10"/>
          </p:nvPr>
        </p:nvSpPr>
        <p:spPr>
          <a:xfrm>
            <a:off x="4330700" y="1066800"/>
            <a:ext cx="476250" cy="404537"/>
          </a:xfrm>
          <a:prstGeom prst="rect">
            <a:avLst/>
          </a:prstGeom>
        </p:spPr>
        <p:txBody>
          <a:bodyPr/>
          <a:lstStyle>
            <a:lvl1pPr algn="ctr">
              <a:defRPr/>
            </a:lvl1pPr>
          </a:lstStyle>
          <a:p>
            <a:pPr>
              <a:defRPr/>
            </a:pPr>
            <a:fld id="{3CB679AF-4C4F-4AE0-8C30-9A7763D61BD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D766DEE7-5784-4700-A565-1E8B437F5C88}"/>
              </a:ext>
            </a:extLst>
          </p:cNvPr>
          <p:cNvSpPr/>
          <p:nvPr userDrawn="1"/>
        </p:nvSpPr>
        <p:spPr>
          <a:xfrm rot="16200000" flipH="1" flipV="1">
            <a:off x="-253423" y="984996"/>
            <a:ext cx="2457618" cy="1587083"/>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14">
            <a:extLst>
              <a:ext uri="{FF2B5EF4-FFF2-40B4-BE49-F238E27FC236}">
                <a16:creationId xmlns:a16="http://schemas.microsoft.com/office/drawing/2014/main" id="{B4D945F0-4108-41F1-9EA6-53D5DDC08DA0}"/>
              </a:ext>
            </a:extLst>
          </p:cNvPr>
          <p:cNvSpPr>
            <a:spLocks noChangeArrowheads="1"/>
          </p:cNvSpPr>
          <p:nvPr userDrawn="1"/>
        </p:nvSpPr>
        <p:spPr bwMode="auto">
          <a:xfrm>
            <a:off x="161925" y="158750"/>
            <a:ext cx="8832850" cy="6546850"/>
          </a:xfrm>
          <a:prstGeom prst="rect">
            <a:avLst/>
          </a:prstGeom>
          <a:solidFill>
            <a:srgbClr val="EAEAEA"/>
          </a:solid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6" name="Rectangle 19">
            <a:extLst>
              <a:ext uri="{FF2B5EF4-FFF2-40B4-BE49-F238E27FC236}">
                <a16:creationId xmlns:a16="http://schemas.microsoft.com/office/drawing/2014/main" id="{19ED0426-4EED-4364-8615-D799A7842A04}"/>
              </a:ext>
            </a:extLst>
          </p:cNvPr>
          <p:cNvSpPr>
            <a:spLocks noChangeArrowheads="1"/>
          </p:cNvSpPr>
          <p:nvPr userDrawn="1"/>
        </p:nvSpPr>
        <p:spPr bwMode="auto">
          <a:xfrm>
            <a:off x="171450" y="158523"/>
            <a:ext cx="8832850" cy="381000"/>
          </a:xfrm>
          <a:prstGeom prst="rect">
            <a:avLst/>
          </a:prstGeom>
          <a:solidFill>
            <a:srgbClr val="FCB040"/>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21">
            <a:extLst>
              <a:ext uri="{FF2B5EF4-FFF2-40B4-BE49-F238E27FC236}">
                <a16:creationId xmlns:a16="http://schemas.microsoft.com/office/drawing/2014/main" id="{6FE0332A-7147-41BC-8AE6-913003EA7ACC}"/>
              </a:ext>
            </a:extLst>
          </p:cNvPr>
          <p:cNvSpPr>
            <a:spLocks noChangeArrowheads="1"/>
          </p:cNvSpPr>
          <p:nvPr userDrawn="1"/>
        </p:nvSpPr>
        <p:spPr bwMode="auto">
          <a:xfrm>
            <a:off x="160564" y="6396264"/>
            <a:ext cx="8832850" cy="309563"/>
          </a:xfrm>
          <a:prstGeom prst="rect">
            <a:avLst/>
          </a:prstGeom>
          <a:solidFill>
            <a:srgbClr val="690034"/>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7" name="Right Triangle 16">
            <a:extLst>
              <a:ext uri="{FF2B5EF4-FFF2-40B4-BE49-F238E27FC236}">
                <a16:creationId xmlns:a16="http://schemas.microsoft.com/office/drawing/2014/main" id="{7B959128-2152-4CD4-A6DB-94FC6D191C96}"/>
              </a:ext>
            </a:extLst>
          </p:cNvPr>
          <p:cNvSpPr/>
          <p:nvPr userDrawn="1"/>
        </p:nvSpPr>
        <p:spPr>
          <a:xfrm rot="5400000" flipH="1" flipV="1">
            <a:off x="6961085" y="4362121"/>
            <a:ext cx="2457618" cy="1587083"/>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a:extLst>
              <a:ext uri="{FF2B5EF4-FFF2-40B4-BE49-F238E27FC236}">
                <a16:creationId xmlns:a16="http://schemas.microsoft.com/office/drawing/2014/main" id="{D61AAB97-0331-4B5A-A84E-7C4DE1253F3D}"/>
              </a:ext>
            </a:extLst>
          </p:cNvPr>
          <p:cNvSpPr/>
          <p:nvPr userDrawn="1"/>
        </p:nvSpPr>
        <p:spPr>
          <a:xfrm rot="16200000" flipH="1" flipV="1">
            <a:off x="-258375" y="968668"/>
            <a:ext cx="2457618" cy="1587083"/>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FF060F07-94D3-4E5C-B77C-1DF6026E0B46}"/>
              </a:ext>
            </a:extLst>
          </p:cNvPr>
          <p:cNvSpPr>
            <a:spLocks noGrp="1"/>
          </p:cNvSpPr>
          <p:nvPr>
            <p:ph type="title"/>
          </p:nvPr>
        </p:nvSpPr>
        <p:spPr>
          <a:xfrm>
            <a:off x="3000375" y="5029200"/>
            <a:ext cx="5867400" cy="1219200"/>
          </a:xfrm>
          <a:prstGeom prst="rect">
            <a:avLst/>
          </a:prstGeom>
        </p:spPr>
        <p:txBody>
          <a:bodyPr anchor="t">
            <a:noAutofit/>
          </a:bodyPr>
          <a:lstStyle>
            <a:lvl1pPr algn="l">
              <a:buNone/>
              <a:defRPr sz="2400" b="1" baseline="0">
                <a:solidFill>
                  <a:schemeClr val="tx1"/>
                </a:solidFill>
              </a:defRPr>
            </a:lvl1pPr>
          </a:lstStyle>
          <a:p>
            <a:r>
              <a:rPr lang="en-US" dirty="0"/>
              <a:t>Click to edit Master title style</a:t>
            </a:r>
          </a:p>
        </p:txBody>
      </p:sp>
      <p:sp>
        <p:nvSpPr>
          <p:cNvPr id="10" name="Picture Placeholder 2">
            <a:extLst>
              <a:ext uri="{FF2B5EF4-FFF2-40B4-BE49-F238E27FC236}">
                <a16:creationId xmlns:a16="http://schemas.microsoft.com/office/drawing/2014/main" id="{7E9AD752-1EA1-499A-9DB0-E30F6DFC3D33}"/>
              </a:ext>
            </a:extLst>
          </p:cNvPr>
          <p:cNvSpPr>
            <a:spLocks noGrp="1"/>
          </p:cNvSpPr>
          <p:nvPr>
            <p:ph type="pic" idx="1"/>
          </p:nvPr>
        </p:nvSpPr>
        <p:spPr>
          <a:xfrm>
            <a:off x="2984500" y="889769"/>
            <a:ext cx="5867400" cy="4032616"/>
          </a:xfrm>
          <a:prstGeom prst="rect">
            <a:avLst/>
          </a:prstGeom>
        </p:spPr>
        <p:txBody>
          <a:bodyPr>
            <a:normAutofit/>
          </a:bodyPr>
          <a:lstStyle>
            <a:lvl1pPr marL="0" indent="0">
              <a:buNone/>
              <a:defRPr sz="3200"/>
            </a:lvl1pPr>
          </a:lstStyle>
          <a:p>
            <a:pPr lvl="0"/>
            <a:r>
              <a:rPr lang="en-US" noProof="0" dirty="0"/>
              <a:t>Click icon to add picture</a:t>
            </a:r>
          </a:p>
        </p:txBody>
      </p:sp>
      <p:sp>
        <p:nvSpPr>
          <p:cNvPr id="12" name="Text Placeholder 3">
            <a:extLst>
              <a:ext uri="{FF2B5EF4-FFF2-40B4-BE49-F238E27FC236}">
                <a16:creationId xmlns:a16="http://schemas.microsoft.com/office/drawing/2014/main" id="{C18E3596-0210-40FD-BF50-75E4F1D58874}"/>
              </a:ext>
            </a:extLst>
          </p:cNvPr>
          <p:cNvSpPr>
            <a:spLocks noGrp="1"/>
          </p:cNvSpPr>
          <p:nvPr>
            <p:ph type="body" sz="half" idx="2"/>
          </p:nvPr>
        </p:nvSpPr>
        <p:spPr>
          <a:xfrm>
            <a:off x="377825" y="889769"/>
            <a:ext cx="2438400" cy="5352281"/>
          </a:xfrm>
          <a:prstGeom prst="rect">
            <a:avLst/>
          </a:prstGeom>
        </p:spPr>
        <p:txBody>
          <a:bodyPr/>
          <a:lstStyle>
            <a:lvl1pPr marL="0" indent="0" algn="ctr">
              <a:spcAft>
                <a:spcPts val="1000"/>
              </a:spcAft>
              <a:buFontTx/>
              <a:buNone/>
              <a:defRPr sz="1600">
                <a:solidFill>
                  <a:srgbClr val="121212"/>
                </a:solidFill>
              </a:defRPr>
            </a:lvl1pPr>
            <a:lvl2pPr>
              <a:defRPr sz="1200"/>
            </a:lvl2pPr>
            <a:lvl3pPr>
              <a:defRPr sz="1000"/>
            </a:lvl3pPr>
            <a:lvl4pPr>
              <a:defRPr sz="900"/>
            </a:lvl4pPr>
            <a:lvl5pPr>
              <a:defRPr sz="900"/>
            </a:lvl5pPr>
          </a:lstStyle>
          <a:p>
            <a:pPr lvl="0"/>
            <a:r>
              <a:rPr lang="en-US" dirty="0"/>
              <a:t>Click to edit Master text styles</a:t>
            </a:r>
          </a:p>
        </p:txBody>
      </p:sp>
      <p:grpSp>
        <p:nvGrpSpPr>
          <p:cNvPr id="13" name="Group 12">
            <a:extLst>
              <a:ext uri="{FF2B5EF4-FFF2-40B4-BE49-F238E27FC236}">
                <a16:creationId xmlns:a16="http://schemas.microsoft.com/office/drawing/2014/main" id="{56315338-3398-4A07-8CB1-08A8301E1925}"/>
              </a:ext>
            </a:extLst>
          </p:cNvPr>
          <p:cNvGrpSpPr/>
          <p:nvPr userDrawn="1"/>
        </p:nvGrpSpPr>
        <p:grpSpPr>
          <a:xfrm>
            <a:off x="1343932" y="234723"/>
            <a:ext cx="609600" cy="609600"/>
            <a:chOff x="1752600" y="3738285"/>
            <a:chExt cx="609600" cy="609600"/>
          </a:xfrm>
        </p:grpSpPr>
        <p:sp>
          <p:nvSpPr>
            <p:cNvPr id="14" name="Oval 11">
              <a:extLst>
                <a:ext uri="{FF2B5EF4-FFF2-40B4-BE49-F238E27FC236}">
                  <a16:creationId xmlns:a16="http://schemas.microsoft.com/office/drawing/2014/main" id="{FED5F484-D4ED-4246-804C-A1A0E1C117D5}"/>
                </a:ext>
              </a:extLst>
            </p:cNvPr>
            <p:cNvSpPr/>
            <p:nvPr/>
          </p:nvSpPr>
          <p:spPr>
            <a:xfrm>
              <a:off x="1752600" y="3738285"/>
              <a:ext cx="609600" cy="609600"/>
            </a:xfrm>
            <a:prstGeom prst="ellipse">
              <a:avLst/>
            </a:prstGeom>
            <a:solidFill>
              <a:srgbClr val="48E5C2"/>
            </a:solidFill>
            <a:ln w="15875" cap="rnd" cmpd="sng" algn="ctr">
              <a:solidFill>
                <a:srgbClr val="48E5C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2">
              <a:extLst>
                <a:ext uri="{FF2B5EF4-FFF2-40B4-BE49-F238E27FC236}">
                  <a16:creationId xmlns:a16="http://schemas.microsoft.com/office/drawing/2014/main" id="{78A8E597-EAF8-4CA6-99C8-E48ED75C3A0D}"/>
                </a:ext>
              </a:extLst>
            </p:cNvPr>
            <p:cNvSpPr/>
            <p:nvPr/>
          </p:nvSpPr>
          <p:spPr>
            <a:xfrm>
              <a:off x="1849892" y="3831772"/>
              <a:ext cx="419100" cy="419100"/>
            </a:xfrm>
            <a:prstGeom prst="ellipse">
              <a:avLst/>
            </a:prstGeom>
            <a:solidFill>
              <a:srgbClr val="FCB040"/>
            </a:solidFill>
            <a:ln>
              <a:noFill/>
            </a:ln>
          </p:spPr>
          <p:style>
            <a:lnRef idx="1">
              <a:schemeClr val="dk1"/>
            </a:lnRef>
            <a:fillRef idx="3">
              <a:schemeClr val="dk1"/>
            </a:fillRef>
            <a:effectRef idx="2">
              <a:schemeClr val="dk1"/>
            </a:effectRef>
            <a:fontRef idx="minor">
              <a:schemeClr val="lt1"/>
            </a:fontRef>
          </p:style>
          <p:txBody>
            <a:bodyPr anchor="ctr"/>
            <a:lstStyle/>
            <a:p>
              <a:pPr algn="ctr">
                <a:defRPr/>
              </a:pPr>
              <a:endParaRPr lang="en-US" dirty="0"/>
            </a:p>
          </p:txBody>
        </p:sp>
      </p:grpSp>
      <p:sp>
        <p:nvSpPr>
          <p:cNvPr id="16" name="Slide Number Placeholder 6">
            <a:extLst>
              <a:ext uri="{FF2B5EF4-FFF2-40B4-BE49-F238E27FC236}">
                <a16:creationId xmlns:a16="http://schemas.microsoft.com/office/drawing/2014/main" id="{CF4A13DE-75BA-4F88-A47E-70BB48168AFF}"/>
              </a:ext>
            </a:extLst>
          </p:cNvPr>
          <p:cNvSpPr>
            <a:spLocks noGrp="1"/>
          </p:cNvSpPr>
          <p:nvPr>
            <p:ph type="sldNum" sz="quarter" idx="10"/>
          </p:nvPr>
        </p:nvSpPr>
        <p:spPr>
          <a:xfrm>
            <a:off x="1441224" y="329480"/>
            <a:ext cx="476250" cy="404537"/>
          </a:xfrm>
          <a:prstGeom prst="rect">
            <a:avLst/>
          </a:prstGeom>
        </p:spPr>
        <p:txBody>
          <a:bodyPr/>
          <a:lstStyle>
            <a:lvl1pPr algn="ctr">
              <a:defRPr/>
            </a:lvl1pPr>
          </a:lstStyle>
          <a:p>
            <a:pPr>
              <a:defRPr/>
            </a:pPr>
            <a:fld id="{3CB679AF-4C4F-4AE0-8C30-9A7763D61BDF}" type="slidenum">
              <a:rPr lang="en-US" smtClean="0"/>
              <a:pPr>
                <a:defRPr/>
              </a:pPr>
              <a:t>‹#›</a:t>
            </a:fld>
            <a:endParaRPr lang="en-US" dirty="0"/>
          </a:p>
        </p:txBody>
      </p:sp>
    </p:spTree>
    <p:extLst>
      <p:ext uri="{BB962C8B-B14F-4D97-AF65-F5344CB8AC3E}">
        <p14:creationId xmlns:p14="http://schemas.microsoft.com/office/powerpoint/2010/main" val="573951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8" name="Rectangle 7"/>
          <p:cNvSpPr>
            <a:spLocks noChangeArrowheads="1"/>
          </p:cNvSpPr>
          <p:nvPr/>
        </p:nvSpPr>
        <p:spPr bwMode="auto">
          <a:xfrm>
            <a:off x="152400" y="155575"/>
            <a:ext cx="8820150" cy="6547304"/>
          </a:xfrm>
          <a:prstGeom prst="rect">
            <a:avLst/>
          </a:prstGeom>
          <a:solidFill>
            <a:srgbClr val="EAEAEA"/>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cxnSp>
        <p:nvCxnSpPr>
          <p:cNvPr id="3" name="Straight Connector 2">
            <a:extLst>
              <a:ext uri="{FF2B5EF4-FFF2-40B4-BE49-F238E27FC236}">
                <a16:creationId xmlns:a16="http://schemas.microsoft.com/office/drawing/2014/main" id="{70E0BD93-C541-4C0B-AB9E-7A62174D4DFC}"/>
              </a:ext>
            </a:extLst>
          </p:cNvPr>
          <p:cNvCxnSpPr/>
          <p:nvPr userDrawn="1"/>
        </p:nvCxnSpPr>
        <p:spPr>
          <a:xfrm>
            <a:off x="149225" y="1276350"/>
            <a:ext cx="884237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Rectangle 15"/>
          <p:cNvSpPr>
            <a:spLocks noChangeArrowheads="1"/>
          </p:cNvSpPr>
          <p:nvPr/>
        </p:nvSpPr>
        <p:spPr bwMode="white">
          <a:xfrm>
            <a:off x="152400" y="1"/>
            <a:ext cx="8820150" cy="127635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userDrawn="1"/>
        </p:nvSpPr>
        <p:spPr bwMode="auto">
          <a:xfrm>
            <a:off x="158749" y="6396037"/>
            <a:ext cx="8823325" cy="309563"/>
          </a:xfrm>
          <a:prstGeom prst="rect">
            <a:avLst/>
          </a:prstGeom>
          <a:solidFill>
            <a:srgbClr val="690034"/>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Date Placeholder 13"/>
          <p:cNvSpPr>
            <a:spLocks noGrp="1"/>
          </p:cNvSpPr>
          <p:nvPr>
            <p:ph type="dt" sz="half" idx="2"/>
          </p:nvPr>
        </p:nvSpPr>
        <p:spPr>
          <a:xfrm>
            <a:off x="3049588" y="6405563"/>
            <a:ext cx="3044825" cy="365125"/>
          </a:xfrm>
          <a:prstGeom prst="rect">
            <a:avLst/>
          </a:prstGeom>
          <a:ln>
            <a:noFill/>
          </a:ln>
        </p:spPr>
        <p:txBody>
          <a:bodyPr vert="horz"/>
          <a:lstStyle>
            <a:lvl1pPr algn="ctr" eaLnBrk="1" latinLnBrk="0" hangingPunct="1">
              <a:defRPr kumimoji="0" sz="1400" dirty="0">
                <a:solidFill>
                  <a:srgbClr val="FFFFFF"/>
                </a:solidFill>
                <a:latin typeface="Neue Haas Grotesk Text Pro" panose="020B0504020202020204" pitchFamily="34" charset="0"/>
              </a:defRPr>
            </a:lvl1pPr>
          </a:lstStyle>
          <a:p>
            <a:pPr>
              <a:defRPr/>
            </a:pPr>
            <a:endParaRPr lang="en-US" dirty="0"/>
          </a:p>
        </p:txBody>
      </p:sp>
      <p:sp>
        <p:nvSpPr>
          <p:cNvPr id="10" name="Straight Connector 9"/>
          <p:cNvSpPr>
            <a:spLocks noChangeShapeType="1"/>
          </p:cNvSpPr>
          <p:nvPr userDrawn="1"/>
        </p:nvSpPr>
        <p:spPr bwMode="auto">
          <a:xfrm>
            <a:off x="152400" y="1276350"/>
            <a:ext cx="8832850" cy="0"/>
          </a:xfrm>
          <a:prstGeom prst="line">
            <a:avLst/>
          </a:prstGeom>
          <a:noFill/>
          <a:ln w="38100" cap="flat" cmpd="sng" algn="ctr">
            <a:solidFill>
              <a:srgbClr val="F6BB00"/>
            </a:solidFill>
            <a:prstDash val="solid"/>
            <a:round/>
            <a:headEnd type="none" w="med" len="med"/>
            <a:tailEnd type="none" w="med" len="med"/>
          </a:ln>
          <a:effectLst/>
        </p:spPr>
        <p:txBody>
          <a:bodyPr wrap="none" anchor="ctr"/>
          <a:lstStyle/>
          <a:p>
            <a:pPr>
              <a:defRPr/>
            </a:pPr>
            <a:endParaRPr lang="en-US" dirty="0"/>
          </a:p>
        </p:txBody>
      </p:sp>
      <p:sp>
        <p:nvSpPr>
          <p:cNvPr id="1037" name="Title Placeholder 21"/>
          <p:cNvSpPr>
            <a:spLocks noGrp="1"/>
          </p:cNvSpPr>
          <p:nvPr>
            <p:ph type="title"/>
          </p:nvPr>
        </p:nvSpPr>
        <p:spPr bwMode="auto">
          <a:xfrm>
            <a:off x="4572000" y="517359"/>
            <a:ext cx="440055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pic>
        <p:nvPicPr>
          <p:cNvPr id="1039" name="Picture 19" descr="NewLogo2.jpg"/>
          <p:cNvPicPr>
            <a:picLocks noChangeAspect="1"/>
          </p:cNvPicPr>
          <p:nvPr userDrawn="1"/>
        </p:nvPicPr>
        <p:blipFill>
          <a:blip r:embed="rId9" cstate="print">
            <a:clrChange>
              <a:clrFrom>
                <a:srgbClr val="FDFDFD"/>
              </a:clrFrom>
              <a:clrTo>
                <a:srgbClr val="FDFDFD">
                  <a:alpha val="0"/>
                </a:srgbClr>
              </a:clrTo>
            </a:clrChange>
          </a:blip>
          <a:srcRect/>
          <a:stretch>
            <a:fillRect/>
          </a:stretch>
        </p:blipFill>
        <p:spPr bwMode="auto">
          <a:xfrm>
            <a:off x="141061" y="201223"/>
            <a:ext cx="3629025" cy="847725"/>
          </a:xfrm>
          <a:prstGeom prst="rect">
            <a:avLst/>
          </a:prstGeom>
          <a:noFill/>
          <a:ln w="9525">
            <a:noFill/>
            <a:miter lim="800000"/>
            <a:headEnd/>
            <a:tailEnd/>
          </a:ln>
        </p:spPr>
      </p:pic>
      <p:sp>
        <p:nvSpPr>
          <p:cNvPr id="22" name="Oval 21">
            <a:extLst>
              <a:ext uri="{FF2B5EF4-FFF2-40B4-BE49-F238E27FC236}">
                <a16:creationId xmlns:a16="http://schemas.microsoft.com/office/drawing/2014/main" id="{CF56C023-7D7E-4238-AF1B-3E72CC2F78CB}"/>
              </a:ext>
            </a:extLst>
          </p:cNvPr>
          <p:cNvSpPr/>
          <p:nvPr userDrawn="1"/>
        </p:nvSpPr>
        <p:spPr>
          <a:xfrm>
            <a:off x="4267200" y="974558"/>
            <a:ext cx="609600" cy="609600"/>
          </a:xfrm>
          <a:prstGeom prst="ellipse">
            <a:avLst/>
          </a:prstGeom>
          <a:solidFill>
            <a:srgbClr val="48E5C2"/>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4" name="Oval 23">
            <a:extLst>
              <a:ext uri="{FF2B5EF4-FFF2-40B4-BE49-F238E27FC236}">
                <a16:creationId xmlns:a16="http://schemas.microsoft.com/office/drawing/2014/main" id="{FB7E2BB4-6B25-4EF9-9BF6-7450385277DD}"/>
              </a:ext>
            </a:extLst>
          </p:cNvPr>
          <p:cNvSpPr/>
          <p:nvPr userDrawn="1"/>
        </p:nvSpPr>
        <p:spPr>
          <a:xfrm>
            <a:off x="4363934" y="1066800"/>
            <a:ext cx="420624" cy="420624"/>
          </a:xfrm>
          <a:prstGeom prst="ellipse">
            <a:avLst/>
          </a:prstGeom>
          <a:solidFill>
            <a:srgbClr val="F6BB00"/>
          </a:solidFill>
          <a:ln/>
        </p:spPr>
        <p:style>
          <a:lnRef idx="0">
            <a:schemeClr val="dk1"/>
          </a:lnRef>
          <a:fillRef idx="3">
            <a:schemeClr val="dk1"/>
          </a:fillRef>
          <a:effectRef idx="3">
            <a:schemeClr val="dk1"/>
          </a:effectRef>
          <a:fontRef idx="minor">
            <a:schemeClr val="lt1"/>
          </a:fontRef>
        </p:style>
        <p:txBody>
          <a:bodyPr anchor="ctr"/>
          <a:lstStyle/>
          <a:p>
            <a:pPr algn="ctr">
              <a:defRPr/>
            </a:pPr>
            <a:endParaRPr lang="en-US" dirty="0">
              <a:solidFill>
                <a:srgbClr val="FFFFFF"/>
              </a:solidFill>
            </a:endParaRPr>
          </a:p>
        </p:txBody>
      </p:sp>
      <p:sp>
        <p:nvSpPr>
          <p:cNvPr id="26" name="Slide Number Placeholder 28">
            <a:extLst>
              <a:ext uri="{FF2B5EF4-FFF2-40B4-BE49-F238E27FC236}">
                <a16:creationId xmlns:a16="http://schemas.microsoft.com/office/drawing/2014/main" id="{B5530EFE-F790-4821-9D26-31A589DDE0DF}"/>
              </a:ext>
            </a:extLst>
          </p:cNvPr>
          <p:cNvSpPr>
            <a:spLocks noGrp="1"/>
          </p:cNvSpPr>
          <p:nvPr>
            <p:ph type="sldNum" sz="quarter" idx="4"/>
          </p:nvPr>
        </p:nvSpPr>
        <p:spPr>
          <a:xfrm>
            <a:off x="4343647" y="1078643"/>
            <a:ext cx="475007" cy="441325"/>
          </a:xfrm>
          <a:prstGeom prst="rect">
            <a:avLst/>
          </a:prstGeom>
          <a:noFill/>
        </p:spPr>
        <p:txBody>
          <a:bodyPr/>
          <a:lstStyle>
            <a:lvl1pPr>
              <a:defRPr smtClean="0">
                <a:solidFill>
                  <a:srgbClr val="121212"/>
                </a:solidFill>
                <a:latin typeface="Neue Haas Grotesk Text Pro" panose="020B0504020202020204" pitchFamily="34" charset="0"/>
              </a:defRPr>
            </a:lvl1pPr>
          </a:lstStyle>
          <a:p>
            <a:pPr>
              <a:defRPr/>
            </a:pPr>
            <a:fld id="{9538D33D-1A97-4B51-8FB4-E68B070F429E}" type="slidenum">
              <a:rPr lang="en-US" smtClean="0"/>
              <a:pPr>
                <a:defRPr/>
              </a:pPr>
              <a:t>‹#›</a:t>
            </a:fld>
            <a:endParaRPr lang="en-US" dirty="0"/>
          </a:p>
        </p:txBody>
      </p:sp>
      <p:sp>
        <p:nvSpPr>
          <p:cNvPr id="27" name="Straight Connector 26">
            <a:extLst>
              <a:ext uri="{FF2B5EF4-FFF2-40B4-BE49-F238E27FC236}">
                <a16:creationId xmlns:a16="http://schemas.microsoft.com/office/drawing/2014/main" id="{C1378299-CFB7-4FD4-BA01-204AF4D21F41}"/>
              </a:ext>
            </a:extLst>
          </p:cNvPr>
          <p:cNvSpPr>
            <a:spLocks noChangeShapeType="1"/>
          </p:cNvSpPr>
          <p:nvPr userDrawn="1"/>
        </p:nvSpPr>
        <p:spPr bwMode="auto">
          <a:xfrm>
            <a:off x="158750" y="6390594"/>
            <a:ext cx="8813800" cy="10885"/>
          </a:xfrm>
          <a:prstGeom prst="line">
            <a:avLst/>
          </a:prstGeom>
          <a:noFill/>
          <a:ln w="38100" cap="flat" cmpd="sng" algn="ctr">
            <a:solidFill>
              <a:srgbClr val="FCB040"/>
            </a:solidFill>
            <a:prstDash val="solid"/>
            <a:round/>
            <a:headEnd type="none" w="med" len="med"/>
            <a:tailEnd type="none" w="med" len="med"/>
          </a:ln>
          <a:effectLst/>
        </p:spPr>
        <p:txBody>
          <a:bodyPr wrap="none" anchor="ctr"/>
          <a:lstStyle/>
          <a:p>
            <a:pPr>
              <a:defRPr/>
            </a:pPr>
            <a:endParaRPr lang="en-US" dirty="0"/>
          </a:p>
        </p:txBody>
      </p:sp>
      <p:sp>
        <p:nvSpPr>
          <p:cNvPr id="28" name="Right Triangle 27">
            <a:extLst>
              <a:ext uri="{FF2B5EF4-FFF2-40B4-BE49-F238E27FC236}">
                <a16:creationId xmlns:a16="http://schemas.microsoft.com/office/drawing/2014/main" id="{43184FB3-2BBE-4AB3-A312-B7959DC3697C}"/>
              </a:ext>
            </a:extLst>
          </p:cNvPr>
          <p:cNvSpPr/>
          <p:nvPr userDrawn="1"/>
        </p:nvSpPr>
        <p:spPr>
          <a:xfrm rot="5400000" flipH="1" flipV="1">
            <a:off x="6952921" y="4353957"/>
            <a:ext cx="2457618" cy="1587083"/>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ight Triangle 28">
            <a:extLst>
              <a:ext uri="{FF2B5EF4-FFF2-40B4-BE49-F238E27FC236}">
                <a16:creationId xmlns:a16="http://schemas.microsoft.com/office/drawing/2014/main" id="{A7948822-CCD0-4CEE-9D0B-EB9B97DD4EED}"/>
              </a:ext>
            </a:extLst>
          </p:cNvPr>
          <p:cNvSpPr/>
          <p:nvPr userDrawn="1"/>
        </p:nvSpPr>
        <p:spPr>
          <a:xfrm rot="16200000" flipH="1" flipV="1">
            <a:off x="-267027" y="1738832"/>
            <a:ext cx="2457618" cy="1587083"/>
          </a:xfrm>
          <a:prstGeom prst="rtTriangle">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8" name="Text Placeholder 12"/>
          <p:cNvSpPr>
            <a:spLocks noGrp="1"/>
          </p:cNvSpPr>
          <p:nvPr>
            <p:ph type="body" idx="1"/>
          </p:nvPr>
        </p:nvSpPr>
        <p:spPr bwMode="auto">
          <a:xfrm>
            <a:off x="405344" y="1705144"/>
            <a:ext cx="8351611"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5" r:id="rId3"/>
    <p:sldLayoutId id="2147483681" r:id="rId4"/>
    <p:sldLayoutId id="2147483677" r:id="rId5"/>
    <p:sldLayoutId id="2147483678" r:id="rId6"/>
    <p:sldLayoutId id="2147483680" r:id="rId7"/>
  </p:sldLayoutIdLst>
  <p:hf hdr="0" dt="0"/>
  <p:txStyles>
    <p:titleStyle>
      <a:lvl1pPr algn="ctr" rtl="0" fontAlgn="base">
        <a:spcBef>
          <a:spcPct val="0"/>
        </a:spcBef>
        <a:spcAft>
          <a:spcPct val="0"/>
        </a:spcAft>
        <a:defRPr sz="3200" kern="1200">
          <a:solidFill>
            <a:schemeClr val="tx1"/>
          </a:solidFill>
          <a:latin typeface="Neue Haas Grotesk Text Pro" panose="020B0504020202020204" pitchFamily="34" charset="0"/>
          <a:ea typeface="+mj-ea"/>
          <a:cs typeface="+mj-cs"/>
        </a:defRPr>
      </a:lvl1pPr>
      <a:lvl2pPr algn="ctr" rtl="0" fontAlgn="base">
        <a:spcBef>
          <a:spcPct val="0"/>
        </a:spcBef>
        <a:spcAft>
          <a:spcPct val="0"/>
        </a:spcAft>
        <a:defRPr sz="3300">
          <a:solidFill>
            <a:schemeClr val="tx1"/>
          </a:solidFill>
          <a:latin typeface="Calibri" pitchFamily="34" charset="0"/>
        </a:defRPr>
      </a:lvl2pPr>
      <a:lvl3pPr algn="ctr" rtl="0" fontAlgn="base">
        <a:spcBef>
          <a:spcPct val="0"/>
        </a:spcBef>
        <a:spcAft>
          <a:spcPct val="0"/>
        </a:spcAft>
        <a:defRPr sz="3300">
          <a:solidFill>
            <a:schemeClr val="tx1"/>
          </a:solidFill>
          <a:latin typeface="Calibri" pitchFamily="34" charset="0"/>
        </a:defRPr>
      </a:lvl3pPr>
      <a:lvl4pPr algn="ctr" rtl="0" fontAlgn="base">
        <a:spcBef>
          <a:spcPct val="0"/>
        </a:spcBef>
        <a:spcAft>
          <a:spcPct val="0"/>
        </a:spcAft>
        <a:defRPr sz="3300">
          <a:solidFill>
            <a:schemeClr val="tx1"/>
          </a:solidFill>
          <a:latin typeface="Calibri" pitchFamily="34" charset="0"/>
        </a:defRPr>
      </a:lvl4pPr>
      <a:lvl5pPr algn="ctr" rtl="0" fontAlgn="base">
        <a:spcBef>
          <a:spcPct val="0"/>
        </a:spcBef>
        <a:spcAft>
          <a:spcPct val="0"/>
        </a:spcAft>
        <a:defRPr sz="3300">
          <a:solidFill>
            <a:schemeClr val="tx1"/>
          </a:solidFill>
          <a:latin typeface="Calibri" pitchFamily="34" charset="0"/>
        </a:defRPr>
      </a:lvl5pPr>
      <a:lvl6pPr marL="457200" algn="ctr" rtl="0" fontAlgn="base">
        <a:spcBef>
          <a:spcPct val="0"/>
        </a:spcBef>
        <a:spcAft>
          <a:spcPct val="0"/>
        </a:spcAft>
        <a:defRPr sz="3300">
          <a:solidFill>
            <a:schemeClr val="tx1"/>
          </a:solidFill>
          <a:latin typeface="Calibri" pitchFamily="34" charset="0"/>
        </a:defRPr>
      </a:lvl6pPr>
      <a:lvl7pPr marL="914400" algn="ctr" rtl="0" fontAlgn="base">
        <a:spcBef>
          <a:spcPct val="0"/>
        </a:spcBef>
        <a:spcAft>
          <a:spcPct val="0"/>
        </a:spcAft>
        <a:defRPr sz="3300">
          <a:solidFill>
            <a:schemeClr val="tx1"/>
          </a:solidFill>
          <a:latin typeface="Calibri" pitchFamily="34" charset="0"/>
        </a:defRPr>
      </a:lvl7pPr>
      <a:lvl8pPr marL="1371600" algn="ctr" rtl="0" fontAlgn="base">
        <a:spcBef>
          <a:spcPct val="0"/>
        </a:spcBef>
        <a:spcAft>
          <a:spcPct val="0"/>
        </a:spcAft>
        <a:defRPr sz="3300">
          <a:solidFill>
            <a:schemeClr val="tx1"/>
          </a:solidFill>
          <a:latin typeface="Calibri" pitchFamily="34" charset="0"/>
        </a:defRPr>
      </a:lvl8pPr>
      <a:lvl9pPr marL="1828800" algn="ctr" rtl="0" fontAlgn="base">
        <a:spcBef>
          <a:spcPct val="0"/>
        </a:spcBef>
        <a:spcAft>
          <a:spcPct val="0"/>
        </a:spcAft>
        <a:defRPr sz="3300">
          <a:solidFill>
            <a:schemeClr val="tx1"/>
          </a:solidFill>
          <a:latin typeface="Calibri" pitchFamily="34" charset="0"/>
        </a:defRPr>
      </a:lvl9pPr>
    </p:titleStyle>
    <p:bodyStyle>
      <a:lvl1pPr marL="273050" indent="-273050" algn="l" rtl="0" fontAlgn="base">
        <a:spcBef>
          <a:spcPct val="20000"/>
        </a:spcBef>
        <a:spcAft>
          <a:spcPct val="0"/>
        </a:spcAft>
        <a:buClr>
          <a:srgbClr val="690034"/>
        </a:buClr>
        <a:buSzPct val="75000"/>
        <a:buFont typeface="Wingdings" panose="05000000000000000000" pitchFamily="2" charset="2"/>
        <a:buChar char=""/>
        <a:defRPr sz="2700" kern="1200">
          <a:solidFill>
            <a:schemeClr val="tx1"/>
          </a:solidFill>
          <a:latin typeface="Neue Haas Grotesk Text Pro" panose="020B0504020202020204" pitchFamily="34" charset="0"/>
          <a:ea typeface="+mn-ea"/>
          <a:cs typeface="+mn-cs"/>
        </a:defRPr>
      </a:lvl1pPr>
      <a:lvl2pPr marL="547688" indent="-273050" algn="l" rtl="0" fontAlgn="base">
        <a:spcBef>
          <a:spcPct val="20000"/>
        </a:spcBef>
        <a:spcAft>
          <a:spcPct val="0"/>
        </a:spcAft>
        <a:buClr>
          <a:srgbClr val="FCB040"/>
        </a:buClr>
        <a:buSzPct val="75000"/>
        <a:buFont typeface="Wingdings" panose="05000000000000000000" pitchFamily="2" charset="2"/>
        <a:buChar char="q"/>
        <a:defRPr sz="2200" kern="1200">
          <a:solidFill>
            <a:srgbClr val="595959"/>
          </a:solidFill>
          <a:latin typeface="Neue Haas Grotesk Text Pro" panose="020B0504020202020204" pitchFamily="34" charset="0"/>
          <a:ea typeface="+mn-ea"/>
          <a:cs typeface="+mn-cs"/>
        </a:defRPr>
      </a:lvl2pPr>
      <a:lvl3pPr marL="822325" indent="-228600" algn="l" rtl="0" fontAlgn="base">
        <a:spcBef>
          <a:spcPct val="20000"/>
        </a:spcBef>
        <a:spcAft>
          <a:spcPct val="0"/>
        </a:spcAft>
        <a:buClr>
          <a:srgbClr val="121212"/>
        </a:buClr>
        <a:buSzPct val="100000"/>
        <a:buFont typeface="Wingdings" panose="05000000000000000000" pitchFamily="2" charset="2"/>
        <a:buChar char="§"/>
        <a:defRPr sz="2000" kern="1200">
          <a:solidFill>
            <a:schemeClr val="tx1"/>
          </a:solidFill>
          <a:latin typeface="Neue Haas Grotesk Text Pro" panose="020B0504020202020204" pitchFamily="34" charset="0"/>
          <a:ea typeface="+mn-ea"/>
          <a:cs typeface="+mn-cs"/>
        </a:defRPr>
      </a:lvl3pPr>
      <a:lvl4pPr marL="1096963" indent="-228600" algn="l" rtl="0" fontAlgn="base">
        <a:spcBef>
          <a:spcPct val="20000"/>
        </a:spcBef>
        <a:spcAft>
          <a:spcPct val="0"/>
        </a:spcAft>
        <a:buClr>
          <a:srgbClr val="48E5C2"/>
        </a:buClr>
        <a:buSzPct val="70000"/>
        <a:buFont typeface="Wingdings" pitchFamily="2" charset="2"/>
        <a:buChar char=""/>
        <a:defRPr sz="2000" kern="1200">
          <a:solidFill>
            <a:srgbClr val="404040"/>
          </a:solidFill>
          <a:latin typeface="Neue Haas Grotesk Text Pro" panose="020B0504020202020204" pitchFamily="34" charset="0"/>
          <a:ea typeface="+mn-ea"/>
          <a:cs typeface="+mn-cs"/>
        </a:defRPr>
      </a:lvl4pPr>
      <a:lvl5pPr marL="1371600" indent="-228600" algn="l" rtl="0" fontAlgn="base">
        <a:spcBef>
          <a:spcPct val="20000"/>
        </a:spcBef>
        <a:spcAft>
          <a:spcPct val="0"/>
        </a:spcAft>
        <a:buClr>
          <a:srgbClr val="48E5C2"/>
        </a:buClr>
        <a:buSzPct val="75000"/>
        <a:buFont typeface="Wingdings" panose="05000000000000000000" pitchFamily="2" charset="2"/>
        <a:buChar char="t"/>
        <a:defRPr kern="1200">
          <a:solidFill>
            <a:schemeClr val="tx1"/>
          </a:solidFill>
          <a:latin typeface="Neue Haas Grotesk Text Pro" panose="020B0504020202020204" pitchFamily="34" charset="0"/>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0126112"/>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Business@nmfa.net"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5"/>
          <p:cNvSpPr>
            <a:spLocks noGrp="1"/>
          </p:cNvSpPr>
          <p:nvPr>
            <p:ph type="ctrTitle"/>
          </p:nvPr>
        </p:nvSpPr>
        <p:spPr>
          <a:xfrm>
            <a:off x="152400" y="2579202"/>
            <a:ext cx="8839200" cy="1066800"/>
          </a:xfrm>
        </p:spPr>
        <p:txBody>
          <a:bodyPr/>
          <a:lstStyle/>
          <a:p>
            <a:r>
              <a:rPr lang="en-US" sz="3200" b="1" dirty="0">
                <a:latin typeface="Neue Haas Grotesk Text Pro" panose="020B0504020202020204" pitchFamily="34" charset="0"/>
              </a:rPr>
              <a:t>Small Business Recovery Loan Fund </a:t>
            </a:r>
            <a:br>
              <a:rPr lang="en-US" sz="2800" b="1" dirty="0"/>
            </a:br>
            <a:r>
              <a:rPr lang="es-ES" sz="2600" b="1" dirty="0"/>
              <a:t>Programa de Recuperación de Pequeñas Empresas</a:t>
            </a:r>
            <a:endParaRPr lang="en-US" sz="2600" dirty="0"/>
          </a:p>
        </p:txBody>
      </p:sp>
      <p:sp>
        <p:nvSpPr>
          <p:cNvPr id="8" name="Title 5"/>
          <p:cNvSpPr txBox="1">
            <a:spLocks/>
          </p:cNvSpPr>
          <p:nvPr/>
        </p:nvSpPr>
        <p:spPr>
          <a:xfrm>
            <a:off x="685800" y="4876800"/>
            <a:ext cx="7772400" cy="1066800"/>
          </a:xfrm>
          <a:prstGeom prst="rect">
            <a:avLst/>
          </a:prstGeom>
          <a:ln>
            <a:noFill/>
          </a:ln>
        </p:spPr>
        <p:txBody>
          <a:bodyPr anchor="b">
            <a:normAutofit/>
          </a:bodyPr>
          <a:lstStyle/>
          <a:p>
            <a:pPr algn="ctr" fontAlgn="auto">
              <a:spcAft>
                <a:spcPts val="0"/>
              </a:spcAft>
              <a:defRPr/>
            </a:pPr>
            <a:endParaRPr lang="en-US" sz="3000" dirty="0">
              <a:latin typeface="+mj-lt"/>
              <a:ea typeface="+mj-ea"/>
              <a:cs typeface="+mj-cs"/>
            </a:endParaRPr>
          </a:p>
        </p:txBody>
      </p:sp>
      <p:pic>
        <p:nvPicPr>
          <p:cNvPr id="4" name="Picture 3" descr="A picture containing building, outdoor, road, clock&#10;&#10;Description automatically generated">
            <a:extLst>
              <a:ext uri="{FF2B5EF4-FFF2-40B4-BE49-F238E27FC236}">
                <a16:creationId xmlns:a16="http://schemas.microsoft.com/office/drawing/2014/main" id="{A3357BEF-4E00-4EA8-899F-F34A07961D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8400" y="3930084"/>
            <a:ext cx="3505200" cy="2313432"/>
          </a:xfrm>
          <a:prstGeom prst="rect">
            <a:avLst/>
          </a:prstGeom>
        </p:spPr>
      </p:pic>
      <p:sp>
        <p:nvSpPr>
          <p:cNvPr id="2" name="TextBox 1">
            <a:extLst>
              <a:ext uri="{FF2B5EF4-FFF2-40B4-BE49-F238E27FC236}">
                <a16:creationId xmlns:a16="http://schemas.microsoft.com/office/drawing/2014/main" id="{D3D5B177-EC68-459C-9E7B-3D13AE5ECE83}"/>
              </a:ext>
            </a:extLst>
          </p:cNvPr>
          <p:cNvSpPr txBox="1"/>
          <p:nvPr/>
        </p:nvSpPr>
        <p:spPr>
          <a:xfrm>
            <a:off x="152400" y="6387589"/>
            <a:ext cx="8839200" cy="338554"/>
          </a:xfrm>
          <a:prstGeom prst="rect">
            <a:avLst/>
          </a:prstGeom>
          <a:noFill/>
        </p:spPr>
        <p:txBody>
          <a:bodyPr wrap="square" rtlCol="0">
            <a:spAutoFit/>
          </a:bodyPr>
          <a:lstStyle/>
          <a:p>
            <a:pPr algn="ctr"/>
            <a:r>
              <a:rPr lang="en-US" sz="1600" dirty="0">
                <a:solidFill>
                  <a:schemeClr val="bg1"/>
                </a:solidFill>
                <a:latin typeface="Neue Haas Grotesk Text Pro" panose="020B0504020202020204" pitchFamily="34" charset="0"/>
              </a:rPr>
              <a:t>Presented by Marquita Russel, NMFA CEO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8FEDCD8-234C-46EE-A2E3-6EE0EF3C7171}"/>
              </a:ext>
            </a:extLst>
          </p:cNvPr>
          <p:cNvSpPr>
            <a:spLocks noGrp="1"/>
          </p:cNvSpPr>
          <p:nvPr>
            <p:ph type="title"/>
          </p:nvPr>
        </p:nvSpPr>
        <p:spPr>
          <a:xfrm>
            <a:off x="4870450" y="425196"/>
            <a:ext cx="4273550" cy="758952"/>
          </a:xfrm>
          <a:noFill/>
        </p:spPr>
        <p:txBody>
          <a:bodyPr/>
          <a:lstStyle/>
          <a:p>
            <a:r>
              <a:rPr lang="en-US" sz="2800" dirty="0"/>
              <a:t>Application Process</a:t>
            </a:r>
          </a:p>
        </p:txBody>
      </p:sp>
      <p:sp>
        <p:nvSpPr>
          <p:cNvPr id="15361" name="Content Placeholder 1"/>
          <p:cNvSpPr>
            <a:spLocks noGrp="1"/>
          </p:cNvSpPr>
          <p:nvPr>
            <p:ph sz="half" idx="1"/>
          </p:nvPr>
        </p:nvSpPr>
        <p:spPr>
          <a:noFill/>
          <a:ln>
            <a:noFill/>
          </a:ln>
        </p:spPr>
        <p:txBody>
          <a:bodyPr/>
          <a:lstStyle/>
          <a:p>
            <a:pPr marL="0" indent="0" algn="ctr">
              <a:buNone/>
            </a:pPr>
            <a:r>
              <a:rPr lang="en-US" sz="2000" b="1" dirty="0">
                <a:solidFill>
                  <a:srgbClr val="672333"/>
                </a:solidFill>
              </a:rPr>
              <a:t>How long does the process take?</a:t>
            </a:r>
          </a:p>
          <a:p>
            <a:pPr marL="0" indent="0" algn="just">
              <a:buNone/>
            </a:pPr>
            <a:endParaRPr lang="en-US" sz="2000" dirty="0">
              <a:solidFill>
                <a:srgbClr val="672333"/>
              </a:solidFill>
            </a:endParaRPr>
          </a:p>
          <a:p>
            <a:pPr marL="0" indent="0">
              <a:buNone/>
            </a:pPr>
            <a:r>
              <a:rPr lang="en-US" sz="2000" dirty="0">
                <a:solidFill>
                  <a:srgbClr val="672333"/>
                </a:solidFill>
              </a:rPr>
              <a:t>If your business is ineligible, you will be notified as you complete the application. If your business is eligible, the process will take approximately ten days after your application is submitted.</a:t>
            </a:r>
          </a:p>
          <a:p>
            <a:pPr marL="0" indent="0" algn="just">
              <a:buNone/>
            </a:pPr>
            <a:endParaRPr lang="en-US" sz="2000" dirty="0">
              <a:solidFill>
                <a:srgbClr val="672333"/>
              </a:solidFill>
            </a:endParaRPr>
          </a:p>
          <a:p>
            <a:pPr marL="0" indent="0" algn="just">
              <a:buNone/>
            </a:pPr>
            <a:endParaRPr lang="en-US" sz="2000" dirty="0">
              <a:solidFill>
                <a:srgbClr val="672333"/>
              </a:solidFill>
            </a:endParaRPr>
          </a:p>
          <a:p>
            <a:pPr marL="0" indent="0" algn="just">
              <a:buNone/>
            </a:pPr>
            <a:endParaRPr lang="en-US" sz="2000" dirty="0">
              <a:solidFill>
                <a:srgbClr val="672333"/>
              </a:solidFill>
            </a:endParaRPr>
          </a:p>
          <a:p>
            <a:pPr marL="0" indent="0" algn="just">
              <a:buNone/>
            </a:pPr>
            <a:endParaRPr lang="en-US" sz="2000" dirty="0">
              <a:solidFill>
                <a:srgbClr val="672333"/>
              </a:solidFill>
            </a:endParaRPr>
          </a:p>
          <a:p>
            <a:pPr marL="0" indent="0" algn="just">
              <a:buNone/>
            </a:pPr>
            <a:endParaRPr lang="en-US" sz="1800" b="1" dirty="0">
              <a:solidFill>
                <a:srgbClr val="690034"/>
              </a:solidFill>
              <a:latin typeface="Neue Haas Grotesk Text Pro" panose="020B0504020202020204" pitchFamily="34" charset="0"/>
            </a:endParaRPr>
          </a:p>
        </p:txBody>
      </p:sp>
      <p:sp>
        <p:nvSpPr>
          <p:cNvPr id="2" name="Content Placeholder 1">
            <a:extLst>
              <a:ext uri="{FF2B5EF4-FFF2-40B4-BE49-F238E27FC236}">
                <a16:creationId xmlns:a16="http://schemas.microsoft.com/office/drawing/2014/main" id="{883D181A-7B2A-4AAD-A379-070CE4E3B0AF}"/>
              </a:ext>
            </a:extLst>
          </p:cNvPr>
          <p:cNvSpPr>
            <a:spLocks noGrp="1"/>
          </p:cNvSpPr>
          <p:nvPr>
            <p:ph sz="half" idx="2"/>
          </p:nvPr>
        </p:nvSpPr>
        <p:spPr/>
        <p:txBody>
          <a:bodyPr/>
          <a:lstStyle/>
          <a:p>
            <a:pPr marL="0" indent="0" algn="ctr">
              <a:buNone/>
            </a:pPr>
            <a:r>
              <a:rPr lang="en-US" sz="2000" b="1" dirty="0" err="1">
                <a:solidFill>
                  <a:srgbClr val="672333"/>
                </a:solidFill>
              </a:rPr>
              <a:t>Cuanto</a:t>
            </a:r>
            <a:r>
              <a:rPr lang="en-US" sz="2000" b="1" dirty="0">
                <a:solidFill>
                  <a:srgbClr val="672333"/>
                </a:solidFill>
              </a:rPr>
              <a:t> </a:t>
            </a:r>
            <a:r>
              <a:rPr lang="en-US" sz="2000" b="1" dirty="0" err="1">
                <a:solidFill>
                  <a:srgbClr val="672333"/>
                </a:solidFill>
              </a:rPr>
              <a:t>tiempo</a:t>
            </a:r>
            <a:r>
              <a:rPr lang="en-US" sz="2000" b="1" dirty="0">
                <a:solidFill>
                  <a:srgbClr val="672333"/>
                </a:solidFill>
              </a:rPr>
              <a:t> se </a:t>
            </a:r>
            <a:r>
              <a:rPr lang="en-US" sz="2000" b="1" dirty="0" err="1">
                <a:solidFill>
                  <a:srgbClr val="672333"/>
                </a:solidFill>
              </a:rPr>
              <a:t>demora</a:t>
            </a:r>
            <a:r>
              <a:rPr lang="en-US" sz="2000" b="1" dirty="0">
                <a:solidFill>
                  <a:srgbClr val="672333"/>
                </a:solidFill>
              </a:rPr>
              <a:t> el </a:t>
            </a:r>
            <a:r>
              <a:rPr lang="en-US" sz="2000" b="1" dirty="0" err="1">
                <a:solidFill>
                  <a:srgbClr val="672333"/>
                </a:solidFill>
              </a:rPr>
              <a:t>proceso</a:t>
            </a:r>
            <a:r>
              <a:rPr lang="en-US" sz="2000" b="1" dirty="0">
                <a:solidFill>
                  <a:srgbClr val="672333"/>
                </a:solidFill>
              </a:rPr>
              <a:t>?</a:t>
            </a:r>
          </a:p>
          <a:p>
            <a:pPr marL="0" indent="0">
              <a:buNone/>
            </a:pPr>
            <a:endParaRPr lang="en-US" sz="2000" b="1" dirty="0">
              <a:solidFill>
                <a:srgbClr val="672333"/>
              </a:solidFill>
            </a:endParaRPr>
          </a:p>
          <a:p>
            <a:pPr marL="0" indent="0">
              <a:buNone/>
            </a:pPr>
            <a:r>
              <a:rPr lang="es-ES" sz="2000" dirty="0">
                <a:solidFill>
                  <a:srgbClr val="672333"/>
                </a:solidFill>
              </a:rPr>
              <a:t>Si su empresa no es elegible, se le notificará cuando complete la solicitud. Si su empresa es elegible, el proceso tomará aproximadamente </a:t>
            </a:r>
          </a:p>
          <a:p>
            <a:pPr marL="0" indent="0">
              <a:buNone/>
            </a:pPr>
            <a:r>
              <a:rPr lang="es-ES" sz="2000" dirty="0">
                <a:solidFill>
                  <a:srgbClr val="672333"/>
                </a:solidFill>
              </a:rPr>
              <a:t>diez días después de que se envíe su solicitud.</a:t>
            </a:r>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n-US" dirty="0"/>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10070931-D544-4B17-8C96-C00DCB08D65C}"/>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10</a:t>
            </a:fld>
            <a:endParaRPr lang="en-US" dirty="0"/>
          </a:p>
        </p:txBody>
      </p:sp>
    </p:spTree>
    <p:extLst>
      <p:ext uri="{BB962C8B-B14F-4D97-AF65-F5344CB8AC3E}">
        <p14:creationId xmlns:p14="http://schemas.microsoft.com/office/powerpoint/2010/main" val="291744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DF47C-24FD-45A3-B328-EBBD3B942D67}"/>
              </a:ext>
            </a:extLst>
          </p:cNvPr>
          <p:cNvSpPr>
            <a:spLocks noGrp="1"/>
          </p:cNvSpPr>
          <p:nvPr>
            <p:ph type="title"/>
          </p:nvPr>
        </p:nvSpPr>
        <p:spPr>
          <a:xfrm>
            <a:off x="4673436" y="468412"/>
            <a:ext cx="4273550" cy="758952"/>
          </a:xfrm>
        </p:spPr>
        <p:txBody>
          <a:bodyPr/>
          <a:lstStyle/>
          <a:p>
            <a:r>
              <a:rPr lang="en-US" sz="2600" dirty="0"/>
              <a:t>Essential Services Working Capital Program</a:t>
            </a:r>
          </a:p>
        </p:txBody>
      </p:sp>
      <p:sp>
        <p:nvSpPr>
          <p:cNvPr id="3" name="Content Placeholder 2">
            <a:extLst>
              <a:ext uri="{FF2B5EF4-FFF2-40B4-BE49-F238E27FC236}">
                <a16:creationId xmlns:a16="http://schemas.microsoft.com/office/drawing/2014/main" id="{42ACF5C2-5E73-4D56-A8EC-9A314E1DE0FD}"/>
              </a:ext>
            </a:extLst>
          </p:cNvPr>
          <p:cNvSpPr>
            <a:spLocks noGrp="1"/>
          </p:cNvSpPr>
          <p:nvPr>
            <p:ph sz="half" idx="1"/>
          </p:nvPr>
        </p:nvSpPr>
        <p:spPr/>
        <p:txBody>
          <a:bodyPr/>
          <a:lstStyle/>
          <a:p>
            <a:pPr lvl="0">
              <a:buClr>
                <a:srgbClr val="672333"/>
              </a:buClr>
            </a:pPr>
            <a:r>
              <a:rPr lang="en-US" sz="1800" dirty="0">
                <a:solidFill>
                  <a:srgbClr val="690034"/>
                </a:solidFill>
              </a:rPr>
              <a:t>Borrowers may be either for-profit entities or 501(c)3 non-profit corporations. </a:t>
            </a:r>
          </a:p>
          <a:p>
            <a:pPr lvl="0">
              <a:buClr>
                <a:srgbClr val="672333"/>
              </a:buClr>
            </a:pPr>
            <a:r>
              <a:rPr lang="en-US" sz="1800" dirty="0">
                <a:solidFill>
                  <a:srgbClr val="690034"/>
                </a:solidFill>
              </a:rPr>
              <a:t>The emergency loan may be used only for operating expenses such as supplies, payroll, utilities and rent. </a:t>
            </a:r>
          </a:p>
          <a:p>
            <a:pPr lvl="0">
              <a:buClr>
                <a:srgbClr val="672333"/>
              </a:buClr>
            </a:pPr>
            <a:r>
              <a:rPr lang="en-US" sz="1800" dirty="0">
                <a:solidFill>
                  <a:srgbClr val="690034"/>
                </a:solidFill>
              </a:rPr>
              <a:t>Loans will be based upon the financial capacity of the borrower to repay the loan. The maximum loan size is $1,000,000.</a:t>
            </a:r>
          </a:p>
          <a:p>
            <a:pPr lvl="0">
              <a:buClr>
                <a:srgbClr val="672333"/>
              </a:buClr>
            </a:pPr>
            <a:r>
              <a:rPr lang="en-US" sz="1800" dirty="0">
                <a:solidFill>
                  <a:srgbClr val="690034"/>
                </a:solidFill>
              </a:rPr>
              <a:t>There are no application or closing fees. Interest rate of 1%. </a:t>
            </a:r>
          </a:p>
          <a:p>
            <a:pPr lvl="0">
              <a:buClr>
                <a:srgbClr val="672333"/>
              </a:buClr>
            </a:pPr>
            <a:endParaRPr lang="en-US" sz="1800" dirty="0">
              <a:solidFill>
                <a:srgbClr val="690034"/>
              </a:solidFill>
            </a:endParaRPr>
          </a:p>
          <a:p>
            <a:pPr lvl="0">
              <a:buClr>
                <a:srgbClr val="672333"/>
              </a:buClr>
            </a:pPr>
            <a:r>
              <a:rPr lang="en-US" sz="1800" dirty="0">
                <a:solidFill>
                  <a:srgbClr val="690034"/>
                </a:solidFill>
              </a:rPr>
              <a:t>For more information, email </a:t>
            </a:r>
            <a:r>
              <a:rPr lang="en-US" sz="1800" b="1" dirty="0">
                <a:solidFill>
                  <a:srgbClr val="690034"/>
                </a:solidFill>
                <a:hlinkClick r:id="rId2">
                  <a:extLst>
                    <a:ext uri="{A12FA001-AC4F-418D-AE19-62706E023703}">
                      <ahyp:hlinkClr xmlns:ahyp="http://schemas.microsoft.com/office/drawing/2018/hyperlinkcolor" val="tx"/>
                    </a:ext>
                  </a:extLst>
                </a:hlinkClick>
              </a:rPr>
              <a:t>Business@nmfa.net</a:t>
            </a:r>
            <a:r>
              <a:rPr lang="en-US" sz="1800" b="1" dirty="0">
                <a:solidFill>
                  <a:srgbClr val="690034"/>
                </a:solidFill>
              </a:rPr>
              <a:t>. </a:t>
            </a:r>
          </a:p>
          <a:p>
            <a:endParaRPr lang="en-US" dirty="0"/>
          </a:p>
        </p:txBody>
      </p:sp>
      <p:sp>
        <p:nvSpPr>
          <p:cNvPr id="4" name="Content Placeholder 3">
            <a:extLst>
              <a:ext uri="{FF2B5EF4-FFF2-40B4-BE49-F238E27FC236}">
                <a16:creationId xmlns:a16="http://schemas.microsoft.com/office/drawing/2014/main" id="{04D1E496-5591-4F14-AA5C-BA8BC9BDB8D4}"/>
              </a:ext>
            </a:extLst>
          </p:cNvPr>
          <p:cNvSpPr>
            <a:spLocks noGrp="1"/>
          </p:cNvSpPr>
          <p:nvPr>
            <p:ph sz="half" idx="2"/>
          </p:nvPr>
        </p:nvSpPr>
        <p:spPr>
          <a:xfrm>
            <a:off x="4572000" y="1371600"/>
            <a:ext cx="4151086" cy="4681728"/>
          </a:xfrm>
        </p:spPr>
        <p:txBody>
          <a:bodyPr/>
          <a:lstStyle/>
          <a:p>
            <a:r>
              <a:rPr lang="en-US" sz="1700" dirty="0">
                <a:solidFill>
                  <a:srgbClr val="690034"/>
                </a:solidFill>
              </a:rPr>
              <a:t>Los </a:t>
            </a:r>
            <a:r>
              <a:rPr lang="en-US" sz="1700" dirty="0" err="1">
                <a:solidFill>
                  <a:srgbClr val="690034"/>
                </a:solidFill>
              </a:rPr>
              <a:t>prestatarios</a:t>
            </a:r>
            <a:r>
              <a:rPr lang="en-US" sz="1700" dirty="0">
                <a:solidFill>
                  <a:srgbClr val="690034"/>
                </a:solidFill>
              </a:rPr>
              <a:t> </a:t>
            </a:r>
            <a:r>
              <a:rPr lang="en-US" sz="1700" dirty="0" err="1">
                <a:solidFill>
                  <a:srgbClr val="690034"/>
                </a:solidFill>
              </a:rPr>
              <a:t>pueden</a:t>
            </a:r>
            <a:r>
              <a:rPr lang="en-US" sz="1700" dirty="0">
                <a:solidFill>
                  <a:srgbClr val="690034"/>
                </a:solidFill>
              </a:rPr>
              <a:t> ser </a:t>
            </a:r>
            <a:r>
              <a:rPr lang="en-US" sz="1700" dirty="0" err="1">
                <a:solidFill>
                  <a:srgbClr val="690034"/>
                </a:solidFill>
              </a:rPr>
              <a:t>entidades</a:t>
            </a:r>
            <a:r>
              <a:rPr lang="en-US" sz="1700" dirty="0">
                <a:solidFill>
                  <a:srgbClr val="690034"/>
                </a:solidFill>
              </a:rPr>
              <a:t> con fines de </a:t>
            </a:r>
            <a:r>
              <a:rPr lang="en-US" sz="1700" dirty="0" err="1">
                <a:solidFill>
                  <a:srgbClr val="690034"/>
                </a:solidFill>
              </a:rPr>
              <a:t>lucro</a:t>
            </a:r>
            <a:r>
              <a:rPr lang="en-US" sz="1700" dirty="0">
                <a:solidFill>
                  <a:srgbClr val="690034"/>
                </a:solidFill>
              </a:rPr>
              <a:t> o </a:t>
            </a:r>
            <a:r>
              <a:rPr lang="en-US" sz="1700" dirty="0" err="1">
                <a:solidFill>
                  <a:srgbClr val="690034"/>
                </a:solidFill>
              </a:rPr>
              <a:t>corporaciones</a:t>
            </a:r>
            <a:r>
              <a:rPr lang="en-US" sz="1700" dirty="0">
                <a:solidFill>
                  <a:srgbClr val="690034"/>
                </a:solidFill>
              </a:rPr>
              <a:t> 501(c)3 sin fines de </a:t>
            </a:r>
            <a:r>
              <a:rPr lang="en-US" sz="1700" dirty="0" err="1">
                <a:solidFill>
                  <a:srgbClr val="690034"/>
                </a:solidFill>
              </a:rPr>
              <a:t>lucro</a:t>
            </a:r>
            <a:r>
              <a:rPr lang="en-US" sz="1700" dirty="0">
                <a:solidFill>
                  <a:srgbClr val="690034"/>
                </a:solidFill>
              </a:rPr>
              <a:t>.</a:t>
            </a:r>
          </a:p>
          <a:p>
            <a:r>
              <a:rPr lang="en-US" sz="1700" dirty="0">
                <a:solidFill>
                  <a:srgbClr val="690034"/>
                </a:solidFill>
              </a:rPr>
              <a:t>El </a:t>
            </a:r>
            <a:r>
              <a:rPr lang="en-US" sz="1700" dirty="0" err="1">
                <a:solidFill>
                  <a:srgbClr val="690034"/>
                </a:solidFill>
              </a:rPr>
              <a:t>préstamo</a:t>
            </a:r>
            <a:r>
              <a:rPr lang="en-US" sz="1700" dirty="0">
                <a:solidFill>
                  <a:srgbClr val="690034"/>
                </a:solidFill>
              </a:rPr>
              <a:t> de </a:t>
            </a:r>
            <a:r>
              <a:rPr lang="en-US" sz="1700" dirty="0" err="1">
                <a:solidFill>
                  <a:srgbClr val="690034"/>
                </a:solidFill>
              </a:rPr>
              <a:t>emergencia</a:t>
            </a:r>
            <a:r>
              <a:rPr lang="en-US" sz="1700" dirty="0">
                <a:solidFill>
                  <a:srgbClr val="690034"/>
                </a:solidFill>
              </a:rPr>
              <a:t> solo se </a:t>
            </a:r>
            <a:r>
              <a:rPr lang="en-US" sz="1700" dirty="0" err="1">
                <a:solidFill>
                  <a:srgbClr val="690034"/>
                </a:solidFill>
              </a:rPr>
              <a:t>puede</a:t>
            </a:r>
            <a:r>
              <a:rPr lang="en-US" sz="1700" dirty="0">
                <a:solidFill>
                  <a:srgbClr val="690034"/>
                </a:solidFill>
              </a:rPr>
              <a:t> </a:t>
            </a:r>
            <a:r>
              <a:rPr lang="en-US" sz="1700" dirty="0" err="1">
                <a:solidFill>
                  <a:srgbClr val="690034"/>
                </a:solidFill>
              </a:rPr>
              <a:t>utilizar</a:t>
            </a:r>
            <a:r>
              <a:rPr lang="en-US" sz="1700" dirty="0">
                <a:solidFill>
                  <a:srgbClr val="690034"/>
                </a:solidFill>
              </a:rPr>
              <a:t> para </a:t>
            </a:r>
            <a:r>
              <a:rPr lang="en-US" sz="1700" dirty="0" err="1">
                <a:solidFill>
                  <a:srgbClr val="690034"/>
                </a:solidFill>
              </a:rPr>
              <a:t>gastos</a:t>
            </a:r>
            <a:r>
              <a:rPr lang="en-US" sz="1700" dirty="0">
                <a:solidFill>
                  <a:srgbClr val="690034"/>
                </a:solidFill>
              </a:rPr>
              <a:t> </a:t>
            </a:r>
            <a:r>
              <a:rPr lang="en-US" sz="1700" dirty="0" err="1">
                <a:solidFill>
                  <a:srgbClr val="690034"/>
                </a:solidFill>
              </a:rPr>
              <a:t>operativos</a:t>
            </a:r>
            <a:r>
              <a:rPr lang="en-US" sz="1700" dirty="0">
                <a:solidFill>
                  <a:srgbClr val="690034"/>
                </a:solidFill>
              </a:rPr>
              <a:t>, </a:t>
            </a:r>
            <a:r>
              <a:rPr lang="en-US" sz="1700" dirty="0" err="1">
                <a:solidFill>
                  <a:srgbClr val="690034"/>
                </a:solidFill>
              </a:rPr>
              <a:t>como</a:t>
            </a:r>
            <a:r>
              <a:rPr lang="en-US" sz="1700" dirty="0">
                <a:solidFill>
                  <a:srgbClr val="690034"/>
                </a:solidFill>
              </a:rPr>
              <a:t> </a:t>
            </a:r>
            <a:r>
              <a:rPr lang="en-US" sz="1700" dirty="0" err="1">
                <a:solidFill>
                  <a:srgbClr val="690034"/>
                </a:solidFill>
              </a:rPr>
              <a:t>suministros</a:t>
            </a:r>
            <a:r>
              <a:rPr lang="en-US" sz="1700" dirty="0">
                <a:solidFill>
                  <a:srgbClr val="690034"/>
                </a:solidFill>
              </a:rPr>
              <a:t>, </a:t>
            </a:r>
            <a:r>
              <a:rPr lang="en-US" sz="1700" dirty="0" err="1">
                <a:solidFill>
                  <a:srgbClr val="690034"/>
                </a:solidFill>
              </a:rPr>
              <a:t>nómina</a:t>
            </a:r>
            <a:r>
              <a:rPr lang="en-US" sz="1700" dirty="0">
                <a:solidFill>
                  <a:srgbClr val="690034"/>
                </a:solidFill>
              </a:rPr>
              <a:t>, </a:t>
            </a:r>
            <a:r>
              <a:rPr lang="en-US" sz="1700" dirty="0" err="1">
                <a:solidFill>
                  <a:srgbClr val="690034"/>
                </a:solidFill>
              </a:rPr>
              <a:t>servicios</a:t>
            </a:r>
            <a:r>
              <a:rPr lang="en-US" sz="1700" dirty="0">
                <a:solidFill>
                  <a:srgbClr val="690034"/>
                </a:solidFill>
              </a:rPr>
              <a:t> </a:t>
            </a:r>
            <a:r>
              <a:rPr lang="en-US" sz="1700" dirty="0" err="1">
                <a:solidFill>
                  <a:srgbClr val="690034"/>
                </a:solidFill>
              </a:rPr>
              <a:t>públicos</a:t>
            </a:r>
            <a:r>
              <a:rPr lang="en-US" sz="1700" dirty="0">
                <a:solidFill>
                  <a:srgbClr val="690034"/>
                </a:solidFill>
              </a:rPr>
              <a:t> y </a:t>
            </a:r>
            <a:r>
              <a:rPr lang="en-US" sz="1700" dirty="0" err="1">
                <a:solidFill>
                  <a:srgbClr val="690034"/>
                </a:solidFill>
              </a:rPr>
              <a:t>alquiler</a:t>
            </a:r>
            <a:r>
              <a:rPr lang="en-US" sz="1700" dirty="0">
                <a:solidFill>
                  <a:srgbClr val="690034"/>
                </a:solidFill>
              </a:rPr>
              <a:t>.</a:t>
            </a:r>
          </a:p>
          <a:p>
            <a:r>
              <a:rPr lang="en-US" sz="1700" dirty="0">
                <a:solidFill>
                  <a:srgbClr val="690034"/>
                </a:solidFill>
              </a:rPr>
              <a:t>Los </a:t>
            </a:r>
            <a:r>
              <a:rPr lang="en-US" sz="1700" dirty="0" err="1">
                <a:solidFill>
                  <a:srgbClr val="690034"/>
                </a:solidFill>
              </a:rPr>
              <a:t>préstamos</a:t>
            </a:r>
            <a:r>
              <a:rPr lang="en-US" sz="1700" dirty="0">
                <a:solidFill>
                  <a:srgbClr val="690034"/>
                </a:solidFill>
              </a:rPr>
              <a:t> se </a:t>
            </a:r>
            <a:r>
              <a:rPr lang="en-US" sz="1700" dirty="0" err="1">
                <a:solidFill>
                  <a:srgbClr val="690034"/>
                </a:solidFill>
              </a:rPr>
              <a:t>basarán</a:t>
            </a:r>
            <a:r>
              <a:rPr lang="en-US" sz="1700" dirty="0">
                <a:solidFill>
                  <a:srgbClr val="690034"/>
                </a:solidFill>
              </a:rPr>
              <a:t> </a:t>
            </a:r>
            <a:r>
              <a:rPr lang="en-US" sz="1700" dirty="0" err="1">
                <a:solidFill>
                  <a:srgbClr val="690034"/>
                </a:solidFill>
              </a:rPr>
              <a:t>en</a:t>
            </a:r>
            <a:r>
              <a:rPr lang="en-US" sz="1700" dirty="0">
                <a:solidFill>
                  <a:srgbClr val="690034"/>
                </a:solidFill>
              </a:rPr>
              <a:t> la </a:t>
            </a:r>
            <a:r>
              <a:rPr lang="en-US" sz="1700" dirty="0" err="1">
                <a:solidFill>
                  <a:srgbClr val="690034"/>
                </a:solidFill>
              </a:rPr>
              <a:t>capacidad</a:t>
            </a:r>
            <a:r>
              <a:rPr lang="en-US" sz="1700" dirty="0">
                <a:solidFill>
                  <a:srgbClr val="690034"/>
                </a:solidFill>
              </a:rPr>
              <a:t> </a:t>
            </a:r>
            <a:r>
              <a:rPr lang="en-US" sz="1700" dirty="0" err="1">
                <a:solidFill>
                  <a:srgbClr val="690034"/>
                </a:solidFill>
              </a:rPr>
              <a:t>financiera</a:t>
            </a:r>
            <a:r>
              <a:rPr lang="en-US" sz="1700" dirty="0">
                <a:solidFill>
                  <a:srgbClr val="690034"/>
                </a:solidFill>
              </a:rPr>
              <a:t> del </a:t>
            </a:r>
            <a:r>
              <a:rPr lang="en-US" sz="1700" dirty="0" err="1">
                <a:solidFill>
                  <a:srgbClr val="690034"/>
                </a:solidFill>
              </a:rPr>
              <a:t>prestatario</a:t>
            </a:r>
            <a:r>
              <a:rPr lang="en-US" sz="1700" dirty="0">
                <a:solidFill>
                  <a:srgbClr val="690034"/>
                </a:solidFill>
              </a:rPr>
              <a:t> para </a:t>
            </a:r>
            <a:r>
              <a:rPr lang="en-US" sz="1700" dirty="0" err="1">
                <a:solidFill>
                  <a:srgbClr val="690034"/>
                </a:solidFill>
              </a:rPr>
              <a:t>pagar</a:t>
            </a:r>
            <a:r>
              <a:rPr lang="en-US" sz="1700" dirty="0">
                <a:solidFill>
                  <a:srgbClr val="690034"/>
                </a:solidFill>
              </a:rPr>
              <a:t> el </a:t>
            </a:r>
            <a:r>
              <a:rPr lang="en-US" sz="1700" dirty="0" err="1">
                <a:solidFill>
                  <a:srgbClr val="690034"/>
                </a:solidFill>
              </a:rPr>
              <a:t>préstamo</a:t>
            </a:r>
            <a:r>
              <a:rPr lang="en-US" sz="1700" dirty="0">
                <a:solidFill>
                  <a:srgbClr val="690034"/>
                </a:solidFill>
              </a:rPr>
              <a:t>. El </a:t>
            </a:r>
            <a:r>
              <a:rPr lang="en-US" sz="1700" dirty="0" err="1">
                <a:solidFill>
                  <a:srgbClr val="690034"/>
                </a:solidFill>
              </a:rPr>
              <a:t>tamaño</a:t>
            </a:r>
            <a:r>
              <a:rPr lang="en-US" sz="1700" dirty="0">
                <a:solidFill>
                  <a:srgbClr val="690034"/>
                </a:solidFill>
              </a:rPr>
              <a:t> </a:t>
            </a:r>
            <a:r>
              <a:rPr lang="en-US" sz="1700" dirty="0" err="1">
                <a:solidFill>
                  <a:srgbClr val="690034"/>
                </a:solidFill>
              </a:rPr>
              <a:t>máximo</a:t>
            </a:r>
            <a:r>
              <a:rPr lang="en-US" sz="1700" dirty="0">
                <a:solidFill>
                  <a:srgbClr val="690034"/>
                </a:solidFill>
              </a:rPr>
              <a:t> del </a:t>
            </a:r>
            <a:r>
              <a:rPr lang="en-US" sz="1700" dirty="0" err="1">
                <a:solidFill>
                  <a:srgbClr val="690034"/>
                </a:solidFill>
              </a:rPr>
              <a:t>préstamo</a:t>
            </a:r>
            <a:r>
              <a:rPr lang="en-US" sz="1700" dirty="0">
                <a:solidFill>
                  <a:srgbClr val="690034"/>
                </a:solidFill>
              </a:rPr>
              <a:t> es de  $1,000,000.</a:t>
            </a:r>
          </a:p>
          <a:p>
            <a:r>
              <a:rPr lang="en-US" sz="1700" dirty="0">
                <a:solidFill>
                  <a:srgbClr val="690034"/>
                </a:solidFill>
              </a:rPr>
              <a:t>No hay cargos por </a:t>
            </a:r>
            <a:r>
              <a:rPr lang="en-US" sz="1700" dirty="0" err="1">
                <a:solidFill>
                  <a:srgbClr val="690034"/>
                </a:solidFill>
              </a:rPr>
              <a:t>solicitud</a:t>
            </a:r>
            <a:r>
              <a:rPr lang="en-US" sz="1700" dirty="0">
                <a:solidFill>
                  <a:srgbClr val="690034"/>
                </a:solidFill>
              </a:rPr>
              <a:t> o </a:t>
            </a:r>
            <a:r>
              <a:rPr lang="en-US" sz="1700" dirty="0" err="1">
                <a:solidFill>
                  <a:srgbClr val="690034"/>
                </a:solidFill>
              </a:rPr>
              <a:t>cierre</a:t>
            </a:r>
            <a:r>
              <a:rPr lang="en-US" sz="1700" dirty="0">
                <a:solidFill>
                  <a:srgbClr val="690034"/>
                </a:solidFill>
              </a:rPr>
              <a:t>. </a:t>
            </a:r>
            <a:r>
              <a:rPr lang="en-US" sz="1700" dirty="0" err="1">
                <a:solidFill>
                  <a:srgbClr val="690034"/>
                </a:solidFill>
              </a:rPr>
              <a:t>Tasa</a:t>
            </a:r>
            <a:r>
              <a:rPr lang="en-US" sz="1700" dirty="0">
                <a:solidFill>
                  <a:srgbClr val="690034"/>
                </a:solidFill>
              </a:rPr>
              <a:t> de </a:t>
            </a:r>
            <a:r>
              <a:rPr lang="en-US" sz="1700" dirty="0" err="1">
                <a:solidFill>
                  <a:srgbClr val="690034"/>
                </a:solidFill>
              </a:rPr>
              <a:t>interés</a:t>
            </a:r>
            <a:r>
              <a:rPr lang="en-US" sz="1700" dirty="0">
                <a:solidFill>
                  <a:srgbClr val="690034"/>
                </a:solidFill>
              </a:rPr>
              <a:t> del 1%.</a:t>
            </a:r>
          </a:p>
          <a:p>
            <a:r>
              <a:rPr lang="en-US" sz="1700" dirty="0">
                <a:solidFill>
                  <a:srgbClr val="690034"/>
                </a:solidFill>
              </a:rPr>
              <a:t>Para </a:t>
            </a:r>
            <a:r>
              <a:rPr lang="en-US" sz="1700" dirty="0" err="1">
                <a:solidFill>
                  <a:srgbClr val="690034"/>
                </a:solidFill>
              </a:rPr>
              <a:t>obtener</a:t>
            </a:r>
            <a:r>
              <a:rPr lang="en-US" sz="1700" dirty="0">
                <a:solidFill>
                  <a:srgbClr val="690034"/>
                </a:solidFill>
              </a:rPr>
              <a:t> </a:t>
            </a:r>
            <a:r>
              <a:rPr lang="en-US" sz="1700" dirty="0" err="1">
                <a:solidFill>
                  <a:srgbClr val="690034"/>
                </a:solidFill>
              </a:rPr>
              <a:t>más</a:t>
            </a:r>
            <a:r>
              <a:rPr lang="en-US" sz="1700" dirty="0">
                <a:solidFill>
                  <a:srgbClr val="690034"/>
                </a:solidFill>
              </a:rPr>
              <a:t> </a:t>
            </a:r>
            <a:r>
              <a:rPr lang="en-US" sz="1700" dirty="0" err="1">
                <a:solidFill>
                  <a:srgbClr val="690034"/>
                </a:solidFill>
              </a:rPr>
              <a:t>información</a:t>
            </a:r>
            <a:r>
              <a:rPr lang="en-US" sz="1700" dirty="0">
                <a:solidFill>
                  <a:srgbClr val="690034"/>
                </a:solidFill>
              </a:rPr>
              <a:t>, </a:t>
            </a:r>
            <a:r>
              <a:rPr lang="en-US" sz="1700" dirty="0" err="1">
                <a:solidFill>
                  <a:srgbClr val="690034"/>
                </a:solidFill>
              </a:rPr>
              <a:t>envíe</a:t>
            </a:r>
            <a:r>
              <a:rPr lang="en-US" sz="1700" dirty="0">
                <a:solidFill>
                  <a:srgbClr val="690034"/>
                </a:solidFill>
              </a:rPr>
              <a:t> un </a:t>
            </a:r>
            <a:r>
              <a:rPr lang="en-US" sz="1700" dirty="0" err="1">
                <a:solidFill>
                  <a:srgbClr val="690034"/>
                </a:solidFill>
              </a:rPr>
              <a:t>correo</a:t>
            </a:r>
            <a:r>
              <a:rPr lang="en-US" sz="1700" dirty="0">
                <a:solidFill>
                  <a:srgbClr val="690034"/>
                </a:solidFill>
              </a:rPr>
              <a:t> </a:t>
            </a:r>
            <a:r>
              <a:rPr lang="en-US" sz="1700" dirty="0" err="1">
                <a:solidFill>
                  <a:srgbClr val="690034"/>
                </a:solidFill>
              </a:rPr>
              <a:t>electrónico</a:t>
            </a:r>
            <a:r>
              <a:rPr lang="en-US" sz="1700" dirty="0">
                <a:solidFill>
                  <a:srgbClr val="690034"/>
                </a:solidFill>
              </a:rPr>
              <a:t> a </a:t>
            </a:r>
            <a:r>
              <a:rPr lang="en-US" sz="1700" b="1" u="sng" dirty="0">
                <a:solidFill>
                  <a:srgbClr val="690034"/>
                </a:solidFill>
                <a:hlinkClick r:id="rId2">
                  <a:extLst>
                    <a:ext uri="{A12FA001-AC4F-418D-AE19-62706E023703}">
                      <ahyp:hlinkClr xmlns:ahyp="http://schemas.microsoft.com/office/drawing/2018/hyperlinkcolor" val="tx"/>
                    </a:ext>
                  </a:extLst>
                </a:hlinkClick>
              </a:rPr>
              <a:t>Business@nmfa.net</a:t>
            </a:r>
            <a:r>
              <a:rPr lang="en-US" sz="1700" b="1" dirty="0">
                <a:solidFill>
                  <a:srgbClr val="690034"/>
                </a:solidFill>
              </a:rPr>
              <a:t>.</a:t>
            </a:r>
          </a:p>
          <a:p>
            <a:endParaRPr lang="en-US" sz="1700" dirty="0">
              <a:solidFill>
                <a:srgbClr val="690034"/>
              </a:solidFill>
            </a:endParaRPr>
          </a:p>
        </p:txBody>
      </p:sp>
      <p:sp>
        <p:nvSpPr>
          <p:cNvPr id="5" name="Slide Number Placeholder 4">
            <a:extLst>
              <a:ext uri="{FF2B5EF4-FFF2-40B4-BE49-F238E27FC236}">
                <a16:creationId xmlns:a16="http://schemas.microsoft.com/office/drawing/2014/main" id="{5FFBA5F1-2FA0-4B71-A370-E66B140353EC}"/>
              </a:ext>
            </a:extLst>
          </p:cNvPr>
          <p:cNvSpPr>
            <a:spLocks noGrp="1"/>
          </p:cNvSpPr>
          <p:nvPr>
            <p:ph type="sldNum" sz="quarter" idx="12"/>
          </p:nvPr>
        </p:nvSpPr>
        <p:spPr/>
        <p:txBody>
          <a:bodyPr/>
          <a:lstStyle/>
          <a:p>
            <a:pPr>
              <a:defRPr/>
            </a:pPr>
            <a:fld id="{31A05C0E-234E-419F-B3AA-DEC77145AC21}" type="slidenum">
              <a:rPr lang="en-US" smtClean="0"/>
              <a:pPr>
                <a:defRPr/>
              </a:pPr>
              <a:t>11</a:t>
            </a:fld>
            <a:endParaRPr lang="en-US" dirty="0"/>
          </a:p>
        </p:txBody>
      </p:sp>
    </p:spTree>
    <p:extLst>
      <p:ext uri="{BB962C8B-B14F-4D97-AF65-F5344CB8AC3E}">
        <p14:creationId xmlns:p14="http://schemas.microsoft.com/office/powerpoint/2010/main" val="1568857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1"/>
          <p:cNvSpPr>
            <a:spLocks noGrp="1"/>
          </p:cNvSpPr>
          <p:nvPr>
            <p:ph sz="quarter" idx="4294967295"/>
          </p:nvPr>
        </p:nvSpPr>
        <p:spPr>
          <a:xfrm>
            <a:off x="571500" y="2279652"/>
            <a:ext cx="8001000" cy="2292348"/>
          </a:xfrm>
          <a:noFill/>
          <a:ln>
            <a:noFill/>
          </a:ln>
        </p:spPr>
        <p:txBody>
          <a:bodyPr/>
          <a:lstStyle/>
          <a:p>
            <a:pPr marL="0" indent="0" algn="ctr">
              <a:buNone/>
            </a:pPr>
            <a:r>
              <a:rPr lang="en-US" sz="2400" b="1" dirty="0">
                <a:solidFill>
                  <a:srgbClr val="672333"/>
                </a:solidFill>
              </a:rPr>
              <a:t>Questions? </a:t>
            </a:r>
          </a:p>
          <a:p>
            <a:pPr marL="0" indent="0" algn="ctr">
              <a:buNone/>
            </a:pPr>
            <a:r>
              <a:rPr lang="es-ES" sz="2400" b="1" dirty="0">
                <a:solidFill>
                  <a:srgbClr val="690034"/>
                </a:solidFill>
              </a:rPr>
              <a:t>¿Preguntas?</a:t>
            </a:r>
            <a:r>
              <a:rPr lang="en-US" sz="2400" b="1" dirty="0">
                <a:solidFill>
                  <a:srgbClr val="672333"/>
                </a:solidFill>
              </a:rPr>
              <a:t>    </a:t>
            </a:r>
            <a:endParaRPr lang="en-US" sz="2400" b="1" dirty="0">
              <a:solidFill>
                <a:srgbClr val="672333"/>
              </a:solidFill>
              <a:latin typeface="Neue Haas Grotesk Text Pro" panose="020B0504020202020204" pitchFamily="34" charset="0"/>
            </a:endParaRPr>
          </a:p>
          <a:p>
            <a:pPr marL="0" indent="0" algn="ctr">
              <a:buNone/>
            </a:pPr>
            <a:endParaRPr lang="en-US" sz="2400" b="1" dirty="0">
              <a:solidFill>
                <a:srgbClr val="672333"/>
              </a:solidFill>
            </a:endParaRPr>
          </a:p>
          <a:p>
            <a:pPr marL="0" indent="0" algn="ctr">
              <a:buNone/>
            </a:pPr>
            <a:r>
              <a:rPr lang="en-US" sz="2400" b="1" dirty="0">
                <a:solidFill>
                  <a:srgbClr val="672333"/>
                </a:solidFill>
              </a:rPr>
              <a:t>recovery@nmfa.net</a:t>
            </a:r>
          </a:p>
          <a:p>
            <a:pPr marL="0" indent="0" algn="ctr">
              <a:buNone/>
            </a:pPr>
            <a:r>
              <a:rPr lang="en-US" sz="2400" b="1" dirty="0">
                <a:solidFill>
                  <a:srgbClr val="48E5C2"/>
                </a:solidFill>
              </a:rPr>
              <a:t>www.nmfinance.com</a:t>
            </a:r>
            <a:endParaRPr lang="en-US" sz="2400" b="1" dirty="0">
              <a:solidFill>
                <a:srgbClr val="48E5C2"/>
              </a:solidFill>
              <a:latin typeface="Neue Haas Grotesk Text Pro" panose="020B0504020202020204" pitchFamily="34" charset="0"/>
            </a:endParaRPr>
          </a:p>
        </p:txBody>
      </p:sp>
      <p:sp>
        <p:nvSpPr>
          <p:cNvPr id="7" name="Title 2">
            <a:extLst>
              <a:ext uri="{FF2B5EF4-FFF2-40B4-BE49-F238E27FC236}">
                <a16:creationId xmlns:a16="http://schemas.microsoft.com/office/drawing/2014/main" id="{58FEDCD8-234C-46EE-A2E3-6EE0EF3C7171}"/>
              </a:ext>
            </a:extLst>
          </p:cNvPr>
          <p:cNvSpPr>
            <a:spLocks noGrp="1"/>
          </p:cNvSpPr>
          <p:nvPr>
            <p:ph type="title"/>
          </p:nvPr>
        </p:nvSpPr>
        <p:spPr>
          <a:xfrm>
            <a:off x="4795520" y="457200"/>
            <a:ext cx="4343400" cy="742951"/>
          </a:xfrm>
          <a:noFill/>
        </p:spPr>
        <p:txBody>
          <a:bodyPr/>
          <a:lstStyle/>
          <a:p>
            <a:r>
              <a:rPr lang="en-US" sz="2800" dirty="0"/>
              <a:t>Small Business </a:t>
            </a:r>
            <a:br>
              <a:rPr lang="en-US" sz="2800" dirty="0"/>
            </a:br>
            <a:r>
              <a:rPr lang="en-US" sz="2800" dirty="0"/>
              <a:t>Recovery Loan Fund</a:t>
            </a:r>
          </a:p>
        </p:txBody>
      </p:sp>
      <p:sp>
        <p:nvSpPr>
          <p:cNvPr id="2" name="Rectangle 1">
            <a:extLst>
              <a:ext uri="{FF2B5EF4-FFF2-40B4-BE49-F238E27FC236}">
                <a16:creationId xmlns:a16="http://schemas.microsoft.com/office/drawing/2014/main" id="{5204A72B-8651-49E2-8FF8-7C7F8CEBF252}"/>
              </a:ext>
            </a:extLst>
          </p:cNvPr>
          <p:cNvSpPr/>
          <p:nvPr/>
        </p:nvSpPr>
        <p:spPr>
          <a:xfrm>
            <a:off x="76200" y="6000690"/>
            <a:ext cx="9067800" cy="400110"/>
          </a:xfrm>
          <a:prstGeom prst="rect">
            <a:avLst/>
          </a:prstGeom>
        </p:spPr>
        <p:txBody>
          <a:bodyPr wrap="square">
            <a:spAutoFit/>
          </a:bodyPr>
          <a:lstStyle/>
          <a:p>
            <a:pPr lvl="0" eaLnBrk="0" hangingPunct="0"/>
            <a:r>
              <a:rPr lang="en-US" altLang="en-US" sz="2000" b="1" dirty="0">
                <a:solidFill>
                  <a:srgbClr val="6B2A2B"/>
                </a:solidFill>
                <a:latin typeface="Neue Haas Grotesk Text Pro" panose="020B0504020202020204" pitchFamily="34" charset="0"/>
              </a:rPr>
              <a:t>New Mexico Finance Authority   207 Shelby Street   Santa Fe, NM 87501</a:t>
            </a:r>
          </a:p>
        </p:txBody>
      </p:sp>
      <p:sp>
        <p:nvSpPr>
          <p:cNvPr id="5" name="Text Box 2">
            <a:extLst>
              <a:ext uri="{FF2B5EF4-FFF2-40B4-BE49-F238E27FC236}">
                <a16:creationId xmlns:a16="http://schemas.microsoft.com/office/drawing/2014/main" id="{201C3E98-15AC-4EBA-BFED-6D377DF17E5B}"/>
              </a:ext>
            </a:extLst>
          </p:cNvPr>
          <p:cNvSpPr txBox="1">
            <a:spLocks noChangeArrowheads="1"/>
          </p:cNvSpPr>
          <p:nvPr/>
        </p:nvSpPr>
        <p:spPr bwMode="auto">
          <a:xfrm>
            <a:off x="190500" y="4652961"/>
            <a:ext cx="8763000" cy="758826"/>
          </a:xfrm>
          <a:prstGeom prst="rect">
            <a:avLst/>
          </a:prstGeom>
          <a:noFill/>
          <a:ln w="12700"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spcBef>
                <a:spcPct val="0"/>
              </a:spcBef>
              <a:spcAft>
                <a:spcPct val="0"/>
              </a:spcAft>
              <a:buClrTx/>
              <a:buSzTx/>
              <a:buFontTx/>
              <a:buNone/>
              <a:tabLst/>
            </a:pPr>
            <a:r>
              <a:rPr kumimoji="0" lang="en-US" altLang="en-US" sz="2200" u="none" strike="noStrike" cap="none" normalizeH="0" baseline="0" dirty="0">
                <a:ln>
                  <a:noFill/>
                </a:ln>
                <a:solidFill>
                  <a:srgbClr val="6B2A2B"/>
                </a:solidFill>
                <a:effectLst/>
                <a:latin typeface="Neue Haas Grotesk Text Pro" panose="020B0504020202020204" pitchFamily="34" charset="0"/>
              </a:rPr>
              <a:t>(505) 984-1454 </a:t>
            </a:r>
          </a:p>
          <a:p>
            <a:pPr marL="0" marR="0" lvl="0" indent="0" algn="ctr" defTabSz="914400" rtl="0" eaLnBrk="0" fontAlgn="base" latinLnBrk="0" hangingPunct="0">
              <a:spcBef>
                <a:spcPct val="0"/>
              </a:spcBef>
              <a:spcAft>
                <a:spcPct val="0"/>
              </a:spcAft>
              <a:buClrTx/>
              <a:buSzTx/>
              <a:buFontTx/>
              <a:buNone/>
              <a:tabLst/>
            </a:pPr>
            <a:r>
              <a:rPr kumimoji="0" lang="en-US" altLang="en-US" sz="2200" u="none" strike="noStrike" cap="none" normalizeH="0" baseline="0" dirty="0">
                <a:ln>
                  <a:noFill/>
                </a:ln>
                <a:solidFill>
                  <a:srgbClr val="6B2A2B"/>
                </a:solidFill>
                <a:effectLst/>
                <a:latin typeface="Neue Haas Grotesk Text Pro" panose="020B0504020202020204" pitchFamily="34" charset="0"/>
              </a:rPr>
              <a:t>(877) ASK-NMFA</a:t>
            </a:r>
          </a:p>
        </p:txBody>
      </p:sp>
    </p:spTree>
    <p:extLst>
      <p:ext uri="{BB962C8B-B14F-4D97-AF65-F5344CB8AC3E}">
        <p14:creationId xmlns:p14="http://schemas.microsoft.com/office/powerpoint/2010/main" val="831322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294967295"/>
          </p:nvPr>
        </p:nvSpPr>
        <p:spPr>
          <a:xfrm>
            <a:off x="762000" y="1600200"/>
            <a:ext cx="7772400" cy="3886200"/>
          </a:xfrm>
          <a:noFill/>
          <a:ln>
            <a:noFill/>
          </a:ln>
        </p:spPr>
        <p:style>
          <a:lnRef idx="2">
            <a:schemeClr val="dk1"/>
          </a:lnRef>
          <a:fillRef idx="1">
            <a:schemeClr val="lt1"/>
          </a:fillRef>
          <a:effectRef idx="0">
            <a:schemeClr val="dk1"/>
          </a:effectRef>
          <a:fontRef idx="minor">
            <a:schemeClr val="dk1"/>
          </a:fontRef>
        </p:style>
        <p:txBody>
          <a:bodyPr/>
          <a:lstStyle/>
          <a:p>
            <a:pPr>
              <a:buFont typeface="Wingdings" panose="05000000000000000000" pitchFamily="2" charset="2"/>
              <a:buChar char="§"/>
            </a:pPr>
            <a:endParaRPr lang="en-US" sz="1600" dirty="0"/>
          </a:p>
          <a:p>
            <a:pPr>
              <a:spcBef>
                <a:spcPts val="1800"/>
              </a:spcBef>
              <a:buClr>
                <a:srgbClr val="672333"/>
              </a:buClr>
              <a:buFont typeface="Wingdings" panose="05000000000000000000" pitchFamily="2" charset="2"/>
              <a:buChar char="t"/>
            </a:pPr>
            <a:r>
              <a:rPr lang="en-US" sz="2200" dirty="0">
                <a:solidFill>
                  <a:srgbClr val="690034"/>
                </a:solidFill>
                <a:latin typeface="Neue Haas Grotesk Text Pro" panose="020B0504020202020204" pitchFamily="34" charset="0"/>
              </a:rPr>
              <a:t>The New Mexico Finance Authority was created in 1992 by the New Mexico Legislature. </a:t>
            </a:r>
          </a:p>
          <a:p>
            <a:pPr>
              <a:spcBef>
                <a:spcPts val="1800"/>
              </a:spcBef>
              <a:buClr>
                <a:srgbClr val="672333"/>
              </a:buClr>
              <a:buFont typeface="Wingdings" panose="05000000000000000000" pitchFamily="2" charset="2"/>
              <a:buChar char="t"/>
            </a:pPr>
            <a:r>
              <a:rPr lang="en-US" sz="2200" dirty="0">
                <a:solidFill>
                  <a:srgbClr val="690034"/>
                </a:solidFill>
                <a:latin typeface="Neue Haas Grotesk Text Pro" panose="020B0504020202020204" pitchFamily="34" charset="0"/>
              </a:rPr>
              <a:t>NMFA improves the quality of life for New Mexicans by providing financing for infrastructure, capital, and economic development projects to communities and businesses throughout the state.</a:t>
            </a:r>
          </a:p>
          <a:p>
            <a:pPr>
              <a:spcBef>
                <a:spcPts val="1800"/>
              </a:spcBef>
              <a:buClr>
                <a:srgbClr val="672333"/>
              </a:buClr>
              <a:buFont typeface="Wingdings" panose="05000000000000000000" pitchFamily="2" charset="2"/>
              <a:buChar char="t"/>
            </a:pPr>
            <a:r>
              <a:rPr lang="en-US" sz="2200" dirty="0">
                <a:solidFill>
                  <a:srgbClr val="690034"/>
                </a:solidFill>
                <a:latin typeface="Neue Haas Grotesk Text Pro" panose="020B0504020202020204" pitchFamily="34" charset="0"/>
              </a:rPr>
              <a:t>NMFA’s mission is to advance New Mexico by financing impactful, well-planned projects. </a:t>
            </a:r>
            <a:endParaRPr lang="en-US" sz="2200" dirty="0">
              <a:latin typeface="Neue Haas Grotesk Text Pro" panose="020B0504020202020204" pitchFamily="34" charset="0"/>
            </a:endParaRPr>
          </a:p>
          <a:p>
            <a:pPr marL="0" indent="0">
              <a:buNone/>
            </a:pPr>
            <a:endParaRPr lang="en-US" sz="1400" dirty="0"/>
          </a:p>
        </p:txBody>
      </p:sp>
      <p:sp>
        <p:nvSpPr>
          <p:cNvPr id="3" name="Title 2"/>
          <p:cNvSpPr>
            <a:spLocks noGrp="1"/>
          </p:cNvSpPr>
          <p:nvPr>
            <p:ph type="title"/>
          </p:nvPr>
        </p:nvSpPr>
        <p:spPr>
          <a:xfrm>
            <a:off x="5105400" y="457200"/>
            <a:ext cx="3886200" cy="758825"/>
          </a:xfrm>
          <a:noFill/>
          <a:ln w="9525">
            <a:noFill/>
            <a:miter lim="800000"/>
            <a:headEnd/>
            <a:tailEnd/>
          </a:ln>
        </p:spPr>
        <p:txBody>
          <a:bodyPr vert="horz" wrap="square" lIns="91440" tIns="45720" rIns="91440" bIns="45720" numCol="1" anchor="b" anchorCtr="0" compatLnSpc="1">
            <a:prstTxWarp prst="textNoShape">
              <a:avLst/>
            </a:prstTxWarp>
          </a:bodyPr>
          <a:lstStyle/>
          <a:p>
            <a:r>
              <a:rPr lang="en-US" sz="2800" dirty="0"/>
              <a:t>Who We Are</a:t>
            </a:r>
          </a:p>
        </p:txBody>
      </p:sp>
    </p:spTree>
    <p:extLst>
      <p:ext uri="{BB962C8B-B14F-4D97-AF65-F5344CB8AC3E}">
        <p14:creationId xmlns:p14="http://schemas.microsoft.com/office/powerpoint/2010/main" val="1095825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a:xfrm>
            <a:off x="4822371" y="446756"/>
            <a:ext cx="4273550" cy="758952"/>
          </a:xfrm>
          <a:noFill/>
        </p:spPr>
        <p:txBody>
          <a:bodyPr/>
          <a:lstStyle/>
          <a:p>
            <a:r>
              <a:rPr lang="en-US" sz="2800" dirty="0"/>
              <a:t>Small Business Recovery Loan Fund</a:t>
            </a:r>
            <a:endParaRPr lang="en-US" dirty="0"/>
          </a:p>
        </p:txBody>
      </p:sp>
      <p:sp>
        <p:nvSpPr>
          <p:cNvPr id="15361" name="Content Placeholder 1"/>
          <p:cNvSpPr>
            <a:spLocks noGrp="1"/>
          </p:cNvSpPr>
          <p:nvPr>
            <p:ph sz="half" idx="1"/>
          </p:nvPr>
        </p:nvSpPr>
        <p:spPr>
          <a:noFill/>
          <a:ln>
            <a:noFill/>
          </a:ln>
        </p:spPr>
        <p:txBody>
          <a:bodyPr/>
          <a:lstStyle/>
          <a:p>
            <a:pPr algn="ctr">
              <a:spcAft>
                <a:spcPts val="1200"/>
              </a:spcAft>
              <a:buNone/>
            </a:pPr>
            <a:r>
              <a:rPr lang="en-US" sz="2000" b="1" dirty="0">
                <a:solidFill>
                  <a:srgbClr val="672333"/>
                </a:solidFill>
              </a:rPr>
              <a:t>What is the Small Business Recovery Loan Fund?</a:t>
            </a:r>
          </a:p>
          <a:p>
            <a:pPr marL="0" indent="0">
              <a:spcAft>
                <a:spcPts val="900"/>
              </a:spcAft>
              <a:buNone/>
            </a:pPr>
            <a:r>
              <a:rPr lang="en-US" sz="1800" dirty="0">
                <a:solidFill>
                  <a:srgbClr val="672333"/>
                </a:solidFill>
              </a:rPr>
              <a:t>Created by the Small Business Recovery Act of 2020.</a:t>
            </a:r>
          </a:p>
          <a:p>
            <a:pPr marL="0" indent="0">
              <a:spcAft>
                <a:spcPts val="900"/>
              </a:spcAft>
              <a:buNone/>
            </a:pPr>
            <a:r>
              <a:rPr lang="en-US" sz="1800" dirty="0">
                <a:solidFill>
                  <a:srgbClr val="672333"/>
                </a:solidFill>
              </a:rPr>
              <a:t>The </a:t>
            </a:r>
            <a:r>
              <a:rPr lang="en-US" sz="1800" b="1" dirty="0">
                <a:solidFill>
                  <a:srgbClr val="672333"/>
                </a:solidFill>
                <a:latin typeface="Neue Haas Grotesk Text Pro" panose="020B0504020202020204" pitchFamily="34" charset="0"/>
              </a:rPr>
              <a:t>$400 million </a:t>
            </a:r>
            <a:r>
              <a:rPr lang="en-US" sz="1800" dirty="0">
                <a:solidFill>
                  <a:srgbClr val="672333"/>
                </a:solidFill>
                <a:latin typeface="Neue Haas Grotesk Text Pro" panose="020B0504020202020204" pitchFamily="34" charset="0"/>
              </a:rPr>
              <a:t>program</a:t>
            </a:r>
            <a:r>
              <a:rPr lang="en-US" sz="1800" b="1" dirty="0">
                <a:solidFill>
                  <a:srgbClr val="672333"/>
                </a:solidFill>
                <a:latin typeface="Neue Haas Grotesk Text Pro" panose="020B0504020202020204" pitchFamily="34" charset="0"/>
              </a:rPr>
              <a:t> </a:t>
            </a:r>
            <a:r>
              <a:rPr lang="en-US" sz="1800" dirty="0">
                <a:solidFill>
                  <a:srgbClr val="672333"/>
                </a:solidFill>
                <a:latin typeface="Neue Haas Grotesk Text Pro" panose="020B0504020202020204" pitchFamily="34" charset="0"/>
              </a:rPr>
              <a:t>provides low-interest rate loans to businesses that experienced financial hardship due to the public health order resulting from the COVID-19.</a:t>
            </a:r>
          </a:p>
          <a:p>
            <a:pPr marL="0" indent="0">
              <a:spcAft>
                <a:spcPts val="900"/>
              </a:spcAft>
              <a:buNone/>
            </a:pPr>
            <a:r>
              <a:rPr lang="en-US" sz="1800" dirty="0">
                <a:solidFill>
                  <a:srgbClr val="672333"/>
                </a:solidFill>
              </a:rPr>
              <a:t>The </a:t>
            </a:r>
            <a:r>
              <a:rPr lang="en-US" sz="1800" u="sng" dirty="0">
                <a:solidFill>
                  <a:srgbClr val="672333"/>
                </a:solidFill>
              </a:rPr>
              <a:t>three-year loans</a:t>
            </a:r>
            <a:r>
              <a:rPr lang="en-US" sz="1800" dirty="0">
                <a:solidFill>
                  <a:srgbClr val="672333"/>
                </a:solidFill>
              </a:rPr>
              <a:t> may be used for a variety of expenses, </a:t>
            </a:r>
            <a:r>
              <a:rPr lang="en-US" sz="1800" u="sng" dirty="0">
                <a:solidFill>
                  <a:srgbClr val="672333"/>
                </a:solidFill>
              </a:rPr>
              <a:t>do not </a:t>
            </a:r>
            <a:r>
              <a:rPr lang="en-US" sz="1800" dirty="0">
                <a:solidFill>
                  <a:srgbClr val="672333"/>
                </a:solidFill>
              </a:rPr>
              <a:t>require personal guarantees or collateral, and </a:t>
            </a:r>
            <a:r>
              <a:rPr lang="en-US" sz="1800" u="sng" dirty="0">
                <a:solidFill>
                  <a:srgbClr val="672333"/>
                </a:solidFill>
              </a:rPr>
              <a:t>have no payments</a:t>
            </a:r>
            <a:r>
              <a:rPr lang="en-US" sz="1800" dirty="0">
                <a:solidFill>
                  <a:srgbClr val="672333"/>
                </a:solidFill>
              </a:rPr>
              <a:t> for the first year.</a:t>
            </a:r>
            <a:endParaRPr lang="en-US" sz="1800" dirty="0">
              <a:solidFill>
                <a:srgbClr val="672333"/>
              </a:solidFill>
              <a:latin typeface="Neue Haas Grotesk Text Pro" panose="020B0504020202020204" pitchFamily="34" charset="0"/>
            </a:endParaRPr>
          </a:p>
        </p:txBody>
      </p:sp>
      <p:sp>
        <p:nvSpPr>
          <p:cNvPr id="2" name="Content Placeholder 1">
            <a:extLst>
              <a:ext uri="{FF2B5EF4-FFF2-40B4-BE49-F238E27FC236}">
                <a16:creationId xmlns:a16="http://schemas.microsoft.com/office/drawing/2014/main" id="{A3F96B1C-AE63-43A6-9954-6725851E0BDA}"/>
              </a:ext>
            </a:extLst>
          </p:cNvPr>
          <p:cNvSpPr>
            <a:spLocks noGrp="1"/>
          </p:cNvSpPr>
          <p:nvPr>
            <p:ph sz="half" idx="2"/>
          </p:nvPr>
        </p:nvSpPr>
        <p:spPr>
          <a:xfrm>
            <a:off x="4800600" y="1371599"/>
            <a:ext cx="4038600" cy="5039645"/>
          </a:xfrm>
        </p:spPr>
        <p:txBody>
          <a:bodyPr/>
          <a:lstStyle/>
          <a:p>
            <a:pPr marL="0" indent="0">
              <a:buNone/>
            </a:pPr>
            <a:r>
              <a:rPr lang="en-US" sz="2000" b="1" u="sng" dirty="0">
                <a:solidFill>
                  <a:srgbClr val="672333"/>
                </a:solidFill>
              </a:rPr>
              <a:t>¿</a:t>
            </a:r>
            <a:r>
              <a:rPr lang="en-US" sz="2000" b="1" dirty="0">
                <a:solidFill>
                  <a:srgbClr val="672333"/>
                </a:solidFill>
              </a:rPr>
              <a:t>Ques es el </a:t>
            </a:r>
            <a:r>
              <a:rPr lang="en-US" sz="2000" b="1" dirty="0" err="1">
                <a:solidFill>
                  <a:srgbClr val="672333"/>
                </a:solidFill>
              </a:rPr>
              <a:t>Fondo</a:t>
            </a:r>
            <a:r>
              <a:rPr lang="en-US" sz="2000" b="1" dirty="0">
                <a:solidFill>
                  <a:srgbClr val="672333"/>
                </a:solidFill>
              </a:rPr>
              <a:t> de </a:t>
            </a:r>
            <a:r>
              <a:rPr lang="en-US" sz="2000" b="1" dirty="0" err="1">
                <a:solidFill>
                  <a:srgbClr val="672333"/>
                </a:solidFill>
              </a:rPr>
              <a:t>Préstamos</a:t>
            </a:r>
            <a:r>
              <a:rPr lang="en-US" sz="2000" b="1" dirty="0">
                <a:solidFill>
                  <a:srgbClr val="672333"/>
                </a:solidFill>
              </a:rPr>
              <a:t> de </a:t>
            </a:r>
            <a:r>
              <a:rPr lang="en-US" sz="2000" b="1" dirty="0" err="1">
                <a:solidFill>
                  <a:srgbClr val="672333"/>
                </a:solidFill>
              </a:rPr>
              <a:t>Recuperación</a:t>
            </a:r>
            <a:r>
              <a:rPr lang="en-US" sz="2000" b="1" dirty="0">
                <a:solidFill>
                  <a:srgbClr val="672333"/>
                </a:solidFill>
              </a:rPr>
              <a:t> de </a:t>
            </a:r>
            <a:r>
              <a:rPr lang="en-US" sz="2000" b="1" dirty="0" err="1">
                <a:solidFill>
                  <a:srgbClr val="672333"/>
                </a:solidFill>
              </a:rPr>
              <a:t>Pequeñas</a:t>
            </a:r>
            <a:r>
              <a:rPr lang="en-US" sz="2000" b="1" dirty="0">
                <a:solidFill>
                  <a:srgbClr val="672333"/>
                </a:solidFill>
              </a:rPr>
              <a:t> </a:t>
            </a:r>
            <a:r>
              <a:rPr lang="en-US" sz="2000" b="1" dirty="0" err="1">
                <a:solidFill>
                  <a:srgbClr val="672333"/>
                </a:solidFill>
              </a:rPr>
              <a:t>Empresas</a:t>
            </a:r>
            <a:r>
              <a:rPr lang="en-US" sz="2000" b="1" dirty="0">
                <a:solidFill>
                  <a:srgbClr val="672333"/>
                </a:solidFill>
              </a:rPr>
              <a:t>?</a:t>
            </a:r>
          </a:p>
          <a:p>
            <a:pPr marL="0" indent="0">
              <a:spcBef>
                <a:spcPts val="0"/>
              </a:spcBef>
              <a:buNone/>
            </a:pPr>
            <a:endParaRPr lang="en-US" sz="1600" b="1" dirty="0">
              <a:solidFill>
                <a:srgbClr val="672333"/>
              </a:solidFill>
            </a:endParaRPr>
          </a:p>
          <a:p>
            <a:pPr marL="0" indent="0">
              <a:spcBef>
                <a:spcPts val="0"/>
              </a:spcBef>
              <a:buNone/>
            </a:pPr>
            <a:r>
              <a:rPr lang="en-US" sz="1600" dirty="0" err="1">
                <a:solidFill>
                  <a:srgbClr val="672333"/>
                </a:solidFill>
              </a:rPr>
              <a:t>Creado</a:t>
            </a:r>
            <a:r>
              <a:rPr lang="en-US" sz="1600" dirty="0">
                <a:solidFill>
                  <a:srgbClr val="672333"/>
                </a:solidFill>
              </a:rPr>
              <a:t> por el Acta de </a:t>
            </a:r>
            <a:r>
              <a:rPr lang="en-US" sz="1600" dirty="0" err="1">
                <a:solidFill>
                  <a:srgbClr val="672333"/>
                </a:solidFill>
              </a:rPr>
              <a:t>Recuperación</a:t>
            </a:r>
            <a:r>
              <a:rPr lang="en-US" sz="1600" dirty="0">
                <a:solidFill>
                  <a:srgbClr val="672333"/>
                </a:solidFill>
              </a:rPr>
              <a:t> de </a:t>
            </a:r>
            <a:r>
              <a:rPr lang="en-US" sz="1600" dirty="0" err="1">
                <a:solidFill>
                  <a:srgbClr val="672333"/>
                </a:solidFill>
              </a:rPr>
              <a:t>Pequeñas</a:t>
            </a:r>
            <a:r>
              <a:rPr lang="en-US" sz="1600" dirty="0">
                <a:solidFill>
                  <a:srgbClr val="672333"/>
                </a:solidFill>
              </a:rPr>
              <a:t> </a:t>
            </a:r>
            <a:r>
              <a:rPr lang="en-US" sz="1600" dirty="0" err="1">
                <a:solidFill>
                  <a:srgbClr val="672333"/>
                </a:solidFill>
              </a:rPr>
              <a:t>Empresas</a:t>
            </a:r>
            <a:r>
              <a:rPr lang="en-US" sz="1600" dirty="0">
                <a:solidFill>
                  <a:srgbClr val="672333"/>
                </a:solidFill>
              </a:rPr>
              <a:t> del 2020</a:t>
            </a:r>
          </a:p>
          <a:p>
            <a:pPr marL="0" indent="0">
              <a:spcBef>
                <a:spcPts val="0"/>
              </a:spcBef>
              <a:buNone/>
            </a:pPr>
            <a:endParaRPr lang="en-US" sz="1600" dirty="0">
              <a:solidFill>
                <a:srgbClr val="672333"/>
              </a:solidFill>
            </a:endParaRPr>
          </a:p>
          <a:p>
            <a:pPr marL="0" indent="0">
              <a:spcBef>
                <a:spcPts val="0"/>
              </a:spcBef>
              <a:buNone/>
            </a:pPr>
            <a:r>
              <a:rPr lang="en-US" sz="1600" dirty="0">
                <a:solidFill>
                  <a:srgbClr val="672333"/>
                </a:solidFill>
              </a:rPr>
              <a:t>El </a:t>
            </a:r>
            <a:r>
              <a:rPr lang="en-US" sz="1600" dirty="0" err="1">
                <a:solidFill>
                  <a:srgbClr val="672333"/>
                </a:solidFill>
              </a:rPr>
              <a:t>programa</a:t>
            </a:r>
            <a:r>
              <a:rPr lang="en-US" sz="1600" dirty="0">
                <a:solidFill>
                  <a:srgbClr val="672333"/>
                </a:solidFill>
              </a:rPr>
              <a:t> de $400 </a:t>
            </a:r>
            <a:r>
              <a:rPr lang="en-US" sz="1600" dirty="0" err="1">
                <a:solidFill>
                  <a:srgbClr val="672333"/>
                </a:solidFill>
              </a:rPr>
              <a:t>millones</a:t>
            </a:r>
            <a:r>
              <a:rPr lang="en-US" sz="1600" dirty="0">
                <a:solidFill>
                  <a:srgbClr val="672333"/>
                </a:solidFill>
              </a:rPr>
              <a:t>  </a:t>
            </a:r>
            <a:r>
              <a:rPr lang="en-US" sz="1600" dirty="0" err="1">
                <a:solidFill>
                  <a:srgbClr val="672333"/>
                </a:solidFill>
              </a:rPr>
              <a:t>ofrece</a:t>
            </a:r>
            <a:r>
              <a:rPr lang="en-US" sz="1600" dirty="0">
                <a:solidFill>
                  <a:srgbClr val="672333"/>
                </a:solidFill>
              </a:rPr>
              <a:t> </a:t>
            </a:r>
            <a:r>
              <a:rPr lang="en-US" sz="1600" dirty="0" err="1">
                <a:solidFill>
                  <a:srgbClr val="672333"/>
                </a:solidFill>
              </a:rPr>
              <a:t>préstamos</a:t>
            </a:r>
            <a:r>
              <a:rPr lang="en-US" sz="1600" dirty="0">
                <a:solidFill>
                  <a:srgbClr val="672333"/>
                </a:solidFill>
              </a:rPr>
              <a:t> a </a:t>
            </a:r>
            <a:r>
              <a:rPr lang="en-US" sz="1600" dirty="0" err="1">
                <a:solidFill>
                  <a:srgbClr val="672333"/>
                </a:solidFill>
              </a:rPr>
              <a:t>tasas</a:t>
            </a:r>
            <a:r>
              <a:rPr lang="en-US" sz="1600" dirty="0">
                <a:solidFill>
                  <a:srgbClr val="672333"/>
                </a:solidFill>
              </a:rPr>
              <a:t> de </a:t>
            </a:r>
            <a:r>
              <a:rPr lang="en-US" sz="1600" dirty="0" err="1">
                <a:solidFill>
                  <a:srgbClr val="672333"/>
                </a:solidFill>
              </a:rPr>
              <a:t>interés</a:t>
            </a:r>
            <a:r>
              <a:rPr lang="en-US" sz="1600" dirty="0">
                <a:solidFill>
                  <a:srgbClr val="672333"/>
                </a:solidFill>
              </a:rPr>
              <a:t> </a:t>
            </a:r>
            <a:r>
              <a:rPr lang="en-US" sz="1600" dirty="0" err="1">
                <a:solidFill>
                  <a:srgbClr val="672333"/>
                </a:solidFill>
              </a:rPr>
              <a:t>bajas</a:t>
            </a:r>
            <a:r>
              <a:rPr lang="en-US" sz="1600" dirty="0">
                <a:solidFill>
                  <a:srgbClr val="672333"/>
                </a:solidFill>
              </a:rPr>
              <a:t> para </a:t>
            </a:r>
            <a:r>
              <a:rPr lang="en-US" sz="1600" dirty="0" err="1">
                <a:solidFill>
                  <a:srgbClr val="672333"/>
                </a:solidFill>
              </a:rPr>
              <a:t>pequeños</a:t>
            </a:r>
            <a:r>
              <a:rPr lang="en-US" sz="1600" dirty="0">
                <a:solidFill>
                  <a:srgbClr val="672333"/>
                </a:solidFill>
              </a:rPr>
              <a:t> </a:t>
            </a:r>
            <a:r>
              <a:rPr lang="en-US" sz="1600" dirty="0" err="1">
                <a:solidFill>
                  <a:srgbClr val="672333"/>
                </a:solidFill>
              </a:rPr>
              <a:t>negocios</a:t>
            </a:r>
            <a:r>
              <a:rPr lang="en-US" sz="1600" dirty="0">
                <a:solidFill>
                  <a:srgbClr val="672333"/>
                </a:solidFill>
              </a:rPr>
              <a:t> que </a:t>
            </a:r>
            <a:r>
              <a:rPr lang="en-US" sz="1600" dirty="0" err="1">
                <a:solidFill>
                  <a:srgbClr val="672333"/>
                </a:solidFill>
              </a:rPr>
              <a:t>han</a:t>
            </a:r>
            <a:r>
              <a:rPr lang="en-US" sz="1600" dirty="0">
                <a:solidFill>
                  <a:srgbClr val="672333"/>
                </a:solidFill>
              </a:rPr>
              <a:t> </a:t>
            </a:r>
            <a:r>
              <a:rPr lang="en-US" sz="1600" dirty="0" err="1">
                <a:solidFill>
                  <a:srgbClr val="672333"/>
                </a:solidFill>
              </a:rPr>
              <a:t>experimentado</a:t>
            </a:r>
            <a:r>
              <a:rPr lang="en-US" sz="1600" dirty="0">
                <a:solidFill>
                  <a:srgbClr val="672333"/>
                </a:solidFill>
              </a:rPr>
              <a:t> </a:t>
            </a:r>
            <a:r>
              <a:rPr lang="en-US" sz="1600" dirty="0" err="1">
                <a:solidFill>
                  <a:srgbClr val="672333"/>
                </a:solidFill>
              </a:rPr>
              <a:t>dificultades</a:t>
            </a:r>
            <a:r>
              <a:rPr lang="en-US" sz="1600" dirty="0">
                <a:solidFill>
                  <a:srgbClr val="672333"/>
                </a:solidFill>
              </a:rPr>
              <a:t> </a:t>
            </a:r>
            <a:r>
              <a:rPr lang="es-ES" sz="1600" dirty="0">
                <a:solidFill>
                  <a:srgbClr val="672333"/>
                </a:solidFill>
              </a:rPr>
              <a:t>financieras debido a la orden de salud pública resultante del COVID-19</a:t>
            </a:r>
            <a:r>
              <a:rPr lang="es-ES" sz="2000" dirty="0"/>
              <a:t>.</a:t>
            </a:r>
          </a:p>
          <a:p>
            <a:pPr marL="0" indent="0">
              <a:spcBef>
                <a:spcPts val="0"/>
              </a:spcBef>
              <a:buNone/>
            </a:pPr>
            <a:endParaRPr lang="es-ES" sz="1600" dirty="0">
              <a:solidFill>
                <a:srgbClr val="672333"/>
              </a:solidFill>
            </a:endParaRPr>
          </a:p>
          <a:p>
            <a:pPr marL="0" indent="0">
              <a:spcBef>
                <a:spcPts val="0"/>
              </a:spcBef>
              <a:buNone/>
            </a:pPr>
            <a:r>
              <a:rPr lang="es-ES" sz="1600" dirty="0">
                <a:solidFill>
                  <a:srgbClr val="672333"/>
                </a:solidFill>
              </a:rPr>
              <a:t>Los </a:t>
            </a:r>
            <a:r>
              <a:rPr lang="es-ES" sz="1600" u="sng" dirty="0">
                <a:solidFill>
                  <a:srgbClr val="672333"/>
                </a:solidFill>
              </a:rPr>
              <a:t>préstamos de tres años </a:t>
            </a:r>
            <a:r>
              <a:rPr lang="es-ES" sz="1600" dirty="0">
                <a:solidFill>
                  <a:srgbClr val="672333"/>
                </a:solidFill>
              </a:rPr>
              <a:t>se pueden utilizar para una variedad de gastos, </a:t>
            </a:r>
            <a:r>
              <a:rPr lang="es-ES" sz="1600" u="sng" dirty="0">
                <a:solidFill>
                  <a:srgbClr val="672333"/>
                </a:solidFill>
              </a:rPr>
              <a:t>no</a:t>
            </a:r>
            <a:r>
              <a:rPr lang="es-ES" sz="1600" dirty="0">
                <a:solidFill>
                  <a:srgbClr val="672333"/>
                </a:solidFill>
              </a:rPr>
              <a:t> requieren garantías personales o colaterales y </a:t>
            </a:r>
            <a:r>
              <a:rPr lang="es-ES" sz="1600" u="sng" dirty="0">
                <a:solidFill>
                  <a:srgbClr val="672333"/>
                </a:solidFill>
              </a:rPr>
              <a:t>no tienen pagos</a:t>
            </a:r>
            <a:r>
              <a:rPr lang="es-ES" sz="1600" dirty="0">
                <a:solidFill>
                  <a:srgbClr val="672333"/>
                </a:solidFill>
              </a:rPr>
              <a:t> durante el primer año.</a:t>
            </a:r>
          </a:p>
          <a:p>
            <a:pPr marL="0" indent="0">
              <a:buNone/>
            </a:pPr>
            <a:endParaRPr lang="en-US" dirty="0"/>
          </a:p>
        </p:txBody>
      </p:sp>
      <p:sp>
        <p:nvSpPr>
          <p:cNvPr id="5" name="Slide Number Placeholder 4">
            <a:extLst>
              <a:ext uri="{FF2B5EF4-FFF2-40B4-BE49-F238E27FC236}">
                <a16:creationId xmlns:a16="http://schemas.microsoft.com/office/drawing/2014/main" id="{84BDC063-49EF-4804-B93C-DB4DC92B5C8B}"/>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3</a:t>
            </a:fld>
            <a:endParaRPr lang="en-US" dirty="0"/>
          </a:p>
        </p:txBody>
      </p:sp>
    </p:spTree>
    <p:extLst>
      <p:ext uri="{BB962C8B-B14F-4D97-AF65-F5344CB8AC3E}">
        <p14:creationId xmlns:p14="http://schemas.microsoft.com/office/powerpoint/2010/main" val="3043849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a:xfrm>
            <a:off x="4834824" y="457200"/>
            <a:ext cx="4273550" cy="758952"/>
          </a:xfrm>
          <a:noFill/>
        </p:spPr>
        <p:txBody>
          <a:bodyPr/>
          <a:lstStyle/>
          <a:p>
            <a:r>
              <a:rPr lang="en-US" sz="2800" dirty="0"/>
              <a:t>Small Business Recovery Loan Fund</a:t>
            </a:r>
            <a:endParaRPr lang="en-US" dirty="0"/>
          </a:p>
        </p:txBody>
      </p:sp>
      <p:sp>
        <p:nvSpPr>
          <p:cNvPr id="15361" name="Content Placeholder 1"/>
          <p:cNvSpPr>
            <a:spLocks noGrp="1"/>
          </p:cNvSpPr>
          <p:nvPr>
            <p:ph sz="half" idx="1"/>
          </p:nvPr>
        </p:nvSpPr>
        <p:spPr>
          <a:xfrm>
            <a:off x="304800" y="1371600"/>
            <a:ext cx="4038600" cy="4681728"/>
          </a:xfrm>
          <a:noFill/>
          <a:ln>
            <a:noFill/>
          </a:ln>
        </p:spPr>
        <p:txBody>
          <a:bodyPr/>
          <a:lstStyle/>
          <a:p>
            <a:pPr algn="ctr">
              <a:spcAft>
                <a:spcPts val="1200"/>
              </a:spcAft>
              <a:buNone/>
            </a:pPr>
            <a:r>
              <a:rPr lang="en-US" sz="2400" b="1" dirty="0">
                <a:solidFill>
                  <a:srgbClr val="672333"/>
                </a:solidFill>
                <a:latin typeface="Neue Haas Grotesk Text Pro" panose="020B0504020202020204" pitchFamily="34" charset="0"/>
              </a:rPr>
              <a:t>What are the loan terms?</a:t>
            </a:r>
          </a:p>
          <a:p>
            <a:pPr>
              <a:spcAft>
                <a:spcPts val="1200"/>
              </a:spcAft>
              <a:buNone/>
            </a:pPr>
            <a:r>
              <a:rPr lang="en-US" sz="1800" u="sng" dirty="0">
                <a:solidFill>
                  <a:srgbClr val="672333"/>
                </a:solidFill>
                <a:latin typeface="Neue Haas Grotesk Text Pro" panose="020B0504020202020204" pitchFamily="34" charset="0"/>
              </a:rPr>
              <a:t>Amount</a:t>
            </a:r>
            <a:r>
              <a:rPr lang="en-US" sz="1800" dirty="0">
                <a:solidFill>
                  <a:srgbClr val="672333"/>
                </a:solidFill>
              </a:rPr>
              <a:t>: T</a:t>
            </a:r>
            <a:r>
              <a:rPr lang="en-US" sz="1800" dirty="0">
                <a:solidFill>
                  <a:srgbClr val="672333"/>
                </a:solidFill>
                <a:latin typeface="Neue Haas Grotesk Text Pro" panose="020B0504020202020204" pitchFamily="34" charset="0"/>
              </a:rPr>
              <a:t>wo times the monthly average expenses, up to $75,000.</a:t>
            </a:r>
            <a:endParaRPr lang="en-US" sz="1800" baseline="30000" dirty="0">
              <a:solidFill>
                <a:srgbClr val="672333"/>
              </a:solidFill>
              <a:latin typeface="Neue Haas Grotesk Text Pro" panose="020B0504020202020204" pitchFamily="34" charset="0"/>
            </a:endParaRPr>
          </a:p>
          <a:p>
            <a:pPr marL="0" indent="0">
              <a:spcAft>
                <a:spcPts val="900"/>
              </a:spcAft>
              <a:buNone/>
              <a:tabLst>
                <a:tab pos="1939925" algn="l"/>
              </a:tabLst>
            </a:pPr>
            <a:r>
              <a:rPr lang="en-US" sz="1800" u="sng" dirty="0">
                <a:solidFill>
                  <a:srgbClr val="672333"/>
                </a:solidFill>
              </a:rPr>
              <a:t>Interest Rate</a:t>
            </a:r>
            <a:r>
              <a:rPr lang="en-US" sz="1800" dirty="0">
                <a:solidFill>
                  <a:srgbClr val="672333"/>
                </a:solidFill>
              </a:rPr>
              <a:t>: 1.5%-2.5% (1/2 of prime)</a:t>
            </a:r>
          </a:p>
          <a:p>
            <a:pPr marL="0" indent="0">
              <a:spcAft>
                <a:spcPts val="900"/>
              </a:spcAft>
              <a:buNone/>
              <a:tabLst>
                <a:tab pos="1939925" algn="l"/>
              </a:tabLst>
            </a:pPr>
            <a:r>
              <a:rPr lang="en-US" sz="1800" u="sng" dirty="0">
                <a:solidFill>
                  <a:srgbClr val="672333"/>
                </a:solidFill>
              </a:rPr>
              <a:t>Collateral</a:t>
            </a:r>
            <a:r>
              <a:rPr lang="en-US" sz="1800" dirty="0">
                <a:solidFill>
                  <a:srgbClr val="672333"/>
                </a:solidFill>
              </a:rPr>
              <a:t>: None. Personal guarantees not required.</a:t>
            </a:r>
          </a:p>
          <a:p>
            <a:pPr marL="0" indent="0">
              <a:spcAft>
                <a:spcPts val="900"/>
              </a:spcAft>
              <a:buNone/>
              <a:tabLst>
                <a:tab pos="1939925" algn="l"/>
              </a:tabLst>
            </a:pPr>
            <a:r>
              <a:rPr lang="en-US" sz="1800" u="sng" dirty="0">
                <a:solidFill>
                  <a:srgbClr val="672333"/>
                </a:solidFill>
              </a:rPr>
              <a:t>Terms</a:t>
            </a:r>
            <a:r>
              <a:rPr lang="en-US" sz="1800" dirty="0">
                <a:solidFill>
                  <a:srgbClr val="672333"/>
                </a:solidFill>
              </a:rPr>
              <a:t>: 3-year loans</a:t>
            </a:r>
          </a:p>
          <a:p>
            <a:pPr marL="0" indent="0">
              <a:spcBef>
                <a:spcPts val="0"/>
              </a:spcBef>
              <a:spcAft>
                <a:spcPts val="0"/>
              </a:spcAft>
              <a:buNone/>
              <a:tabLst>
                <a:tab pos="1939925" algn="l"/>
              </a:tabLst>
            </a:pPr>
            <a:r>
              <a:rPr lang="en-US" sz="1800" u="sng" dirty="0">
                <a:solidFill>
                  <a:srgbClr val="672333"/>
                </a:solidFill>
              </a:rPr>
              <a:t>Repayment</a:t>
            </a:r>
            <a:r>
              <a:rPr lang="en-US" sz="1800" dirty="0">
                <a:solidFill>
                  <a:srgbClr val="672333"/>
                </a:solidFill>
              </a:rPr>
              <a:t>: Interest only, paid annually. Principal due at maturity.  Loan may be extended for an additional three years with monthly principal and interest payments.</a:t>
            </a:r>
          </a:p>
        </p:txBody>
      </p:sp>
      <p:sp>
        <p:nvSpPr>
          <p:cNvPr id="5" name="Content Placeholder 4">
            <a:extLst>
              <a:ext uri="{FF2B5EF4-FFF2-40B4-BE49-F238E27FC236}">
                <a16:creationId xmlns:a16="http://schemas.microsoft.com/office/drawing/2014/main" id="{2292CAE1-8547-4968-BE45-0EFED3D373B5}"/>
              </a:ext>
            </a:extLst>
          </p:cNvPr>
          <p:cNvSpPr>
            <a:spLocks noGrp="1"/>
          </p:cNvSpPr>
          <p:nvPr>
            <p:ph sz="half" idx="2"/>
          </p:nvPr>
        </p:nvSpPr>
        <p:spPr>
          <a:xfrm>
            <a:off x="4800600" y="1371600"/>
            <a:ext cx="4038600" cy="5181600"/>
          </a:xfrm>
        </p:spPr>
        <p:txBody>
          <a:bodyPr/>
          <a:lstStyle/>
          <a:p>
            <a:pPr marL="0" indent="0">
              <a:buNone/>
            </a:pPr>
            <a:r>
              <a:rPr lang="es-ES" sz="2000" b="1" dirty="0">
                <a:solidFill>
                  <a:srgbClr val="672333"/>
                </a:solidFill>
              </a:rPr>
              <a:t>¿Cuáles son los términos del préstamo?</a:t>
            </a:r>
          </a:p>
          <a:p>
            <a:pPr marL="0" indent="0">
              <a:buNone/>
            </a:pPr>
            <a:r>
              <a:rPr lang="es-ES" sz="1800" u="sng" dirty="0">
                <a:solidFill>
                  <a:srgbClr val="672333"/>
                </a:solidFill>
              </a:rPr>
              <a:t>Cantidad</a:t>
            </a:r>
            <a:r>
              <a:rPr lang="es-ES" sz="1800" dirty="0">
                <a:solidFill>
                  <a:srgbClr val="672333"/>
                </a:solidFill>
              </a:rPr>
              <a:t>: Dos veces el promedio de gastos mensuales, hasta $ 75,000.</a:t>
            </a:r>
          </a:p>
          <a:p>
            <a:pPr marL="0" indent="0">
              <a:buNone/>
            </a:pPr>
            <a:endParaRPr lang="es-ES" sz="1000" dirty="0">
              <a:solidFill>
                <a:srgbClr val="672333"/>
              </a:solidFill>
            </a:endParaRPr>
          </a:p>
          <a:p>
            <a:pPr marL="0" indent="0">
              <a:buNone/>
            </a:pPr>
            <a:r>
              <a:rPr lang="es-ES" sz="1800" u="sng" dirty="0">
                <a:solidFill>
                  <a:srgbClr val="672333"/>
                </a:solidFill>
              </a:rPr>
              <a:t>Tasa de interés</a:t>
            </a:r>
            <a:r>
              <a:rPr lang="es-ES" sz="1800" dirty="0">
                <a:solidFill>
                  <a:srgbClr val="672333"/>
                </a:solidFill>
              </a:rPr>
              <a:t>: 1.5% -2.5% (1/2 de la tasa de interés preferencial)</a:t>
            </a:r>
          </a:p>
          <a:p>
            <a:pPr marL="0" indent="0">
              <a:buNone/>
            </a:pPr>
            <a:endParaRPr lang="es-ES" sz="1000" dirty="0">
              <a:solidFill>
                <a:srgbClr val="672333"/>
              </a:solidFill>
            </a:endParaRPr>
          </a:p>
          <a:p>
            <a:pPr marL="0" indent="0">
              <a:buNone/>
            </a:pPr>
            <a:r>
              <a:rPr lang="es-ES" sz="1800" u="sng" dirty="0">
                <a:solidFill>
                  <a:srgbClr val="672333"/>
                </a:solidFill>
              </a:rPr>
              <a:t>Colateral</a:t>
            </a:r>
            <a:r>
              <a:rPr lang="es-ES" sz="1800" dirty="0">
                <a:solidFill>
                  <a:srgbClr val="672333"/>
                </a:solidFill>
              </a:rPr>
              <a:t>: Ninguno. No se requieren garantías personales.</a:t>
            </a:r>
          </a:p>
          <a:p>
            <a:pPr marL="0" indent="0">
              <a:buNone/>
            </a:pPr>
            <a:endParaRPr lang="es-ES" sz="1000" dirty="0">
              <a:solidFill>
                <a:srgbClr val="672333"/>
              </a:solidFill>
            </a:endParaRPr>
          </a:p>
          <a:p>
            <a:pPr marL="0" indent="0">
              <a:buNone/>
            </a:pPr>
            <a:r>
              <a:rPr lang="es-ES" sz="1800" u="sng" dirty="0">
                <a:solidFill>
                  <a:srgbClr val="672333"/>
                </a:solidFill>
              </a:rPr>
              <a:t>Condiciones</a:t>
            </a:r>
            <a:r>
              <a:rPr lang="es-ES" sz="1800" dirty="0">
                <a:solidFill>
                  <a:srgbClr val="672333"/>
                </a:solidFill>
              </a:rPr>
              <a:t>: Préstamos de 3 años</a:t>
            </a:r>
          </a:p>
          <a:p>
            <a:pPr marL="0" indent="0">
              <a:buNone/>
            </a:pPr>
            <a:r>
              <a:rPr lang="es-ES" sz="1800" u="sng" dirty="0">
                <a:solidFill>
                  <a:srgbClr val="672333"/>
                </a:solidFill>
              </a:rPr>
              <a:t>Pagos</a:t>
            </a:r>
            <a:r>
              <a:rPr lang="es-ES" sz="1800" dirty="0">
                <a:solidFill>
                  <a:srgbClr val="672333"/>
                </a:solidFill>
              </a:rPr>
              <a:t>: Intereses solamente, pagado anualmente. Principal es debido al vencimiento. El préstamo puede extenderse por tres años adicionales con pagos mensuales de principal e </a:t>
            </a:r>
            <a:r>
              <a:rPr lang="es-ES" sz="1800" dirty="0" err="1">
                <a:solidFill>
                  <a:srgbClr val="672333"/>
                </a:solidFill>
              </a:rPr>
              <a:t>interes</a:t>
            </a:r>
            <a:r>
              <a:rPr lang="es-ES" sz="1800" dirty="0">
                <a:solidFill>
                  <a:srgbClr val="672333"/>
                </a:solidFill>
              </a:rPr>
              <a:t>.</a:t>
            </a:r>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s-ES" dirty="0"/>
          </a:p>
          <a:p>
            <a:pPr marL="0" indent="0">
              <a:buNone/>
            </a:pPr>
            <a:endParaRPr lang="en-US" dirty="0"/>
          </a:p>
        </p:txBody>
      </p:sp>
      <p:sp>
        <p:nvSpPr>
          <p:cNvPr id="6" name="Slide Number Placeholder 4">
            <a:extLst>
              <a:ext uri="{FF2B5EF4-FFF2-40B4-BE49-F238E27FC236}">
                <a16:creationId xmlns:a16="http://schemas.microsoft.com/office/drawing/2014/main" id="{6D687D95-5590-40E3-A2CC-1B80D2C51C06}"/>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4</a:t>
            </a:fld>
            <a:endParaRPr lang="en-US" dirty="0"/>
          </a:p>
        </p:txBody>
      </p:sp>
    </p:spTree>
    <p:extLst>
      <p:ext uri="{BB962C8B-B14F-4D97-AF65-F5344CB8AC3E}">
        <p14:creationId xmlns:p14="http://schemas.microsoft.com/office/powerpoint/2010/main" val="187062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a:xfrm>
            <a:off x="4800600" y="578012"/>
            <a:ext cx="4273550" cy="758952"/>
          </a:xfrm>
          <a:noFill/>
        </p:spPr>
        <p:txBody>
          <a:bodyPr/>
          <a:lstStyle/>
          <a:p>
            <a:r>
              <a:rPr lang="en-US" sz="2800" dirty="0"/>
              <a:t>Applicant Eligibility Requirements </a:t>
            </a:r>
            <a:endParaRPr lang="en-US" dirty="0"/>
          </a:p>
        </p:txBody>
      </p:sp>
      <p:sp>
        <p:nvSpPr>
          <p:cNvPr id="15361" name="Content Placeholder 1"/>
          <p:cNvSpPr>
            <a:spLocks noGrp="1"/>
          </p:cNvSpPr>
          <p:nvPr>
            <p:ph sz="half" idx="1"/>
          </p:nvPr>
        </p:nvSpPr>
        <p:spPr>
          <a:noFill/>
          <a:ln>
            <a:noFill/>
          </a:ln>
        </p:spPr>
        <p:txBody>
          <a:bodyPr/>
          <a:lstStyle/>
          <a:p>
            <a:pPr>
              <a:spcBef>
                <a:spcPts val="1200"/>
              </a:spcBef>
              <a:buFont typeface="Wingdings" panose="05000000000000000000" pitchFamily="2" charset="2"/>
              <a:buChar char="t"/>
            </a:pPr>
            <a:r>
              <a:rPr lang="en-US" sz="1800" dirty="0">
                <a:solidFill>
                  <a:srgbClr val="672333"/>
                </a:solidFill>
              </a:rPr>
              <a:t>A New Mexico business that has closed or reduced operations due to the public health order, </a:t>
            </a:r>
            <a:r>
              <a:rPr lang="en-US" sz="1800" b="1" u="sng" dirty="0">
                <a:solidFill>
                  <a:srgbClr val="672333"/>
                </a:solidFill>
              </a:rPr>
              <a:t>and</a:t>
            </a:r>
          </a:p>
          <a:p>
            <a:pPr>
              <a:spcBef>
                <a:spcPts val="1200"/>
              </a:spcBef>
              <a:buFont typeface="Wingdings" panose="05000000000000000000" pitchFamily="2" charset="2"/>
              <a:buChar char="t"/>
            </a:pPr>
            <a:r>
              <a:rPr lang="en-US" sz="1800" dirty="0">
                <a:solidFill>
                  <a:srgbClr val="672333"/>
                </a:solidFill>
              </a:rPr>
              <a:t>Had annual gross revenue of less than $5 million as determined by its 2019 federal income tax return, </a:t>
            </a:r>
            <a:r>
              <a:rPr lang="en-US" sz="1800" b="1" u="sng" dirty="0">
                <a:solidFill>
                  <a:srgbClr val="672333"/>
                </a:solidFill>
              </a:rPr>
              <a:t>and </a:t>
            </a:r>
          </a:p>
          <a:p>
            <a:pPr>
              <a:spcBef>
                <a:spcPts val="1200"/>
              </a:spcBef>
              <a:buFont typeface="Wingdings" panose="05000000000000000000" pitchFamily="2" charset="2"/>
              <a:buChar char="t"/>
            </a:pPr>
            <a:r>
              <a:rPr lang="en-US" sz="1800" dirty="0">
                <a:solidFill>
                  <a:srgbClr val="672333"/>
                </a:solidFill>
              </a:rPr>
              <a:t>Experienced a 30% decline in monthly gross receipts or monthly revenue in April and May of 2020 as compared to the same months in 2019.</a:t>
            </a:r>
          </a:p>
        </p:txBody>
      </p:sp>
      <p:sp>
        <p:nvSpPr>
          <p:cNvPr id="2" name="Content Placeholder 1">
            <a:extLst>
              <a:ext uri="{FF2B5EF4-FFF2-40B4-BE49-F238E27FC236}">
                <a16:creationId xmlns:a16="http://schemas.microsoft.com/office/drawing/2014/main" id="{77CD184A-3D27-4F1D-93BE-E77577F479E0}"/>
              </a:ext>
            </a:extLst>
          </p:cNvPr>
          <p:cNvSpPr>
            <a:spLocks noGrp="1"/>
          </p:cNvSpPr>
          <p:nvPr>
            <p:ph sz="half" idx="2"/>
          </p:nvPr>
        </p:nvSpPr>
        <p:spPr/>
        <p:txBody>
          <a:bodyPr/>
          <a:lstStyle/>
          <a:p>
            <a:r>
              <a:rPr lang="es-ES" sz="1800" dirty="0">
                <a:solidFill>
                  <a:srgbClr val="690034"/>
                </a:solidFill>
              </a:rPr>
              <a:t>Una empresa o corporación sin fines de lucro de Nuevo México organizada bajo la Sección 501 (c)3 </a:t>
            </a:r>
            <a:r>
              <a:rPr lang="es-ES" sz="1800" dirty="0" err="1">
                <a:solidFill>
                  <a:srgbClr val="690034"/>
                </a:solidFill>
              </a:rPr>
              <a:t>ó</a:t>
            </a:r>
            <a:r>
              <a:rPr lang="es-ES" sz="1800" dirty="0">
                <a:solidFill>
                  <a:srgbClr val="690034"/>
                </a:solidFill>
              </a:rPr>
              <a:t> 501 (c)6, que cerró o redujo operaciones debido a la orden de salud pública, </a:t>
            </a:r>
            <a:r>
              <a:rPr lang="es-ES" sz="1800" b="1" dirty="0">
                <a:solidFill>
                  <a:srgbClr val="690034"/>
                </a:solidFill>
              </a:rPr>
              <a:t>y</a:t>
            </a:r>
          </a:p>
          <a:p>
            <a:r>
              <a:rPr lang="es-ES" sz="1800" dirty="0">
                <a:solidFill>
                  <a:srgbClr val="690034"/>
                </a:solidFill>
              </a:rPr>
              <a:t>Tuvo ingresos brutos anuales de menos de $5 millones, según lo determinado por su declaración de impuestos federales de 2019, </a:t>
            </a:r>
            <a:r>
              <a:rPr lang="es-ES" sz="1800" b="1" dirty="0">
                <a:solidFill>
                  <a:srgbClr val="690034"/>
                </a:solidFill>
              </a:rPr>
              <a:t>y</a:t>
            </a:r>
          </a:p>
          <a:p>
            <a:r>
              <a:rPr lang="es-ES" sz="1800" dirty="0">
                <a:solidFill>
                  <a:srgbClr val="690034"/>
                </a:solidFill>
              </a:rPr>
              <a:t>Experimentó una disminución del 30% en los ingresos brutos mensuales, o los ingresos mensuales en abril y mayo del 2020 en comparación con los mismos meses en 2019.</a:t>
            </a:r>
          </a:p>
          <a:p>
            <a:pPr marL="0" indent="0">
              <a:buNone/>
            </a:pPr>
            <a:endParaRPr lang="en-US" dirty="0"/>
          </a:p>
        </p:txBody>
      </p:sp>
      <p:sp>
        <p:nvSpPr>
          <p:cNvPr id="5" name="Slide Number Placeholder 4">
            <a:extLst>
              <a:ext uri="{FF2B5EF4-FFF2-40B4-BE49-F238E27FC236}">
                <a16:creationId xmlns:a16="http://schemas.microsoft.com/office/drawing/2014/main" id="{2EE80717-B09E-48F9-8DAD-8097A41B5BEF}"/>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5</a:t>
            </a:fld>
            <a:endParaRPr lang="en-US" dirty="0"/>
          </a:p>
        </p:txBody>
      </p:sp>
    </p:spTree>
    <p:extLst>
      <p:ext uri="{BB962C8B-B14F-4D97-AF65-F5344CB8AC3E}">
        <p14:creationId xmlns:p14="http://schemas.microsoft.com/office/powerpoint/2010/main" val="3785889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2"/>
          <p:cNvSpPr>
            <a:spLocks noGrp="1"/>
          </p:cNvSpPr>
          <p:nvPr>
            <p:ph type="title"/>
          </p:nvPr>
        </p:nvSpPr>
        <p:spPr>
          <a:xfrm>
            <a:off x="4805629" y="457200"/>
            <a:ext cx="4273550" cy="758952"/>
          </a:xfrm>
          <a:noFill/>
        </p:spPr>
        <p:txBody>
          <a:bodyPr/>
          <a:lstStyle/>
          <a:p>
            <a:r>
              <a:rPr lang="en-US" sz="2800" dirty="0"/>
              <a:t>Applicant Eligibility Requirements </a:t>
            </a:r>
            <a:endParaRPr lang="en-US" dirty="0"/>
          </a:p>
        </p:txBody>
      </p:sp>
      <p:sp>
        <p:nvSpPr>
          <p:cNvPr id="15361" name="Content Placeholder 1"/>
          <p:cNvSpPr>
            <a:spLocks noGrp="1"/>
          </p:cNvSpPr>
          <p:nvPr>
            <p:ph sz="half" idx="1"/>
          </p:nvPr>
        </p:nvSpPr>
        <p:spPr>
          <a:noFill/>
          <a:ln>
            <a:noFill/>
          </a:ln>
        </p:spPr>
        <p:txBody>
          <a:bodyPr/>
          <a:lstStyle/>
          <a:p>
            <a:pPr marL="0" indent="0" algn="ctr">
              <a:buNone/>
            </a:pPr>
            <a:r>
              <a:rPr lang="en-US" sz="2200" b="1" dirty="0">
                <a:solidFill>
                  <a:srgbClr val="672333"/>
                </a:solidFill>
              </a:rPr>
              <a:t>Definition of a NM business</a:t>
            </a:r>
          </a:p>
          <a:p>
            <a:r>
              <a:rPr lang="en-US" sz="1800" dirty="0">
                <a:solidFill>
                  <a:srgbClr val="672333"/>
                </a:solidFill>
              </a:rPr>
              <a:t>If a sole proprietorship, 100% of the assets are owned or leased by a NM resident.</a:t>
            </a:r>
          </a:p>
          <a:p>
            <a:r>
              <a:rPr lang="en-US" sz="1800" dirty="0">
                <a:solidFill>
                  <a:srgbClr val="672333"/>
                </a:solidFill>
              </a:rPr>
              <a:t>If a corporation, partnership, joint venture, LLC, limited partnership, or other business entity, at least 80% of the total voting power and at least 80% of the total value of the equity is owned by one or more NM residents.</a:t>
            </a:r>
          </a:p>
          <a:p>
            <a:r>
              <a:rPr lang="en-US" sz="1800" dirty="0">
                <a:solidFill>
                  <a:srgbClr val="672333"/>
                </a:solidFill>
              </a:rPr>
              <a:t>A NM resident is defined as an individual who is domiciled in the state during any part of the year or an individual who is physically present in the state for 185 days or more during the taxable year.</a:t>
            </a:r>
          </a:p>
        </p:txBody>
      </p:sp>
      <p:sp>
        <p:nvSpPr>
          <p:cNvPr id="2" name="Content Placeholder 1">
            <a:extLst>
              <a:ext uri="{FF2B5EF4-FFF2-40B4-BE49-F238E27FC236}">
                <a16:creationId xmlns:a16="http://schemas.microsoft.com/office/drawing/2014/main" id="{1F647144-6713-47AD-9610-91250B7B27DE}"/>
              </a:ext>
            </a:extLst>
          </p:cNvPr>
          <p:cNvSpPr>
            <a:spLocks noGrp="1"/>
          </p:cNvSpPr>
          <p:nvPr>
            <p:ph sz="half" idx="2"/>
          </p:nvPr>
        </p:nvSpPr>
        <p:spPr>
          <a:xfrm>
            <a:off x="4803650" y="1371600"/>
            <a:ext cx="4038600" cy="5486400"/>
          </a:xfrm>
        </p:spPr>
        <p:txBody>
          <a:bodyPr/>
          <a:lstStyle/>
          <a:p>
            <a:pPr marL="0" indent="0" algn="ctr">
              <a:buNone/>
            </a:pPr>
            <a:r>
              <a:rPr lang="es-ES" sz="1800" b="1" dirty="0">
                <a:solidFill>
                  <a:srgbClr val="690034"/>
                </a:solidFill>
              </a:rPr>
              <a:t>¿Cómo se define la empresa o corporación sin fines de lucro de NM?</a:t>
            </a:r>
          </a:p>
          <a:p>
            <a:r>
              <a:rPr lang="es-ES" sz="1500" dirty="0">
                <a:solidFill>
                  <a:srgbClr val="690034"/>
                </a:solidFill>
              </a:rPr>
              <a:t>Si se trata de una empresa de propietario único, el 100% de los activos del negocio son de propiedad o arrendamiento por un residente de Nuevo México.</a:t>
            </a:r>
          </a:p>
          <a:p>
            <a:r>
              <a:rPr lang="es-ES" sz="1500" dirty="0">
                <a:solidFill>
                  <a:srgbClr val="690034"/>
                </a:solidFill>
              </a:rPr>
              <a:t>Si una corporación, sociedad, empresa conjunta, </a:t>
            </a:r>
            <a:r>
              <a:rPr lang="es-ES" sz="1500" i="1" dirty="0">
                <a:solidFill>
                  <a:srgbClr val="690034"/>
                </a:solidFill>
              </a:rPr>
              <a:t>LLC</a:t>
            </a:r>
            <a:r>
              <a:rPr lang="es-ES" sz="1500" dirty="0">
                <a:solidFill>
                  <a:srgbClr val="690034"/>
                </a:solidFill>
              </a:rPr>
              <a:t>, sociedad limitada u otra entidad comercial, al menos el 80% del poder de voto total y al menos el 80% del valor total del capital es propiedad de uno o más residentes de NM.</a:t>
            </a:r>
          </a:p>
          <a:p>
            <a:r>
              <a:rPr lang="es-ES" sz="1500" dirty="0">
                <a:solidFill>
                  <a:srgbClr val="690034"/>
                </a:solidFill>
              </a:rPr>
              <a:t>Un residente de Nuevo México se define como una persona que está domiciliada en el estado durante cualquier parte del año, o una persona que está físicamente presente en el estado durante 185 días o más durante el año fiscal.</a:t>
            </a:r>
          </a:p>
          <a:p>
            <a:pPr marL="0" indent="0">
              <a:buNone/>
            </a:pPr>
            <a:endParaRPr lang="en-US" dirty="0"/>
          </a:p>
        </p:txBody>
      </p:sp>
      <p:sp>
        <p:nvSpPr>
          <p:cNvPr id="5" name="Slide Number Placeholder 4">
            <a:extLst>
              <a:ext uri="{FF2B5EF4-FFF2-40B4-BE49-F238E27FC236}">
                <a16:creationId xmlns:a16="http://schemas.microsoft.com/office/drawing/2014/main" id="{F308C5EA-89CF-4CE4-B521-767B35B53816}"/>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6</a:t>
            </a:fld>
            <a:endParaRPr lang="en-US" dirty="0"/>
          </a:p>
        </p:txBody>
      </p:sp>
    </p:spTree>
    <p:extLst>
      <p:ext uri="{BB962C8B-B14F-4D97-AF65-F5344CB8AC3E}">
        <p14:creationId xmlns:p14="http://schemas.microsoft.com/office/powerpoint/2010/main" val="423388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02ED16-1A59-48E8-BAA5-4564529CA05D}"/>
              </a:ext>
            </a:extLst>
          </p:cNvPr>
          <p:cNvSpPr>
            <a:spLocks noGrp="1"/>
          </p:cNvSpPr>
          <p:nvPr>
            <p:ph type="title"/>
          </p:nvPr>
        </p:nvSpPr>
        <p:spPr>
          <a:xfrm>
            <a:off x="4797425" y="533400"/>
            <a:ext cx="4273550" cy="672307"/>
          </a:xfrm>
        </p:spPr>
        <p:txBody>
          <a:bodyPr/>
          <a:lstStyle/>
          <a:p>
            <a:r>
              <a:rPr lang="en-US" dirty="0"/>
              <a:t>Application Process</a:t>
            </a:r>
          </a:p>
        </p:txBody>
      </p:sp>
      <p:sp>
        <p:nvSpPr>
          <p:cNvPr id="15361" name="Content Placeholder 1"/>
          <p:cNvSpPr>
            <a:spLocks noGrp="1"/>
          </p:cNvSpPr>
          <p:nvPr>
            <p:ph sz="half" idx="1"/>
          </p:nvPr>
        </p:nvSpPr>
        <p:spPr>
          <a:noFill/>
          <a:ln>
            <a:noFill/>
          </a:ln>
        </p:spPr>
        <p:txBody>
          <a:bodyPr/>
          <a:lstStyle/>
          <a:p>
            <a:pPr>
              <a:spcBef>
                <a:spcPts val="1800"/>
              </a:spcBef>
            </a:pPr>
            <a:r>
              <a:rPr lang="en-US" sz="2000" dirty="0">
                <a:solidFill>
                  <a:srgbClr val="672333"/>
                </a:solidFill>
              </a:rPr>
              <a:t>The application is available at </a:t>
            </a:r>
            <a:r>
              <a:rPr lang="en-US" sz="2000" b="1" dirty="0">
                <a:solidFill>
                  <a:srgbClr val="672333"/>
                </a:solidFill>
              </a:rPr>
              <a:t>www.nmfinance.com</a:t>
            </a:r>
            <a:r>
              <a:rPr lang="en-US" sz="2000" dirty="0">
                <a:solidFill>
                  <a:srgbClr val="672333"/>
                </a:solidFill>
              </a:rPr>
              <a:t>.</a:t>
            </a:r>
          </a:p>
          <a:p>
            <a:pPr>
              <a:spcBef>
                <a:spcPts val="1800"/>
              </a:spcBef>
            </a:pPr>
            <a:r>
              <a:rPr lang="en-US" sz="2000" dirty="0">
                <a:solidFill>
                  <a:srgbClr val="672333"/>
                </a:solidFill>
              </a:rPr>
              <a:t>The application will be open until </a:t>
            </a:r>
            <a:r>
              <a:rPr lang="en-US" sz="2000" b="1" dirty="0">
                <a:solidFill>
                  <a:srgbClr val="672333"/>
                </a:solidFill>
              </a:rPr>
              <a:t>December 31, 2020 </a:t>
            </a:r>
            <a:r>
              <a:rPr lang="en-US" sz="2000" dirty="0">
                <a:solidFill>
                  <a:srgbClr val="672333"/>
                </a:solidFill>
              </a:rPr>
              <a:t>or until funds are gone, whichever comes first.</a:t>
            </a:r>
          </a:p>
          <a:p>
            <a:pPr>
              <a:spcBef>
                <a:spcPts val="1800"/>
              </a:spcBef>
            </a:pPr>
            <a:r>
              <a:rPr lang="en-US" sz="2000" dirty="0">
                <a:solidFill>
                  <a:srgbClr val="672333"/>
                </a:solidFill>
              </a:rPr>
              <a:t>Applications will be processed on a </a:t>
            </a:r>
            <a:r>
              <a:rPr lang="en-US" sz="2000" b="1" dirty="0">
                <a:solidFill>
                  <a:srgbClr val="672333"/>
                </a:solidFill>
              </a:rPr>
              <a:t>first-come, first-served basis.</a:t>
            </a:r>
          </a:p>
          <a:p>
            <a:pPr>
              <a:spcBef>
                <a:spcPts val="1800"/>
              </a:spcBef>
            </a:pPr>
            <a:r>
              <a:rPr lang="en-US" sz="2200" dirty="0">
                <a:solidFill>
                  <a:srgbClr val="672333"/>
                </a:solidFill>
              </a:rPr>
              <a:t>Please note that this is a loan program, not a grant program</a:t>
            </a:r>
          </a:p>
          <a:p>
            <a:pPr>
              <a:spcBef>
                <a:spcPts val="1800"/>
              </a:spcBef>
            </a:pPr>
            <a:endParaRPr lang="en-US" sz="2200" b="1" dirty="0">
              <a:solidFill>
                <a:srgbClr val="672333"/>
              </a:solidFill>
            </a:endParaRPr>
          </a:p>
          <a:p>
            <a:pPr>
              <a:spcBef>
                <a:spcPts val="1800"/>
              </a:spcBef>
            </a:pPr>
            <a:endParaRPr lang="en-US" sz="2200" b="1" dirty="0">
              <a:solidFill>
                <a:srgbClr val="672333"/>
              </a:solidFill>
            </a:endParaRPr>
          </a:p>
          <a:p>
            <a:pPr marL="0" indent="0" algn="just">
              <a:buNone/>
            </a:pPr>
            <a:endParaRPr lang="en-US" sz="2200" b="1" dirty="0">
              <a:solidFill>
                <a:srgbClr val="672333"/>
              </a:solidFill>
              <a:latin typeface="Neue Haas Grotesk Text Pro" panose="020B0504020202020204" pitchFamily="34" charset="0"/>
            </a:endParaRPr>
          </a:p>
        </p:txBody>
      </p:sp>
      <p:sp>
        <p:nvSpPr>
          <p:cNvPr id="6" name="Content Placeholder 5">
            <a:extLst>
              <a:ext uri="{FF2B5EF4-FFF2-40B4-BE49-F238E27FC236}">
                <a16:creationId xmlns:a16="http://schemas.microsoft.com/office/drawing/2014/main" id="{569F402E-5564-4358-951F-DCB0B7DE4ED5}"/>
              </a:ext>
            </a:extLst>
          </p:cNvPr>
          <p:cNvSpPr>
            <a:spLocks noGrp="1"/>
          </p:cNvSpPr>
          <p:nvPr>
            <p:ph sz="half" idx="2"/>
          </p:nvPr>
        </p:nvSpPr>
        <p:spPr/>
        <p:txBody>
          <a:bodyPr/>
          <a:lstStyle/>
          <a:p>
            <a:r>
              <a:rPr lang="es-ES" sz="2000" dirty="0">
                <a:solidFill>
                  <a:srgbClr val="690034"/>
                </a:solidFill>
              </a:rPr>
              <a:t>La aplicación está disponible en </a:t>
            </a:r>
            <a:r>
              <a:rPr lang="en-US" sz="2000" b="1" dirty="0">
                <a:solidFill>
                  <a:srgbClr val="690034"/>
                </a:solidFill>
              </a:rPr>
              <a:t>www.nmfinance.com  </a:t>
            </a:r>
          </a:p>
          <a:p>
            <a:pPr marL="0" indent="0">
              <a:buNone/>
            </a:pPr>
            <a:endParaRPr lang="en-US" sz="1400" b="1" dirty="0">
              <a:solidFill>
                <a:srgbClr val="690034"/>
              </a:solidFill>
            </a:endParaRPr>
          </a:p>
          <a:p>
            <a:r>
              <a:rPr lang="es-ES" sz="2000" dirty="0">
                <a:solidFill>
                  <a:srgbClr val="690034"/>
                </a:solidFill>
              </a:rPr>
              <a:t>La aplicación estará disponible hasta el </a:t>
            </a:r>
            <a:r>
              <a:rPr lang="es-ES" sz="2000" b="1" dirty="0">
                <a:solidFill>
                  <a:srgbClr val="690034"/>
                </a:solidFill>
              </a:rPr>
              <a:t>31 de diciembre de 2020 </a:t>
            </a:r>
            <a:r>
              <a:rPr lang="es-ES" sz="2000" dirty="0">
                <a:solidFill>
                  <a:srgbClr val="690034"/>
                </a:solidFill>
              </a:rPr>
              <a:t>o hasta que se acaben los fondos, el que sea primero</a:t>
            </a:r>
          </a:p>
          <a:p>
            <a:pPr marL="0" indent="0">
              <a:buNone/>
            </a:pPr>
            <a:endParaRPr lang="es-ES" sz="1400" dirty="0">
              <a:solidFill>
                <a:srgbClr val="690034"/>
              </a:solidFill>
            </a:endParaRPr>
          </a:p>
          <a:p>
            <a:r>
              <a:rPr lang="es-ES" sz="2000" dirty="0">
                <a:solidFill>
                  <a:srgbClr val="690034"/>
                </a:solidFill>
              </a:rPr>
              <a:t>Las solicitudes se procesarán </a:t>
            </a:r>
            <a:r>
              <a:rPr lang="es-ES" sz="2000" b="1" dirty="0">
                <a:solidFill>
                  <a:srgbClr val="690034"/>
                </a:solidFill>
              </a:rPr>
              <a:t>por orden de llegada</a:t>
            </a:r>
            <a:r>
              <a:rPr lang="es-ES" sz="2000" dirty="0">
                <a:solidFill>
                  <a:srgbClr val="690034"/>
                </a:solidFill>
              </a:rPr>
              <a:t>.</a:t>
            </a:r>
          </a:p>
          <a:p>
            <a:pPr marL="0" indent="0">
              <a:buNone/>
            </a:pPr>
            <a:endParaRPr lang="es-ES" sz="1400" dirty="0">
              <a:solidFill>
                <a:srgbClr val="690034"/>
              </a:solidFill>
            </a:endParaRPr>
          </a:p>
          <a:p>
            <a:r>
              <a:rPr lang="es-ES" sz="2000" dirty="0">
                <a:solidFill>
                  <a:srgbClr val="690034"/>
                </a:solidFill>
              </a:rPr>
              <a:t>Tenga en cuenta que este es un programa de préstamos, no un programa de subvenciones</a:t>
            </a:r>
          </a:p>
        </p:txBody>
      </p:sp>
      <p:sp>
        <p:nvSpPr>
          <p:cNvPr id="5" name="Slide Number Placeholder 4">
            <a:extLst>
              <a:ext uri="{FF2B5EF4-FFF2-40B4-BE49-F238E27FC236}">
                <a16:creationId xmlns:a16="http://schemas.microsoft.com/office/drawing/2014/main" id="{3A6B0A9E-E4BF-4B14-8759-DAAC74C36D58}"/>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7</a:t>
            </a:fld>
            <a:endParaRPr lang="en-US" dirty="0"/>
          </a:p>
        </p:txBody>
      </p:sp>
    </p:spTree>
    <p:extLst>
      <p:ext uri="{BB962C8B-B14F-4D97-AF65-F5344CB8AC3E}">
        <p14:creationId xmlns:p14="http://schemas.microsoft.com/office/powerpoint/2010/main" val="421501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8FEDCD8-234C-46EE-A2E3-6EE0EF3C7171}"/>
              </a:ext>
            </a:extLst>
          </p:cNvPr>
          <p:cNvSpPr>
            <a:spLocks noGrp="1"/>
          </p:cNvSpPr>
          <p:nvPr>
            <p:ph type="title"/>
          </p:nvPr>
        </p:nvSpPr>
        <p:spPr>
          <a:xfrm>
            <a:off x="4870450" y="425196"/>
            <a:ext cx="4273550" cy="758952"/>
          </a:xfrm>
          <a:noFill/>
        </p:spPr>
        <p:txBody>
          <a:bodyPr/>
          <a:lstStyle/>
          <a:p>
            <a:r>
              <a:rPr lang="en-US" sz="2800" dirty="0"/>
              <a:t>Application Process</a:t>
            </a:r>
          </a:p>
        </p:txBody>
      </p:sp>
      <p:sp>
        <p:nvSpPr>
          <p:cNvPr id="15361" name="Content Placeholder 1"/>
          <p:cNvSpPr>
            <a:spLocks noGrp="1"/>
          </p:cNvSpPr>
          <p:nvPr>
            <p:ph sz="half" idx="1"/>
          </p:nvPr>
        </p:nvSpPr>
        <p:spPr>
          <a:noFill/>
          <a:ln>
            <a:noFill/>
          </a:ln>
        </p:spPr>
        <p:txBody>
          <a:bodyPr/>
          <a:lstStyle/>
          <a:p>
            <a:pPr>
              <a:spcBef>
                <a:spcPts val="1800"/>
              </a:spcBef>
            </a:pPr>
            <a:r>
              <a:rPr lang="en-US" sz="2200" dirty="0">
                <a:solidFill>
                  <a:srgbClr val="672333"/>
                </a:solidFill>
              </a:rPr>
              <a:t>The application system requires that businesses submit all documents in electronic format at the time they apply. See www.nmfinance.com for the documents needed.</a:t>
            </a:r>
          </a:p>
          <a:p>
            <a:pPr>
              <a:spcBef>
                <a:spcPts val="1800"/>
              </a:spcBef>
            </a:pPr>
            <a:r>
              <a:rPr lang="en-US" sz="2200" dirty="0">
                <a:solidFill>
                  <a:srgbClr val="672333"/>
                </a:solidFill>
              </a:rPr>
              <a:t>The application system does not allow an applicant to “save” the application and return to it at a later time. Please allow 30-60 minutes to complete the application.</a:t>
            </a:r>
          </a:p>
        </p:txBody>
      </p:sp>
      <p:sp>
        <p:nvSpPr>
          <p:cNvPr id="2" name="Content Placeholder 1">
            <a:extLst>
              <a:ext uri="{FF2B5EF4-FFF2-40B4-BE49-F238E27FC236}">
                <a16:creationId xmlns:a16="http://schemas.microsoft.com/office/drawing/2014/main" id="{F448A350-D918-464B-9E47-854D50D61821}"/>
              </a:ext>
            </a:extLst>
          </p:cNvPr>
          <p:cNvSpPr>
            <a:spLocks noGrp="1"/>
          </p:cNvSpPr>
          <p:nvPr>
            <p:ph sz="half" idx="2"/>
          </p:nvPr>
        </p:nvSpPr>
        <p:spPr/>
        <p:txBody>
          <a:bodyPr/>
          <a:lstStyle/>
          <a:p>
            <a:r>
              <a:rPr lang="es-ES" sz="2000" dirty="0">
                <a:solidFill>
                  <a:srgbClr val="690034"/>
                </a:solidFill>
              </a:rPr>
              <a:t>El sistema de aplicaciones requiere que las empresas presenten todos los documentos en formato electrónico en el momento de presentar la solicitud. Visite www.nmfinance.com para obtener los documentos necesarios.</a:t>
            </a:r>
          </a:p>
          <a:p>
            <a:pPr marL="0" indent="0">
              <a:buNone/>
            </a:pPr>
            <a:endParaRPr lang="es-ES" sz="2000" dirty="0">
              <a:solidFill>
                <a:srgbClr val="690034"/>
              </a:solidFill>
            </a:endParaRPr>
          </a:p>
          <a:p>
            <a:r>
              <a:rPr lang="es-ES" sz="2000" dirty="0">
                <a:solidFill>
                  <a:srgbClr val="690034"/>
                </a:solidFill>
              </a:rPr>
              <a:t>El sistema de solicitud no permite que un solicitante “guarde” la solicitud y regrese a ella más tarde. Espere entre 30 y 60 minutos para completar la aplicación</a:t>
            </a:r>
          </a:p>
        </p:txBody>
      </p:sp>
      <p:sp>
        <p:nvSpPr>
          <p:cNvPr id="5" name="Slide Number Placeholder 4">
            <a:extLst>
              <a:ext uri="{FF2B5EF4-FFF2-40B4-BE49-F238E27FC236}">
                <a16:creationId xmlns:a16="http://schemas.microsoft.com/office/drawing/2014/main" id="{E74DC210-46DF-4DF3-AD86-591E7CFFACDF}"/>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8</a:t>
            </a:fld>
            <a:endParaRPr lang="en-US" dirty="0"/>
          </a:p>
        </p:txBody>
      </p:sp>
    </p:spTree>
    <p:extLst>
      <p:ext uri="{BB962C8B-B14F-4D97-AF65-F5344CB8AC3E}">
        <p14:creationId xmlns:p14="http://schemas.microsoft.com/office/powerpoint/2010/main" val="1968496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58FEDCD8-234C-46EE-A2E3-6EE0EF3C7171}"/>
              </a:ext>
            </a:extLst>
          </p:cNvPr>
          <p:cNvSpPr>
            <a:spLocks noGrp="1"/>
          </p:cNvSpPr>
          <p:nvPr>
            <p:ph type="title"/>
          </p:nvPr>
        </p:nvSpPr>
        <p:spPr>
          <a:xfrm>
            <a:off x="4775860" y="425196"/>
            <a:ext cx="4273550" cy="758952"/>
          </a:xfrm>
          <a:noFill/>
        </p:spPr>
        <p:txBody>
          <a:bodyPr/>
          <a:lstStyle/>
          <a:p>
            <a:r>
              <a:rPr lang="en-US" sz="2800" dirty="0"/>
              <a:t>Application Process</a:t>
            </a:r>
          </a:p>
        </p:txBody>
      </p:sp>
      <p:sp>
        <p:nvSpPr>
          <p:cNvPr id="15361" name="Content Placeholder 1"/>
          <p:cNvSpPr>
            <a:spLocks noGrp="1"/>
          </p:cNvSpPr>
          <p:nvPr>
            <p:ph sz="half" idx="1"/>
          </p:nvPr>
        </p:nvSpPr>
        <p:spPr>
          <a:noFill/>
          <a:ln>
            <a:noFill/>
          </a:ln>
        </p:spPr>
        <p:txBody>
          <a:bodyPr/>
          <a:lstStyle/>
          <a:p>
            <a:pPr>
              <a:spcBef>
                <a:spcPts val="1800"/>
              </a:spcBef>
            </a:pPr>
            <a:r>
              <a:rPr lang="en-US" sz="2200" dirty="0">
                <a:solidFill>
                  <a:srgbClr val="672333"/>
                </a:solidFill>
              </a:rPr>
              <a:t>Applicants must have a checking account in their name and will be required to provide their account information at the time of application.</a:t>
            </a:r>
          </a:p>
          <a:p>
            <a:pPr>
              <a:spcBef>
                <a:spcPts val="1800"/>
              </a:spcBef>
            </a:pPr>
            <a:r>
              <a:rPr lang="en-US" sz="2200" dirty="0">
                <a:solidFill>
                  <a:srgbClr val="672333"/>
                </a:solidFill>
              </a:rPr>
              <a:t>NMFA will use a secure system to verify the account is valid.</a:t>
            </a:r>
          </a:p>
          <a:p>
            <a:pPr>
              <a:spcBef>
                <a:spcPts val="1800"/>
              </a:spcBef>
            </a:pPr>
            <a:r>
              <a:rPr lang="en-US" sz="2200" dirty="0">
                <a:solidFill>
                  <a:srgbClr val="672333"/>
                </a:solidFill>
              </a:rPr>
              <a:t>All information and documents will be submitted into a secure system.</a:t>
            </a:r>
          </a:p>
        </p:txBody>
      </p:sp>
      <p:sp>
        <p:nvSpPr>
          <p:cNvPr id="2" name="Content Placeholder 1">
            <a:extLst>
              <a:ext uri="{FF2B5EF4-FFF2-40B4-BE49-F238E27FC236}">
                <a16:creationId xmlns:a16="http://schemas.microsoft.com/office/drawing/2014/main" id="{0B415BD5-9D34-4E36-9D4F-75FA788A3130}"/>
              </a:ext>
            </a:extLst>
          </p:cNvPr>
          <p:cNvSpPr>
            <a:spLocks noGrp="1"/>
          </p:cNvSpPr>
          <p:nvPr>
            <p:ph sz="half" idx="2"/>
          </p:nvPr>
        </p:nvSpPr>
        <p:spPr/>
        <p:txBody>
          <a:bodyPr/>
          <a:lstStyle/>
          <a:p>
            <a:r>
              <a:rPr lang="es-ES" sz="2000" dirty="0">
                <a:solidFill>
                  <a:srgbClr val="672333"/>
                </a:solidFill>
              </a:rPr>
              <a:t>Los solicitantes deben tener una cuenta corriente a su nombre y deberán proporcionar la información de su cuenta en el momento de la solicitud.</a:t>
            </a:r>
          </a:p>
          <a:p>
            <a:pPr marL="0" indent="0">
              <a:buNone/>
            </a:pPr>
            <a:endParaRPr lang="es-ES" sz="2000" dirty="0">
              <a:solidFill>
                <a:srgbClr val="672333"/>
              </a:solidFill>
            </a:endParaRPr>
          </a:p>
          <a:p>
            <a:r>
              <a:rPr lang="es-ES" sz="2000" dirty="0">
                <a:solidFill>
                  <a:srgbClr val="672333"/>
                </a:solidFill>
              </a:rPr>
              <a:t>NMFA utilizará un sistema seguro para verificar que la cuenta es válida.</a:t>
            </a:r>
          </a:p>
          <a:p>
            <a:pPr marL="0" indent="0">
              <a:buNone/>
            </a:pPr>
            <a:endParaRPr lang="es-ES" sz="2000" dirty="0">
              <a:solidFill>
                <a:srgbClr val="672333"/>
              </a:solidFill>
            </a:endParaRPr>
          </a:p>
          <a:p>
            <a:r>
              <a:rPr lang="es-ES" sz="2000" dirty="0">
                <a:solidFill>
                  <a:srgbClr val="672333"/>
                </a:solidFill>
              </a:rPr>
              <a:t>Toda la información y los documentos se enviarán a un sistema seguro.</a:t>
            </a:r>
            <a:endParaRPr lang="en-US" sz="2000" dirty="0">
              <a:solidFill>
                <a:srgbClr val="672333"/>
              </a:solidFill>
            </a:endParaRPr>
          </a:p>
        </p:txBody>
      </p:sp>
      <p:sp>
        <p:nvSpPr>
          <p:cNvPr id="5" name="Slide Number Placeholder 4">
            <a:extLst>
              <a:ext uri="{FF2B5EF4-FFF2-40B4-BE49-F238E27FC236}">
                <a16:creationId xmlns:a16="http://schemas.microsoft.com/office/drawing/2014/main" id="{A4555775-720E-476D-86DF-6A29140F9D42}"/>
              </a:ext>
            </a:extLst>
          </p:cNvPr>
          <p:cNvSpPr>
            <a:spLocks noGrp="1"/>
          </p:cNvSpPr>
          <p:nvPr>
            <p:ph type="sldNum" sz="quarter" idx="12"/>
          </p:nvPr>
        </p:nvSpPr>
        <p:spPr>
          <a:xfrm>
            <a:off x="4331157" y="1083128"/>
            <a:ext cx="504823" cy="441325"/>
          </a:xfrm>
        </p:spPr>
        <p:txBody>
          <a:bodyPr/>
          <a:lstStyle/>
          <a:p>
            <a:pPr>
              <a:defRPr/>
            </a:pPr>
            <a:fld id="{31A05C0E-234E-419F-B3AA-DEC77145AC21}" type="slidenum">
              <a:rPr lang="en-US" smtClean="0"/>
              <a:pPr>
                <a:defRPr/>
              </a:pPr>
              <a:t>9</a:t>
            </a:fld>
            <a:endParaRPr lang="en-US" dirty="0"/>
          </a:p>
        </p:txBody>
      </p:sp>
    </p:spTree>
    <p:extLst>
      <p:ext uri="{BB962C8B-B14F-4D97-AF65-F5344CB8AC3E}">
        <p14:creationId xmlns:p14="http://schemas.microsoft.com/office/powerpoint/2010/main" val="46209432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24C6B39D1EB744990FF9E4A6D12A57B" ma:contentTypeVersion="11" ma:contentTypeDescription="Create a new document." ma:contentTypeScope="" ma:versionID="a7fa3704a7926174bf0e6464e5eb2fa4">
  <xsd:schema xmlns:xsd="http://www.w3.org/2001/XMLSchema" xmlns:xs="http://www.w3.org/2001/XMLSchema" xmlns:p="http://schemas.microsoft.com/office/2006/metadata/properties" xmlns:ns3="f6e0bbac-12fe-49bc-a76f-60011a726afc" xmlns:ns4="aeabd793-3aff-4792-8402-f4c4861161d3" targetNamespace="http://schemas.microsoft.com/office/2006/metadata/properties" ma:root="true" ma:fieldsID="b7e20fd4068c788fa354ebe23bee9b1a" ns3:_="" ns4:_="">
    <xsd:import namespace="f6e0bbac-12fe-49bc-a76f-60011a726afc"/>
    <xsd:import namespace="aeabd793-3aff-4792-8402-f4c4861161d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e0bbac-12fe-49bc-a76f-60011a726af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abd793-3aff-4792-8402-f4c4861161d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90F4C0-1658-4FB4-B19B-8F6C3CB670E4}">
  <ds:schemaRefs>
    <ds:schemaRef ds:uri="http://schemas.microsoft.com/office/2006/documentManagement/types"/>
    <ds:schemaRef ds:uri="http://purl.org/dc/elements/1.1/"/>
    <ds:schemaRef ds:uri="http://schemas.microsoft.com/office/2006/metadata/properties"/>
    <ds:schemaRef ds:uri="f6e0bbac-12fe-49bc-a76f-60011a726afc"/>
    <ds:schemaRef ds:uri="http://purl.org/dc/terms/"/>
    <ds:schemaRef ds:uri="http://schemas.openxmlformats.org/package/2006/metadata/core-properties"/>
    <ds:schemaRef ds:uri="http://purl.org/dc/dcmitype/"/>
    <ds:schemaRef ds:uri="http://schemas.microsoft.com/office/infopath/2007/PartnerControls"/>
    <ds:schemaRef ds:uri="aeabd793-3aff-4792-8402-f4c4861161d3"/>
    <ds:schemaRef ds:uri="http://www.w3.org/XML/1998/namespace"/>
  </ds:schemaRefs>
</ds:datastoreItem>
</file>

<file path=customXml/itemProps2.xml><?xml version="1.0" encoding="utf-8"?>
<ds:datastoreItem xmlns:ds="http://schemas.openxmlformats.org/officeDocument/2006/customXml" ds:itemID="{050DA8A3-72E0-4A00-A538-F5AC1D3EED9D}">
  <ds:schemaRefs>
    <ds:schemaRef ds:uri="http://schemas.microsoft.com/sharepoint/v3/contenttype/forms"/>
  </ds:schemaRefs>
</ds:datastoreItem>
</file>

<file path=customXml/itemProps3.xml><?xml version="1.0" encoding="utf-8"?>
<ds:datastoreItem xmlns:ds="http://schemas.openxmlformats.org/officeDocument/2006/customXml" ds:itemID="{7DC03BE7-2558-4846-8467-92B170CE00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e0bbac-12fe-49bc-a76f-60011a726afc"/>
    <ds:schemaRef ds:uri="aeabd793-3aff-4792-8402-f4c486116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22442</TotalTime>
  <Words>1504</Words>
  <Application>Microsoft Office PowerPoint</Application>
  <PresentationFormat>On-screen Show (4:3)</PresentationFormat>
  <Paragraphs>146</Paragraphs>
  <Slides>12</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Neue Haas Grotesk Text Pro</vt:lpstr>
      <vt:lpstr>Wingdings</vt:lpstr>
      <vt:lpstr>Wingdings 2</vt:lpstr>
      <vt:lpstr>Civic</vt:lpstr>
      <vt:lpstr>Custom Design</vt:lpstr>
      <vt:lpstr>Small Business Recovery Loan Fund  Programa de Recuperación de Pequeñas Empresas</vt:lpstr>
      <vt:lpstr>Who We Are</vt:lpstr>
      <vt:lpstr>Small Business Recovery Loan Fund</vt:lpstr>
      <vt:lpstr>Small Business Recovery Loan Fund</vt:lpstr>
      <vt:lpstr>Applicant Eligibility Requirements </vt:lpstr>
      <vt:lpstr>Applicant Eligibility Requirements </vt:lpstr>
      <vt:lpstr>Application Process</vt:lpstr>
      <vt:lpstr>Application Process</vt:lpstr>
      <vt:lpstr>Application Process</vt:lpstr>
      <vt:lpstr>Application Process</vt:lpstr>
      <vt:lpstr>Essential Services Working Capital Program</vt:lpstr>
      <vt:lpstr>Small Business  Recovery Loan Fund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A. Jaramillo</dc:creator>
  <cp:lastModifiedBy>Lynn Taulbee</cp:lastModifiedBy>
  <cp:revision>1610</cp:revision>
  <cp:lastPrinted>2019-04-10T14:19:54Z</cp:lastPrinted>
  <dcterms:created xsi:type="dcterms:W3CDTF">2010-07-19T14:35:04Z</dcterms:created>
  <dcterms:modified xsi:type="dcterms:W3CDTF">2020-09-02T17:01:51Z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0x010100224C6B39D1EB744990FF9E4A6D12A57B</vt:lpwstr>
  </property>
</Properties>
</file>