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75" r:id="rId6"/>
    <p:sldId id="258" r:id="rId7"/>
    <p:sldId id="262" r:id="rId8"/>
    <p:sldId id="263" r:id="rId9"/>
    <p:sldId id="273" r:id="rId10"/>
    <p:sldId id="274" r:id="rId11"/>
    <p:sldId id="264" r:id="rId12"/>
    <p:sldId id="272" r:id="rId13"/>
    <p:sldId id="271" r:id="rId14"/>
    <p:sldId id="270" r:id="rId15"/>
    <p:sldId id="265" r:id="rId16"/>
    <p:sldId id="269"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73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86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759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062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06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332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7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01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399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60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234645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70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6836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31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30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854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72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23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4679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laire.DudleyChavez@state.nm.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3" name="Picture 1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6D6D061-BD44-4232-BC75-397372574C9B}"/>
              </a:ext>
            </a:extLst>
          </p:cNvPr>
          <p:cNvSpPr>
            <a:spLocks noGrp="1"/>
          </p:cNvSpPr>
          <p:nvPr>
            <p:ph type="ctrTitle"/>
          </p:nvPr>
        </p:nvSpPr>
        <p:spPr>
          <a:xfrm>
            <a:off x="997528" y="982132"/>
            <a:ext cx="4094017" cy="2823880"/>
          </a:xfrm>
        </p:spPr>
        <p:txBody>
          <a:bodyPr>
            <a:normAutofit fontScale="90000"/>
          </a:bodyPr>
          <a:lstStyle/>
          <a:p>
            <a:pPr>
              <a:lnSpc>
                <a:spcPct val="90000"/>
              </a:lnSpc>
            </a:pPr>
            <a:br>
              <a:rPr lang="en-US" sz="4800" dirty="0">
                <a:solidFill>
                  <a:srgbClr val="262626"/>
                </a:solidFill>
              </a:rPr>
            </a:br>
            <a:br>
              <a:rPr lang="en-US" sz="4800" dirty="0">
                <a:solidFill>
                  <a:srgbClr val="262626"/>
                </a:solidFill>
              </a:rPr>
            </a:br>
            <a:br>
              <a:rPr lang="en-US" sz="4800" dirty="0">
                <a:solidFill>
                  <a:srgbClr val="262626"/>
                </a:solidFill>
              </a:rPr>
            </a:br>
            <a:r>
              <a:rPr lang="en-US" sz="4800" dirty="0">
                <a:solidFill>
                  <a:srgbClr val="262626"/>
                </a:solidFill>
              </a:rPr>
              <a:t>Child Care Wage Incentive </a:t>
            </a:r>
          </a:p>
        </p:txBody>
      </p:sp>
      <p:sp>
        <p:nvSpPr>
          <p:cNvPr id="3" name="Subtitle 2">
            <a:extLst>
              <a:ext uri="{FF2B5EF4-FFF2-40B4-BE49-F238E27FC236}">
                <a16:creationId xmlns:a16="http://schemas.microsoft.com/office/drawing/2014/main" id="{4291C4AF-DD37-4C76-81B2-D548C8A85E64}"/>
              </a:ext>
            </a:extLst>
          </p:cNvPr>
          <p:cNvSpPr>
            <a:spLocks noGrp="1"/>
          </p:cNvSpPr>
          <p:nvPr>
            <p:ph type="subTitle" idx="1"/>
          </p:nvPr>
        </p:nvSpPr>
        <p:spPr>
          <a:xfrm>
            <a:off x="997528" y="4076944"/>
            <a:ext cx="4094017" cy="1679620"/>
          </a:xfrm>
        </p:spPr>
        <p:txBody>
          <a:bodyPr>
            <a:normAutofit/>
          </a:bodyPr>
          <a:lstStyle/>
          <a:p>
            <a:endParaRPr lang="en-US" dirty="0">
              <a:solidFill>
                <a:srgbClr val="000000"/>
              </a:solidFill>
            </a:endParaRPr>
          </a:p>
          <a:p>
            <a:r>
              <a:rPr lang="en-US" dirty="0">
                <a:solidFill>
                  <a:srgbClr val="000000"/>
                </a:solidFill>
              </a:rPr>
              <a:t>Tuesday, May 5, 2020</a:t>
            </a:r>
          </a:p>
        </p:txBody>
      </p:sp>
      <p:pic>
        <p:nvPicPr>
          <p:cNvPr id="5" name="Picture 4">
            <a:extLst>
              <a:ext uri="{FF2B5EF4-FFF2-40B4-BE49-F238E27FC236}">
                <a16:creationId xmlns:a16="http://schemas.microsoft.com/office/drawing/2014/main" id="{2F53650C-CA8D-4987-A90F-7F9A19AAD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668" y="2020611"/>
            <a:ext cx="5469466" cy="2816774"/>
          </a:xfrm>
          <a:prstGeom prst="rect">
            <a:avLst/>
          </a:prstGeom>
          <a:ln w="57150" cmpd="thickThin">
            <a:solidFill>
              <a:srgbClr val="7F7F7F"/>
            </a:solidFill>
            <a:miter lim="800000"/>
          </a:ln>
        </p:spPr>
      </p:pic>
    </p:spTree>
    <p:extLst>
      <p:ext uri="{BB962C8B-B14F-4D97-AF65-F5344CB8AC3E}">
        <p14:creationId xmlns:p14="http://schemas.microsoft.com/office/powerpoint/2010/main" val="304317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300C-6EBB-4155-958B-8EDBF9F2DD3E}"/>
              </a:ext>
            </a:extLst>
          </p:cNvPr>
          <p:cNvSpPr>
            <a:spLocks noGrp="1"/>
          </p:cNvSpPr>
          <p:nvPr>
            <p:ph type="title"/>
          </p:nvPr>
        </p:nvSpPr>
        <p:spPr/>
        <p:txBody>
          <a:bodyPr>
            <a:normAutofit/>
          </a:bodyPr>
          <a:lstStyle/>
          <a:p>
            <a:r>
              <a:rPr lang="en-US" sz="3600" dirty="0"/>
              <a:t>Impact on Public Benefits </a:t>
            </a:r>
          </a:p>
        </p:txBody>
      </p:sp>
      <p:sp>
        <p:nvSpPr>
          <p:cNvPr id="3" name="Content Placeholder 2">
            <a:extLst>
              <a:ext uri="{FF2B5EF4-FFF2-40B4-BE49-F238E27FC236}">
                <a16:creationId xmlns:a16="http://schemas.microsoft.com/office/drawing/2014/main" id="{C9B90384-D402-424E-8E5A-34B1BB39C339}"/>
              </a:ext>
            </a:extLst>
          </p:cNvPr>
          <p:cNvSpPr>
            <a:spLocks noGrp="1"/>
          </p:cNvSpPr>
          <p:nvPr>
            <p:ph idx="1"/>
          </p:nvPr>
        </p:nvSpPr>
        <p:spPr/>
        <p:txBody>
          <a:bodyPr/>
          <a:lstStyle/>
          <a:p>
            <a:r>
              <a:rPr lang="en-US" dirty="0"/>
              <a:t>Incentive pay will not affect Medicaid eligibility for current recipients during the public health emergency - but it could affect </a:t>
            </a:r>
            <a:r>
              <a:rPr lang="en-US" i="1" dirty="0"/>
              <a:t>new</a:t>
            </a:r>
            <a:r>
              <a:rPr lang="en-US" dirty="0"/>
              <a:t> Medicaid applicants. </a:t>
            </a:r>
          </a:p>
          <a:p>
            <a:r>
              <a:rPr lang="en-US" dirty="0"/>
              <a:t>For questions about SNAP eligibility, early childhood professionals are encouraged to check with their Human Services Department (HSD) Eligibility Specialist.</a:t>
            </a:r>
            <a:br>
              <a:rPr lang="en-US" dirty="0"/>
            </a:br>
            <a:endParaRPr lang="en-US" dirty="0"/>
          </a:p>
        </p:txBody>
      </p:sp>
    </p:spTree>
    <p:extLst>
      <p:ext uri="{BB962C8B-B14F-4D97-AF65-F5344CB8AC3E}">
        <p14:creationId xmlns:p14="http://schemas.microsoft.com/office/powerpoint/2010/main" val="313503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782D-2E3B-4C66-AAFB-0640889F2798}"/>
              </a:ext>
            </a:extLst>
          </p:cNvPr>
          <p:cNvSpPr>
            <a:spLocks noGrp="1"/>
          </p:cNvSpPr>
          <p:nvPr>
            <p:ph type="title"/>
          </p:nvPr>
        </p:nvSpPr>
        <p:spPr/>
        <p:txBody>
          <a:bodyPr>
            <a:normAutofit/>
          </a:bodyPr>
          <a:lstStyle/>
          <a:p>
            <a:r>
              <a:rPr lang="en-US" sz="3600" dirty="0"/>
              <a:t>CARES Act Funding</a:t>
            </a:r>
          </a:p>
        </p:txBody>
      </p:sp>
      <p:sp>
        <p:nvSpPr>
          <p:cNvPr id="3" name="Content Placeholder 2">
            <a:extLst>
              <a:ext uri="{FF2B5EF4-FFF2-40B4-BE49-F238E27FC236}">
                <a16:creationId xmlns:a16="http://schemas.microsoft.com/office/drawing/2014/main" id="{746E0B05-C95C-4A08-88DD-08895EAA194F}"/>
              </a:ext>
            </a:extLst>
          </p:cNvPr>
          <p:cNvSpPr>
            <a:spLocks noGrp="1"/>
          </p:cNvSpPr>
          <p:nvPr>
            <p:ph idx="1"/>
          </p:nvPr>
        </p:nvSpPr>
        <p:spPr/>
        <p:txBody>
          <a:bodyPr/>
          <a:lstStyle/>
          <a:p>
            <a:r>
              <a:rPr lang="en-US" dirty="0"/>
              <a:t>The CARES Act provides $3.5 billion to the Child Care and Development Block Grant (CCDBG) in grants to states for immediate assistance to child care providers</a:t>
            </a:r>
          </a:p>
          <a:p>
            <a:r>
              <a:rPr lang="en-US" dirty="0"/>
              <a:t>New Mexico received approximately $29.4 million. </a:t>
            </a:r>
          </a:p>
          <a:p>
            <a:r>
              <a:rPr lang="en-US" dirty="0"/>
              <a:t>CARES Funding focus: prevent providers from going out of business, and to support child care for families, including for healthcare workers, first responders, and others playing critical roles during this crisis. </a:t>
            </a:r>
            <a:br>
              <a:rPr lang="en-US" dirty="0"/>
            </a:br>
            <a:endParaRPr lang="en-US" dirty="0"/>
          </a:p>
        </p:txBody>
      </p:sp>
    </p:spTree>
    <p:extLst>
      <p:ext uri="{BB962C8B-B14F-4D97-AF65-F5344CB8AC3E}">
        <p14:creationId xmlns:p14="http://schemas.microsoft.com/office/powerpoint/2010/main" val="283135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7376-E4B5-4B42-9E09-9663B6E1E2A1}"/>
              </a:ext>
            </a:extLst>
          </p:cNvPr>
          <p:cNvSpPr>
            <a:spLocks noGrp="1"/>
          </p:cNvSpPr>
          <p:nvPr>
            <p:ph type="title"/>
          </p:nvPr>
        </p:nvSpPr>
        <p:spPr/>
        <p:txBody>
          <a:bodyPr>
            <a:normAutofit fontScale="90000"/>
          </a:bodyPr>
          <a:lstStyle/>
          <a:p>
            <a:r>
              <a:rPr lang="en-US" dirty="0"/>
              <a:t>Child Care Stabilization &amp; Recovery Grants</a:t>
            </a:r>
          </a:p>
        </p:txBody>
      </p:sp>
      <p:sp>
        <p:nvSpPr>
          <p:cNvPr id="3" name="Content Placeholder 2">
            <a:extLst>
              <a:ext uri="{FF2B5EF4-FFF2-40B4-BE49-F238E27FC236}">
                <a16:creationId xmlns:a16="http://schemas.microsoft.com/office/drawing/2014/main" id="{99786321-55AA-46D4-9B6F-2A5FBE2CBE6B}"/>
              </a:ext>
            </a:extLst>
          </p:cNvPr>
          <p:cNvSpPr>
            <a:spLocks noGrp="1"/>
          </p:cNvSpPr>
          <p:nvPr>
            <p:ph idx="1"/>
          </p:nvPr>
        </p:nvSpPr>
        <p:spPr/>
        <p:txBody>
          <a:bodyPr>
            <a:normAutofit/>
          </a:bodyPr>
          <a:lstStyle/>
          <a:p>
            <a:r>
              <a:rPr lang="en-US" dirty="0"/>
              <a:t>New Mexico Child Care Stabilization and Recovery Grants</a:t>
            </a:r>
          </a:p>
          <a:p>
            <a:r>
              <a:rPr lang="en-US" dirty="0"/>
              <a:t>Nearly $12 million in grants to assist licensed child care providers who have been impacted by the health emergency.</a:t>
            </a:r>
          </a:p>
          <a:p>
            <a:r>
              <a:rPr lang="en-US" dirty="0"/>
              <a:t>Partnership with New Mexico Economic Development Department</a:t>
            </a:r>
          </a:p>
          <a:p>
            <a:pPr lvl="1"/>
            <a:r>
              <a:rPr lang="en-US" dirty="0"/>
              <a:t>Providers able to access multiple small business funding opportunities </a:t>
            </a:r>
          </a:p>
          <a:p>
            <a:r>
              <a:rPr lang="en-US" dirty="0"/>
              <a:t>Information session:  Tuesday, May 12, 8:00 a.m.</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65034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1980-10FF-4E9D-B351-9C661FBFF826}"/>
              </a:ext>
            </a:extLst>
          </p:cNvPr>
          <p:cNvSpPr>
            <a:spLocks noGrp="1"/>
          </p:cNvSpPr>
          <p:nvPr>
            <p:ph type="title"/>
          </p:nvPr>
        </p:nvSpPr>
        <p:spPr/>
        <p:txBody>
          <a:bodyPr/>
          <a:lstStyle/>
          <a:p>
            <a:r>
              <a:rPr lang="en-US" dirty="0"/>
              <a:t>Additional Federal Stimulus Needed </a:t>
            </a:r>
          </a:p>
        </p:txBody>
      </p:sp>
      <p:sp>
        <p:nvSpPr>
          <p:cNvPr id="3" name="Content Placeholder 2">
            <a:extLst>
              <a:ext uri="{FF2B5EF4-FFF2-40B4-BE49-F238E27FC236}">
                <a16:creationId xmlns:a16="http://schemas.microsoft.com/office/drawing/2014/main" id="{FCAF3BDF-8BFF-4B72-BAC8-E1E138CEDA6C}"/>
              </a:ext>
            </a:extLst>
          </p:cNvPr>
          <p:cNvSpPr>
            <a:spLocks noGrp="1"/>
          </p:cNvSpPr>
          <p:nvPr>
            <p:ph idx="1"/>
          </p:nvPr>
        </p:nvSpPr>
        <p:spPr/>
        <p:txBody>
          <a:bodyPr>
            <a:normAutofit/>
          </a:bodyPr>
          <a:lstStyle/>
          <a:p>
            <a:pPr>
              <a:buFont typeface="Arial" panose="020B0604020202020204" pitchFamily="34" charset="0"/>
              <a:buChar char="•"/>
            </a:pPr>
            <a:r>
              <a:rPr lang="en-US" dirty="0"/>
              <a:t>Fourth stimulus package under consideration by U.S. Congress </a:t>
            </a:r>
          </a:p>
          <a:p>
            <a:pPr>
              <a:buFont typeface="Arial" panose="020B0604020202020204" pitchFamily="34" charset="0"/>
              <a:buChar char="•"/>
            </a:pPr>
            <a:r>
              <a:rPr lang="en-US" dirty="0"/>
              <a:t>Letter to U.S. Senate Leadership (Senators Smith and Warren; signed by NM Senator Heinrich) </a:t>
            </a:r>
          </a:p>
          <a:p>
            <a:pPr lvl="1"/>
            <a:r>
              <a:rPr lang="en-US" dirty="0"/>
              <a:t>National request to include $50 billion for childcare In next coronavirus relief package </a:t>
            </a:r>
          </a:p>
          <a:p>
            <a:pPr lvl="2"/>
            <a:r>
              <a:rPr lang="en-US" dirty="0"/>
              <a:t>Keep child care available to frontline and essential workers</a:t>
            </a:r>
          </a:p>
          <a:p>
            <a:pPr lvl="2"/>
            <a:r>
              <a:rPr lang="en-US" dirty="0"/>
              <a:t>Keep all providers in business and all workers on payroll</a:t>
            </a:r>
          </a:p>
          <a:p>
            <a:pPr lvl="2"/>
            <a:r>
              <a:rPr lang="en-US" dirty="0"/>
              <a:t>Invest in child care long-term for when Americans can safely get back to work</a:t>
            </a:r>
          </a:p>
          <a:p>
            <a:pPr marL="0" indent="0">
              <a:buNone/>
            </a:pPr>
            <a:endParaRPr lang="en-US" dirty="0"/>
          </a:p>
        </p:txBody>
      </p:sp>
    </p:spTree>
    <p:extLst>
      <p:ext uri="{BB962C8B-B14F-4D97-AF65-F5344CB8AC3E}">
        <p14:creationId xmlns:p14="http://schemas.microsoft.com/office/powerpoint/2010/main" val="76065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36F6-D8CE-4891-BD03-97F85AA6EB9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49F122E-E3BF-4ED4-B650-EBB570239025}"/>
              </a:ext>
            </a:extLst>
          </p:cNvPr>
          <p:cNvSpPr>
            <a:spLocks noGrp="1"/>
          </p:cNvSpPr>
          <p:nvPr>
            <p:ph idx="1"/>
          </p:nvPr>
        </p:nvSpPr>
        <p:spPr>
          <a:xfrm>
            <a:off x="1295401" y="2556932"/>
            <a:ext cx="9601196" cy="3318936"/>
          </a:xfrm>
        </p:spPr>
        <p:txBody>
          <a:bodyPr/>
          <a:lstStyle/>
          <a:p>
            <a:pPr marL="0" indent="0" algn="ctr">
              <a:buNone/>
            </a:pPr>
            <a:r>
              <a:rPr lang="en-US" dirty="0"/>
              <a:t>New Mexico Kids:  1-800-691-9067</a:t>
            </a:r>
          </a:p>
          <a:p>
            <a:pPr marL="0" indent="0" algn="ctr">
              <a:buNone/>
            </a:pPr>
            <a:r>
              <a:rPr lang="en-US" dirty="0"/>
              <a:t>Or</a:t>
            </a:r>
          </a:p>
          <a:p>
            <a:pPr marL="0" indent="0" algn="ctr">
              <a:buNone/>
            </a:pPr>
            <a:r>
              <a:rPr lang="en-US" dirty="0"/>
              <a:t>Claire Dudley Chavez</a:t>
            </a:r>
          </a:p>
          <a:p>
            <a:pPr marL="0" indent="0" algn="ctr">
              <a:buNone/>
            </a:pPr>
            <a:r>
              <a:rPr lang="en-US" dirty="0">
                <a:hlinkClick r:id="rId2"/>
              </a:rPr>
              <a:t>Claire.DudleyChavez@state.nm.us</a:t>
            </a:r>
            <a:r>
              <a:rPr lang="en-US" dirty="0"/>
              <a:t> or (505) 690-7239</a:t>
            </a:r>
          </a:p>
          <a:p>
            <a:pPr marL="0" indent="0">
              <a:buNone/>
            </a:pPr>
            <a:endParaRPr lang="en-US" dirty="0"/>
          </a:p>
        </p:txBody>
      </p:sp>
    </p:spTree>
    <p:extLst>
      <p:ext uri="{BB962C8B-B14F-4D97-AF65-F5344CB8AC3E}">
        <p14:creationId xmlns:p14="http://schemas.microsoft.com/office/powerpoint/2010/main" val="16059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C6A5-4283-4553-874F-3FF2F4402F6E}"/>
              </a:ext>
            </a:extLst>
          </p:cNvPr>
          <p:cNvSpPr>
            <a:spLocks noGrp="1"/>
          </p:cNvSpPr>
          <p:nvPr>
            <p:ph type="title"/>
          </p:nvPr>
        </p:nvSpPr>
        <p:spPr/>
        <p:txBody>
          <a:bodyPr>
            <a:normAutofit/>
          </a:bodyPr>
          <a:lstStyle/>
          <a:p>
            <a:r>
              <a:rPr lang="en-US" sz="3600" dirty="0"/>
              <a:t>Child Care Wage Incentive Program </a:t>
            </a:r>
          </a:p>
        </p:txBody>
      </p:sp>
      <p:sp>
        <p:nvSpPr>
          <p:cNvPr id="3" name="Content Placeholder 2">
            <a:extLst>
              <a:ext uri="{FF2B5EF4-FFF2-40B4-BE49-F238E27FC236}">
                <a16:creationId xmlns:a16="http://schemas.microsoft.com/office/drawing/2014/main" id="{C1F26523-C9FF-4415-9847-12CB694C4D8A}"/>
              </a:ext>
            </a:extLst>
          </p:cNvPr>
          <p:cNvSpPr>
            <a:spLocks noGrp="1"/>
          </p:cNvSpPr>
          <p:nvPr>
            <p:ph idx="1"/>
          </p:nvPr>
        </p:nvSpPr>
        <p:spPr/>
        <p:txBody>
          <a:bodyPr>
            <a:normAutofit/>
          </a:bodyPr>
          <a:lstStyle/>
          <a:p>
            <a:r>
              <a:rPr lang="en-US" dirty="0"/>
              <a:t>The State of New Mexico recognizes the profound and essential work of child care professionals especially now during this public health emergency, as they provide care for first responders, health care personnel, and other essential employees.</a:t>
            </a:r>
          </a:p>
          <a:p>
            <a:r>
              <a:rPr lang="en-US" dirty="0"/>
              <a:t>In recognition of this effort, the State has developed a Child Care Wage Incentive program for child care professionals who work in a licensed child care facility or a registered home that is </a:t>
            </a:r>
            <a:r>
              <a:rPr lang="en-US" b="1" dirty="0"/>
              <a:t>OPEN </a:t>
            </a:r>
            <a:r>
              <a:rPr lang="en-US" dirty="0"/>
              <a:t>during the public health emergency. </a:t>
            </a:r>
          </a:p>
          <a:p>
            <a:pPr marL="0" indent="0">
              <a:buNone/>
            </a:pPr>
            <a:endParaRPr lang="en-US" dirty="0"/>
          </a:p>
        </p:txBody>
      </p:sp>
    </p:spTree>
    <p:extLst>
      <p:ext uri="{BB962C8B-B14F-4D97-AF65-F5344CB8AC3E}">
        <p14:creationId xmlns:p14="http://schemas.microsoft.com/office/powerpoint/2010/main" val="313910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7376-E4B5-4B42-9E09-9663B6E1E2A1}"/>
              </a:ext>
            </a:extLst>
          </p:cNvPr>
          <p:cNvSpPr>
            <a:spLocks noGrp="1"/>
          </p:cNvSpPr>
          <p:nvPr>
            <p:ph type="title"/>
          </p:nvPr>
        </p:nvSpPr>
        <p:spPr>
          <a:xfrm>
            <a:off x="1597243" y="1210734"/>
            <a:ext cx="9601196" cy="880533"/>
          </a:xfrm>
        </p:spPr>
        <p:txBody>
          <a:bodyPr>
            <a:normAutofit fontScale="90000"/>
          </a:bodyPr>
          <a:lstStyle/>
          <a:p>
            <a:br>
              <a:rPr lang="en-US" sz="4900" dirty="0"/>
            </a:br>
            <a:r>
              <a:rPr lang="en-US" sz="4000" dirty="0"/>
              <a:t>Who is Eligible? </a:t>
            </a:r>
            <a:br>
              <a:rPr lang="en-US" dirty="0"/>
            </a:br>
            <a:endParaRPr lang="en-US" dirty="0"/>
          </a:p>
        </p:txBody>
      </p:sp>
      <p:sp>
        <p:nvSpPr>
          <p:cNvPr id="3" name="Content Placeholder 2">
            <a:extLst>
              <a:ext uri="{FF2B5EF4-FFF2-40B4-BE49-F238E27FC236}">
                <a16:creationId xmlns:a16="http://schemas.microsoft.com/office/drawing/2014/main" id="{99786321-55AA-46D4-9B6F-2A5FBE2CBE6B}"/>
              </a:ext>
            </a:extLst>
          </p:cNvPr>
          <p:cNvSpPr>
            <a:spLocks noGrp="1"/>
          </p:cNvSpPr>
          <p:nvPr>
            <p:ph idx="1"/>
          </p:nvPr>
        </p:nvSpPr>
        <p:spPr/>
        <p:txBody>
          <a:bodyPr>
            <a:normAutofit fontScale="85000" lnSpcReduction="20000"/>
          </a:bodyPr>
          <a:lstStyle/>
          <a:p>
            <a:r>
              <a:rPr lang="en-US" sz="2800" dirty="0"/>
              <a:t>Who is eligible?</a:t>
            </a:r>
          </a:p>
          <a:p>
            <a:pPr lvl="1"/>
            <a:r>
              <a:rPr lang="en-US" sz="2800" dirty="0"/>
              <a:t>Early childhood professionals working in licensed centers, homes and registered homes that are open during the public health emergency</a:t>
            </a:r>
          </a:p>
          <a:p>
            <a:pPr lvl="1"/>
            <a:r>
              <a:rPr lang="en-US" sz="2800" dirty="0"/>
              <a:t>Staff, directors and administrators at registered and licensed facilities </a:t>
            </a:r>
          </a:p>
          <a:p>
            <a:r>
              <a:rPr lang="en-US" sz="2800" dirty="0"/>
              <a:t>How much is the wage incentive? </a:t>
            </a:r>
          </a:p>
          <a:p>
            <a:pPr lvl="1"/>
            <a:r>
              <a:rPr lang="en-US" sz="2800" dirty="0"/>
              <a:t>$700 per month (April, May &amp; June) for full-time employees (32 hours or more per week) </a:t>
            </a:r>
          </a:p>
          <a:p>
            <a:pPr lvl="1"/>
            <a:r>
              <a:rPr lang="en-US" sz="2800" dirty="0"/>
              <a:t>$350 per month (April, May &amp; June) for part-time employees</a:t>
            </a:r>
          </a:p>
          <a:p>
            <a:pPr lvl="1"/>
            <a:endParaRPr lang="en-US" sz="3200" dirty="0"/>
          </a:p>
          <a:p>
            <a:pPr marL="0" indent="0">
              <a:buNone/>
            </a:pPr>
            <a:endParaRPr lang="en-US" sz="3600" dirty="0"/>
          </a:p>
        </p:txBody>
      </p:sp>
    </p:spTree>
    <p:extLst>
      <p:ext uri="{BB962C8B-B14F-4D97-AF65-F5344CB8AC3E}">
        <p14:creationId xmlns:p14="http://schemas.microsoft.com/office/powerpoint/2010/main" val="425324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7376-E4B5-4B42-9E09-9663B6E1E2A1}"/>
              </a:ext>
            </a:extLst>
          </p:cNvPr>
          <p:cNvSpPr>
            <a:spLocks noGrp="1"/>
          </p:cNvSpPr>
          <p:nvPr>
            <p:ph type="title"/>
          </p:nvPr>
        </p:nvSpPr>
        <p:spPr/>
        <p:txBody>
          <a:bodyPr>
            <a:normAutofit/>
          </a:bodyPr>
          <a:lstStyle/>
          <a:p>
            <a:r>
              <a:rPr lang="en-US" sz="3600" dirty="0"/>
              <a:t>How to Apply</a:t>
            </a:r>
          </a:p>
        </p:txBody>
      </p:sp>
      <p:sp>
        <p:nvSpPr>
          <p:cNvPr id="3" name="Content Placeholder 2">
            <a:extLst>
              <a:ext uri="{FF2B5EF4-FFF2-40B4-BE49-F238E27FC236}">
                <a16:creationId xmlns:a16="http://schemas.microsoft.com/office/drawing/2014/main" id="{99786321-55AA-46D4-9B6F-2A5FBE2CBE6B}"/>
              </a:ext>
            </a:extLst>
          </p:cNvPr>
          <p:cNvSpPr>
            <a:spLocks noGrp="1"/>
          </p:cNvSpPr>
          <p:nvPr>
            <p:ph idx="1"/>
          </p:nvPr>
        </p:nvSpPr>
        <p:spPr/>
        <p:txBody>
          <a:bodyPr>
            <a:normAutofit/>
          </a:bodyPr>
          <a:lstStyle/>
          <a:p>
            <a:r>
              <a:rPr lang="en-US" dirty="0"/>
              <a:t>How to apply</a:t>
            </a:r>
          </a:p>
          <a:p>
            <a:pPr lvl="1"/>
            <a:r>
              <a:rPr lang="en-US" dirty="0"/>
              <a:t>Online application administered by Region IX Education Cooperative</a:t>
            </a:r>
          </a:p>
          <a:p>
            <a:pPr lvl="1"/>
            <a:r>
              <a:rPr lang="en-US" dirty="0"/>
              <a:t>Application link will be sent via e-mail blast</a:t>
            </a:r>
          </a:p>
          <a:p>
            <a:pPr lvl="1"/>
            <a:r>
              <a:rPr lang="en-US" dirty="0"/>
              <a:t>Application link will also be available on New Mexico Kids website </a:t>
            </a:r>
          </a:p>
          <a:p>
            <a:pPr lvl="1"/>
            <a:r>
              <a:rPr lang="en-US" dirty="0"/>
              <a:t>Paper applications can be mailed to those without internet access </a:t>
            </a:r>
          </a:p>
          <a:p>
            <a:pPr lvl="2"/>
            <a:r>
              <a:rPr lang="en-US" dirty="0"/>
              <a:t>(Call New Mexico Kids at 800-691-9067 to request a paper application)</a:t>
            </a:r>
            <a:br>
              <a:rPr lang="en-US" dirty="0"/>
            </a:br>
            <a:endParaRPr lang="en-US" dirty="0"/>
          </a:p>
          <a:p>
            <a:endParaRPr lang="en-US" dirty="0"/>
          </a:p>
        </p:txBody>
      </p:sp>
    </p:spTree>
    <p:extLst>
      <p:ext uri="{BB962C8B-B14F-4D97-AF65-F5344CB8AC3E}">
        <p14:creationId xmlns:p14="http://schemas.microsoft.com/office/powerpoint/2010/main" val="54842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7376-E4B5-4B42-9E09-9663B6E1E2A1}"/>
              </a:ext>
            </a:extLst>
          </p:cNvPr>
          <p:cNvSpPr>
            <a:spLocks noGrp="1"/>
          </p:cNvSpPr>
          <p:nvPr>
            <p:ph type="title"/>
          </p:nvPr>
        </p:nvSpPr>
        <p:spPr/>
        <p:txBody>
          <a:bodyPr>
            <a:normAutofit/>
          </a:bodyPr>
          <a:lstStyle/>
          <a:p>
            <a:r>
              <a:rPr lang="en-US" sz="3600" dirty="0"/>
              <a:t>Required Information for Employees working in Licensed Facilities </a:t>
            </a:r>
          </a:p>
        </p:txBody>
      </p:sp>
      <p:sp>
        <p:nvSpPr>
          <p:cNvPr id="3" name="Content Placeholder 2">
            <a:extLst>
              <a:ext uri="{FF2B5EF4-FFF2-40B4-BE49-F238E27FC236}">
                <a16:creationId xmlns:a16="http://schemas.microsoft.com/office/drawing/2014/main" id="{99786321-55AA-46D4-9B6F-2A5FBE2CBE6B}"/>
              </a:ext>
            </a:extLst>
          </p:cNvPr>
          <p:cNvSpPr>
            <a:spLocks noGrp="1"/>
          </p:cNvSpPr>
          <p:nvPr>
            <p:ph idx="1"/>
          </p:nvPr>
        </p:nvSpPr>
        <p:spPr/>
        <p:txBody>
          <a:bodyPr>
            <a:normAutofit/>
          </a:bodyPr>
          <a:lstStyle/>
          <a:p>
            <a:pPr lvl="1"/>
            <a:r>
              <a:rPr lang="en-US" sz="2400" dirty="0"/>
              <a:t>A completed W9 (a link to the form will be provided in the application)</a:t>
            </a:r>
          </a:p>
          <a:p>
            <a:pPr lvl="1"/>
            <a:r>
              <a:rPr lang="en-US" sz="2400" dirty="0"/>
              <a:t>Previous two pay stubs or an employer statement confirming employment </a:t>
            </a:r>
          </a:p>
          <a:p>
            <a:pPr lvl="1"/>
            <a:r>
              <a:rPr lang="en-US" sz="2400" dirty="0"/>
              <a:t>Monthly work schedule </a:t>
            </a:r>
          </a:p>
          <a:p>
            <a:pPr lvl="1"/>
            <a:r>
              <a:rPr lang="en-US" sz="2400" dirty="0"/>
              <a:t>Proof of Identification (e.g. – give examples of type of ID) </a:t>
            </a:r>
          </a:p>
          <a:p>
            <a:endParaRPr lang="en-US" dirty="0"/>
          </a:p>
        </p:txBody>
      </p:sp>
    </p:spTree>
    <p:extLst>
      <p:ext uri="{BB962C8B-B14F-4D97-AF65-F5344CB8AC3E}">
        <p14:creationId xmlns:p14="http://schemas.microsoft.com/office/powerpoint/2010/main" val="197746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3A75-B8F2-4C6A-A208-9A287EA017EA}"/>
              </a:ext>
            </a:extLst>
          </p:cNvPr>
          <p:cNvSpPr>
            <a:spLocks noGrp="1"/>
          </p:cNvSpPr>
          <p:nvPr>
            <p:ph type="title"/>
          </p:nvPr>
        </p:nvSpPr>
        <p:spPr/>
        <p:txBody>
          <a:bodyPr>
            <a:normAutofit/>
          </a:bodyPr>
          <a:lstStyle/>
          <a:p>
            <a:r>
              <a:rPr lang="en-US" sz="3600" dirty="0"/>
              <a:t>Required Information for Licensed Home and Registered Home Providers</a:t>
            </a:r>
          </a:p>
        </p:txBody>
      </p:sp>
      <p:sp>
        <p:nvSpPr>
          <p:cNvPr id="3" name="Content Placeholder 2">
            <a:extLst>
              <a:ext uri="{FF2B5EF4-FFF2-40B4-BE49-F238E27FC236}">
                <a16:creationId xmlns:a16="http://schemas.microsoft.com/office/drawing/2014/main" id="{349F00AB-0F2C-4FA5-B8F8-8AD8822C15CA}"/>
              </a:ext>
            </a:extLst>
          </p:cNvPr>
          <p:cNvSpPr>
            <a:spLocks noGrp="1"/>
          </p:cNvSpPr>
          <p:nvPr>
            <p:ph idx="1"/>
          </p:nvPr>
        </p:nvSpPr>
        <p:spPr/>
        <p:txBody>
          <a:bodyPr/>
          <a:lstStyle/>
          <a:p>
            <a:r>
              <a:rPr lang="en-US" dirty="0"/>
              <a:t>A completed W9 (a link to the form will be provided in the application)</a:t>
            </a:r>
          </a:p>
          <a:p>
            <a:pPr lvl="0"/>
            <a:r>
              <a:rPr lang="en-US" dirty="0"/>
              <a:t>Proof of identification (e.g. provide examples) </a:t>
            </a:r>
          </a:p>
          <a:p>
            <a:r>
              <a:rPr lang="en-US" dirty="0"/>
              <a:t>Registered home applicants will be asked to select their Child and Adult Care Food Program (CACFP) food program sponsor. ECECD will use submitted meal count sheets to confirm children and families have been served during the public health emergency</a:t>
            </a:r>
          </a:p>
        </p:txBody>
      </p:sp>
    </p:spTree>
    <p:extLst>
      <p:ext uri="{BB962C8B-B14F-4D97-AF65-F5344CB8AC3E}">
        <p14:creationId xmlns:p14="http://schemas.microsoft.com/office/powerpoint/2010/main" val="67189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6376-5876-4612-BBA5-3FE28E286F3B}"/>
              </a:ext>
            </a:extLst>
          </p:cNvPr>
          <p:cNvSpPr>
            <a:spLocks noGrp="1"/>
          </p:cNvSpPr>
          <p:nvPr>
            <p:ph type="title"/>
          </p:nvPr>
        </p:nvSpPr>
        <p:spPr/>
        <p:txBody>
          <a:bodyPr>
            <a:normAutofit/>
          </a:bodyPr>
          <a:lstStyle/>
          <a:p>
            <a:r>
              <a:rPr lang="en-US" sz="3600" dirty="0"/>
              <a:t>Required Information </a:t>
            </a:r>
          </a:p>
        </p:txBody>
      </p:sp>
      <p:sp>
        <p:nvSpPr>
          <p:cNvPr id="3" name="Content Placeholder 2">
            <a:extLst>
              <a:ext uri="{FF2B5EF4-FFF2-40B4-BE49-F238E27FC236}">
                <a16:creationId xmlns:a16="http://schemas.microsoft.com/office/drawing/2014/main" id="{57B33E89-8D93-4C2C-86F8-54D487F5F2F2}"/>
              </a:ext>
            </a:extLst>
          </p:cNvPr>
          <p:cNvSpPr>
            <a:spLocks noGrp="1"/>
          </p:cNvSpPr>
          <p:nvPr>
            <p:ph idx="1"/>
          </p:nvPr>
        </p:nvSpPr>
        <p:spPr/>
        <p:txBody>
          <a:bodyPr/>
          <a:lstStyle/>
          <a:p>
            <a:r>
              <a:rPr lang="en-US" dirty="0"/>
              <a:t>Applicants are asked to provide their Social Security Number or their Individual Taxpayer Identification Number (ITIN).  </a:t>
            </a:r>
          </a:p>
          <a:p>
            <a:pPr lvl="1"/>
            <a:r>
              <a:rPr lang="en-US" dirty="0"/>
              <a:t>An ITIN is a tax processing number issued by the Internal Revenue Service. The IRS issues ITINs to individuals who are required to have a U.S. taxpayer identification number but who do not have, and are not eligible to obtain, a Social Security number (SSN) from the Social Security Administration (SSA)</a:t>
            </a:r>
          </a:p>
        </p:txBody>
      </p:sp>
    </p:spTree>
    <p:extLst>
      <p:ext uri="{BB962C8B-B14F-4D97-AF65-F5344CB8AC3E}">
        <p14:creationId xmlns:p14="http://schemas.microsoft.com/office/powerpoint/2010/main" val="325044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7376-E4B5-4B42-9E09-9663B6E1E2A1}"/>
              </a:ext>
            </a:extLst>
          </p:cNvPr>
          <p:cNvSpPr>
            <a:spLocks noGrp="1"/>
          </p:cNvSpPr>
          <p:nvPr>
            <p:ph type="title"/>
          </p:nvPr>
        </p:nvSpPr>
        <p:spPr/>
        <p:txBody>
          <a:bodyPr>
            <a:normAutofit/>
          </a:bodyPr>
          <a:lstStyle/>
          <a:p>
            <a:r>
              <a:rPr lang="en-US" sz="3600" dirty="0"/>
              <a:t>Payment Process  </a:t>
            </a:r>
          </a:p>
        </p:txBody>
      </p:sp>
      <p:sp>
        <p:nvSpPr>
          <p:cNvPr id="3" name="Content Placeholder 2">
            <a:extLst>
              <a:ext uri="{FF2B5EF4-FFF2-40B4-BE49-F238E27FC236}">
                <a16:creationId xmlns:a16="http://schemas.microsoft.com/office/drawing/2014/main" id="{99786321-55AA-46D4-9B6F-2A5FBE2CBE6B}"/>
              </a:ext>
            </a:extLst>
          </p:cNvPr>
          <p:cNvSpPr>
            <a:spLocks noGrp="1"/>
          </p:cNvSpPr>
          <p:nvPr>
            <p:ph idx="1"/>
          </p:nvPr>
        </p:nvSpPr>
        <p:spPr/>
        <p:txBody>
          <a:bodyPr>
            <a:normAutofit lnSpcReduction="10000"/>
          </a:bodyPr>
          <a:lstStyle/>
          <a:p>
            <a:r>
              <a:rPr lang="en-US" dirty="0"/>
              <a:t>Monthly checks mailed directly to individuals.</a:t>
            </a:r>
          </a:p>
          <a:p>
            <a:pPr lvl="1"/>
            <a:r>
              <a:rPr lang="en-US" dirty="0"/>
              <a:t>By the 15</a:t>
            </a:r>
            <a:r>
              <a:rPr lang="en-US" baseline="30000" dirty="0"/>
              <a:t>th</a:t>
            </a:r>
            <a:r>
              <a:rPr lang="en-US" dirty="0"/>
              <a:t> of each month, provide needed documentation.</a:t>
            </a:r>
          </a:p>
          <a:p>
            <a:pPr lvl="1"/>
            <a:r>
              <a:rPr lang="en-US" dirty="0"/>
              <a:t>Child care employees need to submit the following:  </a:t>
            </a:r>
          </a:p>
          <a:p>
            <a:pPr lvl="2"/>
            <a:r>
              <a:rPr lang="en-US" dirty="0"/>
              <a:t>Previous two pay stubs or an employer statement confirming employment </a:t>
            </a:r>
          </a:p>
          <a:p>
            <a:pPr lvl="2"/>
            <a:r>
              <a:rPr lang="en-US" dirty="0"/>
              <a:t>Monthly work schedule </a:t>
            </a:r>
          </a:p>
          <a:p>
            <a:pPr lvl="1"/>
            <a:r>
              <a:rPr lang="en-US" dirty="0"/>
              <a:t>ECECD and/or Region 9 will verify meal count sheets for  registered and licensed homes </a:t>
            </a:r>
          </a:p>
          <a:p>
            <a:pPr lvl="1"/>
            <a:r>
              <a:rPr lang="en-US" dirty="0"/>
              <a:t>Checks to be mailed within two weeks of receiving all necessary documentation.</a:t>
            </a:r>
          </a:p>
          <a:p>
            <a:pPr lvl="2"/>
            <a:endParaRPr lang="en-US" dirty="0"/>
          </a:p>
          <a:p>
            <a:pPr marL="457200" lvl="1" indent="0">
              <a:buNone/>
            </a:pPr>
            <a:endParaRPr lang="en-US" dirty="0"/>
          </a:p>
        </p:txBody>
      </p:sp>
    </p:spTree>
    <p:extLst>
      <p:ext uri="{BB962C8B-B14F-4D97-AF65-F5344CB8AC3E}">
        <p14:creationId xmlns:p14="http://schemas.microsoft.com/office/powerpoint/2010/main" val="14587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BE03-AD3D-490B-B359-B0B37A331DFC}"/>
              </a:ext>
            </a:extLst>
          </p:cNvPr>
          <p:cNvSpPr>
            <a:spLocks noGrp="1"/>
          </p:cNvSpPr>
          <p:nvPr>
            <p:ph type="title"/>
          </p:nvPr>
        </p:nvSpPr>
        <p:spPr/>
        <p:txBody>
          <a:bodyPr>
            <a:normAutofit/>
          </a:bodyPr>
          <a:lstStyle/>
          <a:p>
            <a:r>
              <a:rPr lang="en-US" sz="3600" dirty="0"/>
              <a:t>Taxable Income </a:t>
            </a:r>
          </a:p>
        </p:txBody>
      </p:sp>
      <p:sp>
        <p:nvSpPr>
          <p:cNvPr id="3" name="Content Placeholder 2">
            <a:extLst>
              <a:ext uri="{FF2B5EF4-FFF2-40B4-BE49-F238E27FC236}">
                <a16:creationId xmlns:a16="http://schemas.microsoft.com/office/drawing/2014/main" id="{746406EB-AC75-4E51-AFFD-4A95CD89F727}"/>
              </a:ext>
            </a:extLst>
          </p:cNvPr>
          <p:cNvSpPr>
            <a:spLocks noGrp="1"/>
          </p:cNvSpPr>
          <p:nvPr>
            <p:ph idx="1"/>
          </p:nvPr>
        </p:nvSpPr>
        <p:spPr/>
        <p:txBody>
          <a:bodyPr/>
          <a:lstStyle/>
          <a:p>
            <a:pPr marL="0" indent="0">
              <a:buNone/>
            </a:pPr>
            <a:endParaRPr lang="en-US" dirty="0"/>
          </a:p>
          <a:p>
            <a:r>
              <a:rPr lang="en-US" dirty="0"/>
              <a:t>Child Care Incentive recipients will be issued a 1099 at the end of the tax year for all monies received. It is the individual recipient’s responsibility to report this income on their income tax.    </a:t>
            </a:r>
          </a:p>
          <a:p>
            <a:endParaRPr lang="en-US" dirty="0"/>
          </a:p>
        </p:txBody>
      </p:sp>
    </p:spTree>
    <p:extLst>
      <p:ext uri="{BB962C8B-B14F-4D97-AF65-F5344CB8AC3E}">
        <p14:creationId xmlns:p14="http://schemas.microsoft.com/office/powerpoint/2010/main" val="3590971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2CCC1E97CB1F41A453B328F9D2A68F" ma:contentTypeVersion="15" ma:contentTypeDescription="Create a new document." ma:contentTypeScope="" ma:versionID="d50c592d003294be3d25ae0ac2bfc170">
  <xsd:schema xmlns:xsd="http://www.w3.org/2001/XMLSchema" xmlns:xs="http://www.w3.org/2001/XMLSchema" xmlns:p="http://schemas.microsoft.com/office/2006/metadata/properties" xmlns:ns1="http://schemas.microsoft.com/sharepoint/v3" xmlns:ns3="d65765b9-8f45-4bdf-b142-cf9d8febb060" xmlns:ns4="73bf20a8-05bc-48a4-8bd3-cdeb4e1e1712" targetNamespace="http://schemas.microsoft.com/office/2006/metadata/properties" ma:root="true" ma:fieldsID="37f693492f360193e2d5c2f6f8419ea9" ns1:_="" ns3:_="" ns4:_="">
    <xsd:import namespace="http://schemas.microsoft.com/sharepoint/v3"/>
    <xsd:import namespace="d65765b9-8f45-4bdf-b142-cf9d8febb060"/>
    <xsd:import namespace="73bf20a8-05bc-48a4-8bd3-cdeb4e1e1712"/>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5765b9-8f45-4bdf-b142-cf9d8febb0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bf20a8-05bc-48a4-8bd3-cdeb4e1e171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C6B4644-67D3-4DA6-AC54-4A2D76BDC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5765b9-8f45-4bdf-b142-cf9d8febb060"/>
    <ds:schemaRef ds:uri="73bf20a8-05bc-48a4-8bd3-cdeb4e1e17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100AAF-2536-481F-8BBB-F3828D24050D}">
  <ds:schemaRefs>
    <ds:schemaRef ds:uri="http://schemas.microsoft.com/sharepoint/v3/contenttype/forms"/>
  </ds:schemaRefs>
</ds:datastoreItem>
</file>

<file path=customXml/itemProps3.xml><?xml version="1.0" encoding="utf-8"?>
<ds:datastoreItem xmlns:ds="http://schemas.openxmlformats.org/officeDocument/2006/customXml" ds:itemID="{4137DA66-A997-49CC-9C7D-B8398FBA2F9C}">
  <ds:schemaRefs>
    <ds:schemaRef ds:uri="http://schemas.microsoft.com/office/2006/documentManagement/types"/>
    <ds:schemaRef ds:uri="http://purl.org/dc/elements/1.1/"/>
    <ds:schemaRef ds:uri="73bf20a8-05bc-48a4-8bd3-cdeb4e1e1712"/>
    <ds:schemaRef ds:uri="http://schemas.microsoft.com/sharepoint/v3"/>
    <ds:schemaRef ds:uri="http://purl.org/dc/dcmitype/"/>
    <ds:schemaRef ds:uri="d65765b9-8f45-4bdf-b142-cf9d8febb060"/>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82</TotalTime>
  <Words>862</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   Child Care Wage Incentive </vt:lpstr>
      <vt:lpstr>Child Care Wage Incentive Program </vt:lpstr>
      <vt:lpstr> Who is Eligible?  </vt:lpstr>
      <vt:lpstr>How to Apply</vt:lpstr>
      <vt:lpstr>Required Information for Employees working in Licensed Facilities </vt:lpstr>
      <vt:lpstr>Required Information for Licensed Home and Registered Home Providers</vt:lpstr>
      <vt:lpstr>Required Information </vt:lpstr>
      <vt:lpstr>Payment Process  </vt:lpstr>
      <vt:lpstr>Taxable Income </vt:lpstr>
      <vt:lpstr>Impact on Public Benefits </vt:lpstr>
      <vt:lpstr>CARES Act Funding</vt:lpstr>
      <vt:lpstr>Child Care Stabilization &amp; Recovery Grants</vt:lpstr>
      <vt:lpstr>Additional Federal Stimulus Needed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Wage Incentive</dc:title>
  <dc:creator>DudleyChavez, Claire, ECECD</dc:creator>
  <cp:lastModifiedBy>Rachel Nowak</cp:lastModifiedBy>
  <cp:revision>6</cp:revision>
  <dcterms:created xsi:type="dcterms:W3CDTF">2020-05-04T20:17:22Z</dcterms:created>
  <dcterms:modified xsi:type="dcterms:W3CDTF">2020-06-16T23:19:05Z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0x0101001B2CCC1E97CB1F41A453B328F9D2A68F</vt:lpwstr>
  </property>
</Properties>
</file>