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 id="262" r:id="rId5"/>
    <p:sldId id="257" r:id="rId6"/>
    <p:sldId id="258" r:id="rId7"/>
  </p:sldIdLst>
  <p:sldSz cx="12192000" cy="6858000"/>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ACE0"/>
    <a:srgbClr val="3366A8"/>
    <a:srgbClr val="E6E6E6"/>
    <a:srgbClr val="914E9D"/>
    <a:srgbClr val="C869C7"/>
    <a:srgbClr val="137A87"/>
    <a:srgbClr val="203864"/>
    <a:srgbClr val="123665"/>
    <a:srgbClr val="3B2F70"/>
    <a:srgbClr val="194A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82" y="3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4D75B6D-209D-4CAE-AD0E-406335FDCDAC}"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DD82E-247E-475F-8025-0F245FA9760A}" type="slidenum">
              <a:rPr lang="en-US" smtClean="0"/>
              <a:t>‹#›</a:t>
            </a:fld>
            <a:endParaRPr lang="en-US"/>
          </a:p>
        </p:txBody>
      </p:sp>
    </p:spTree>
    <p:extLst>
      <p:ext uri="{BB962C8B-B14F-4D97-AF65-F5344CB8AC3E}">
        <p14:creationId xmlns:p14="http://schemas.microsoft.com/office/powerpoint/2010/main" val="2161178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D75B6D-209D-4CAE-AD0E-406335FDCDAC}"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DD82E-247E-475F-8025-0F245FA9760A}" type="slidenum">
              <a:rPr lang="en-US" smtClean="0"/>
              <a:t>‹#›</a:t>
            </a:fld>
            <a:endParaRPr lang="en-US"/>
          </a:p>
        </p:txBody>
      </p:sp>
    </p:spTree>
    <p:extLst>
      <p:ext uri="{BB962C8B-B14F-4D97-AF65-F5344CB8AC3E}">
        <p14:creationId xmlns:p14="http://schemas.microsoft.com/office/powerpoint/2010/main" val="1193661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D75B6D-209D-4CAE-AD0E-406335FDCDAC}"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DD82E-247E-475F-8025-0F245FA9760A}" type="slidenum">
              <a:rPr lang="en-US" smtClean="0"/>
              <a:t>‹#›</a:t>
            </a:fld>
            <a:endParaRPr lang="en-US"/>
          </a:p>
        </p:txBody>
      </p:sp>
    </p:spTree>
    <p:extLst>
      <p:ext uri="{BB962C8B-B14F-4D97-AF65-F5344CB8AC3E}">
        <p14:creationId xmlns:p14="http://schemas.microsoft.com/office/powerpoint/2010/main" val="1634814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D75B6D-209D-4CAE-AD0E-406335FDCDAC}"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DD82E-247E-475F-8025-0F245FA9760A}" type="slidenum">
              <a:rPr lang="en-US" smtClean="0"/>
              <a:t>‹#›</a:t>
            </a:fld>
            <a:endParaRPr lang="en-US"/>
          </a:p>
        </p:txBody>
      </p:sp>
    </p:spTree>
    <p:extLst>
      <p:ext uri="{BB962C8B-B14F-4D97-AF65-F5344CB8AC3E}">
        <p14:creationId xmlns:p14="http://schemas.microsoft.com/office/powerpoint/2010/main" val="186824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D75B6D-209D-4CAE-AD0E-406335FDCDAC}"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DD82E-247E-475F-8025-0F245FA9760A}" type="slidenum">
              <a:rPr lang="en-US" smtClean="0"/>
              <a:t>‹#›</a:t>
            </a:fld>
            <a:endParaRPr lang="en-US"/>
          </a:p>
        </p:txBody>
      </p:sp>
    </p:spTree>
    <p:extLst>
      <p:ext uri="{BB962C8B-B14F-4D97-AF65-F5344CB8AC3E}">
        <p14:creationId xmlns:p14="http://schemas.microsoft.com/office/powerpoint/2010/main" val="2102718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4D75B6D-209D-4CAE-AD0E-406335FDCDAC}"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5DD82E-247E-475F-8025-0F245FA9760A}" type="slidenum">
              <a:rPr lang="en-US" smtClean="0"/>
              <a:t>‹#›</a:t>
            </a:fld>
            <a:endParaRPr lang="en-US"/>
          </a:p>
        </p:txBody>
      </p:sp>
    </p:spTree>
    <p:extLst>
      <p:ext uri="{BB962C8B-B14F-4D97-AF65-F5344CB8AC3E}">
        <p14:creationId xmlns:p14="http://schemas.microsoft.com/office/powerpoint/2010/main" val="4194815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4D75B6D-209D-4CAE-AD0E-406335FDCDAC}" type="datetimeFigureOut">
              <a:rPr lang="en-US" smtClean="0"/>
              <a:t>7/13/2020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5DD82E-247E-475F-8025-0F245FA9760A}" type="slidenum">
              <a:rPr lang="en-US" smtClean="0"/>
              <a:t>‹#›</a:t>
            </a:fld>
            <a:endParaRPr lang="en-US"/>
          </a:p>
        </p:txBody>
      </p:sp>
    </p:spTree>
    <p:extLst>
      <p:ext uri="{BB962C8B-B14F-4D97-AF65-F5344CB8AC3E}">
        <p14:creationId xmlns:p14="http://schemas.microsoft.com/office/powerpoint/2010/main" val="903348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4D75B6D-209D-4CAE-AD0E-406335FDCDAC}" type="datetimeFigureOut">
              <a:rPr lang="en-US" smtClean="0"/>
              <a:t>7/13/2020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5DD82E-247E-475F-8025-0F245FA9760A}" type="slidenum">
              <a:rPr lang="en-US" smtClean="0"/>
              <a:t>‹#›</a:t>
            </a:fld>
            <a:endParaRPr lang="en-US"/>
          </a:p>
        </p:txBody>
      </p:sp>
    </p:spTree>
    <p:extLst>
      <p:ext uri="{BB962C8B-B14F-4D97-AF65-F5344CB8AC3E}">
        <p14:creationId xmlns:p14="http://schemas.microsoft.com/office/powerpoint/2010/main" val="4068651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75B6D-209D-4CAE-AD0E-406335FDCDAC}" type="datetimeFigureOut">
              <a:rPr lang="en-US" smtClean="0"/>
              <a:t>7/13/2020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5DD82E-247E-475F-8025-0F245FA9760A}" type="slidenum">
              <a:rPr lang="en-US" smtClean="0"/>
              <a:t>‹#›</a:t>
            </a:fld>
            <a:endParaRPr lang="en-US"/>
          </a:p>
        </p:txBody>
      </p:sp>
    </p:spTree>
    <p:extLst>
      <p:ext uri="{BB962C8B-B14F-4D97-AF65-F5344CB8AC3E}">
        <p14:creationId xmlns:p14="http://schemas.microsoft.com/office/powerpoint/2010/main" val="1575968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D75B6D-209D-4CAE-AD0E-406335FDCDAC}"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5DD82E-247E-475F-8025-0F245FA9760A}" type="slidenum">
              <a:rPr lang="en-US" smtClean="0"/>
              <a:t>‹#›</a:t>
            </a:fld>
            <a:endParaRPr lang="en-US"/>
          </a:p>
        </p:txBody>
      </p:sp>
    </p:spTree>
    <p:extLst>
      <p:ext uri="{BB962C8B-B14F-4D97-AF65-F5344CB8AC3E}">
        <p14:creationId xmlns:p14="http://schemas.microsoft.com/office/powerpoint/2010/main" val="3675759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D75B6D-209D-4CAE-AD0E-406335FDCDAC}"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5DD82E-247E-475F-8025-0F245FA9760A}" type="slidenum">
              <a:rPr lang="en-US" smtClean="0"/>
              <a:t>‹#›</a:t>
            </a:fld>
            <a:endParaRPr lang="en-US"/>
          </a:p>
        </p:txBody>
      </p:sp>
    </p:spTree>
    <p:extLst>
      <p:ext uri="{BB962C8B-B14F-4D97-AF65-F5344CB8AC3E}">
        <p14:creationId xmlns:p14="http://schemas.microsoft.com/office/powerpoint/2010/main" val="826194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75B6D-209D-4CAE-AD0E-406335FDCDAC}" type="datetimeFigureOut">
              <a:rPr lang="en-US" smtClean="0"/>
              <a:t>7/13/2020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5DD82E-247E-475F-8025-0F245FA9760A}" type="slidenum">
              <a:rPr lang="en-US" smtClean="0"/>
              <a:t>‹#›</a:t>
            </a:fld>
            <a:endParaRPr lang="en-US"/>
          </a:p>
        </p:txBody>
      </p:sp>
    </p:spTree>
    <p:extLst>
      <p:ext uri="{BB962C8B-B14F-4D97-AF65-F5344CB8AC3E}">
        <p14:creationId xmlns:p14="http://schemas.microsoft.com/office/powerpoint/2010/main" val="1333551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94A8A"/>
        </a:solidFill>
        <a:effectLst/>
      </p:bgPr>
    </p:bg>
    <p:spTree>
      <p:nvGrpSpPr>
        <p:cNvPr id="1" name=""/>
        <p:cNvGrpSpPr/>
        <p:nvPr/>
      </p:nvGrpSpPr>
      <p:grpSpPr>
        <a:xfrm>
          <a:off x="0" y="0"/>
          <a:ext cx="0" cy="0"/>
          <a:chOff x="0" y="0"/>
          <a:chExt cx="0" cy="0"/>
        </a:xfrm>
      </p:grpSpPr>
      <p:sp>
        <p:nvSpPr>
          <p:cNvPr id="14" name="TextBox 13"/>
          <p:cNvSpPr txBox="1"/>
          <p:nvPr/>
        </p:nvSpPr>
        <p:spPr>
          <a:xfrm>
            <a:off x="-54299" y="3549918"/>
            <a:ext cx="12192000" cy="1569660"/>
          </a:xfrm>
          <a:prstGeom prst="rect">
            <a:avLst/>
          </a:prstGeom>
          <a:noFill/>
        </p:spPr>
        <p:txBody>
          <a:bodyPr wrap="square" rtlCol="0">
            <a:spAutoFit/>
          </a:bodyPr>
          <a:lstStyle/>
          <a:p>
            <a:pPr algn="ctr"/>
            <a:r>
              <a:rPr lang="en-US" sz="4800" dirty="0">
                <a:solidFill>
                  <a:schemeClr val="accent5">
                    <a:lumMod val="50000"/>
                  </a:schemeClr>
                </a:solidFill>
                <a:latin typeface="Arial Black" panose="020B0A04020102020204" pitchFamily="34" charset="0"/>
                <a:cs typeface="Arial" panose="020B0604020202020204" pitchFamily="34" charset="0"/>
              </a:rPr>
              <a:t>HOW TO FILL OUT THE APPLICATION IN</a:t>
            </a:r>
          </a:p>
        </p:txBody>
      </p:sp>
      <p:sp>
        <p:nvSpPr>
          <p:cNvPr id="13" name="TextBox 12"/>
          <p:cNvSpPr txBox="1"/>
          <p:nvPr/>
        </p:nvSpPr>
        <p:spPr>
          <a:xfrm>
            <a:off x="14830" y="3625797"/>
            <a:ext cx="12192000" cy="1569660"/>
          </a:xfrm>
          <a:prstGeom prst="rect">
            <a:avLst/>
          </a:prstGeom>
          <a:noFill/>
        </p:spPr>
        <p:txBody>
          <a:bodyPr wrap="square" rtlCol="0">
            <a:spAutoFit/>
          </a:bodyPr>
          <a:lstStyle/>
          <a:p>
            <a:pPr algn="ctr"/>
            <a:r>
              <a:rPr lang="en-US" sz="4800" dirty="0">
                <a:solidFill>
                  <a:schemeClr val="bg1"/>
                </a:solidFill>
                <a:latin typeface="Arial Black" panose="020B0A04020102020204" pitchFamily="34" charset="0"/>
                <a:cs typeface="Arial" panose="020B0604020202020204" pitchFamily="34" charset="0"/>
              </a:rPr>
              <a:t>HOW TO FILL OUT THE APPLICATION IN</a:t>
            </a:r>
          </a:p>
        </p:txBody>
      </p:sp>
      <p:sp>
        <p:nvSpPr>
          <p:cNvPr id="15" name="TextBox 14"/>
          <p:cNvSpPr txBox="1"/>
          <p:nvPr/>
        </p:nvSpPr>
        <p:spPr>
          <a:xfrm>
            <a:off x="-54299" y="5037250"/>
            <a:ext cx="12192000" cy="1323439"/>
          </a:xfrm>
          <a:prstGeom prst="rect">
            <a:avLst/>
          </a:prstGeom>
          <a:noFill/>
        </p:spPr>
        <p:txBody>
          <a:bodyPr wrap="square" rtlCol="0">
            <a:spAutoFit/>
          </a:bodyPr>
          <a:lstStyle/>
          <a:p>
            <a:pPr algn="ctr"/>
            <a:r>
              <a:rPr lang="en-US" sz="8000" dirty="0">
                <a:solidFill>
                  <a:schemeClr val="accent5">
                    <a:lumMod val="50000"/>
                  </a:schemeClr>
                </a:solidFill>
                <a:latin typeface="Arial Black" panose="020B0A04020102020204" pitchFamily="34" charset="0"/>
                <a:cs typeface="Arial" panose="020B0604020202020204" pitchFamily="34" charset="0"/>
              </a:rPr>
              <a:t>5 STEPS</a:t>
            </a:r>
          </a:p>
        </p:txBody>
      </p:sp>
      <p:sp>
        <p:nvSpPr>
          <p:cNvPr id="16" name="TextBox 15"/>
          <p:cNvSpPr txBox="1"/>
          <p:nvPr/>
        </p:nvSpPr>
        <p:spPr>
          <a:xfrm>
            <a:off x="14830" y="5102593"/>
            <a:ext cx="12192000" cy="1323439"/>
          </a:xfrm>
          <a:prstGeom prst="rect">
            <a:avLst/>
          </a:prstGeom>
          <a:noFill/>
        </p:spPr>
        <p:txBody>
          <a:bodyPr wrap="square" rtlCol="0">
            <a:spAutoFit/>
          </a:bodyPr>
          <a:lstStyle/>
          <a:p>
            <a:pPr algn="ctr"/>
            <a:r>
              <a:rPr lang="en-US" sz="8000" dirty="0">
                <a:solidFill>
                  <a:schemeClr val="bg1"/>
                </a:solidFill>
                <a:latin typeface="Arial Black" panose="020B0A04020102020204" pitchFamily="34" charset="0"/>
                <a:cs typeface="Arial" panose="020B0604020202020204" pitchFamily="34" charset="0"/>
              </a:rPr>
              <a:t>5 STEPS</a:t>
            </a:r>
          </a:p>
        </p:txBody>
      </p:sp>
      <p:sp>
        <p:nvSpPr>
          <p:cNvPr id="19" name="Rectangle 18"/>
          <p:cNvSpPr/>
          <p:nvPr/>
        </p:nvSpPr>
        <p:spPr>
          <a:xfrm>
            <a:off x="2082723" y="6326168"/>
            <a:ext cx="7955280" cy="182880"/>
          </a:xfrm>
          <a:prstGeom prst="rect">
            <a:avLst/>
          </a:prstGeom>
          <a:solidFill>
            <a:srgbClr val="203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p>
        </p:txBody>
      </p:sp>
      <p:sp>
        <p:nvSpPr>
          <p:cNvPr id="11" name="Rectangle 10"/>
          <p:cNvSpPr/>
          <p:nvPr/>
        </p:nvSpPr>
        <p:spPr>
          <a:xfrm>
            <a:off x="2118360" y="6379050"/>
            <a:ext cx="7955280" cy="182880"/>
          </a:xfrm>
          <a:prstGeom prst="rect">
            <a:avLst/>
          </a:prstGeom>
          <a:solidFill>
            <a:srgbClr val="C869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p>
        </p:txBody>
      </p:sp>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7248" y="10900"/>
            <a:ext cx="5317505" cy="3357451"/>
          </a:xfrm>
          <a:prstGeom prst="rect">
            <a:avLst/>
          </a:prstGeom>
        </p:spPr>
      </p:pic>
      <p:pic>
        <p:nvPicPr>
          <p:cNvPr id="3" name="Picture 2" descr="A picture containing drawing&#10;&#10;Description automatically generated">
            <a:extLst>
              <a:ext uri="{FF2B5EF4-FFF2-40B4-BE49-F238E27FC236}">
                <a16:creationId xmlns:a16="http://schemas.microsoft.com/office/drawing/2014/main" id="{440DB14D-98C2-4193-80A6-53571BB424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99848" y="121156"/>
            <a:ext cx="6083706" cy="3136938"/>
          </a:xfrm>
          <a:prstGeom prst="rect">
            <a:avLst/>
          </a:prstGeom>
        </p:spPr>
      </p:pic>
    </p:spTree>
    <p:extLst>
      <p:ext uri="{BB962C8B-B14F-4D97-AF65-F5344CB8AC3E}">
        <p14:creationId xmlns:p14="http://schemas.microsoft.com/office/powerpoint/2010/main" val="2999871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B2F70"/>
        </a:solidFill>
        <a:effectLst/>
      </p:bgPr>
    </p:bg>
    <p:spTree>
      <p:nvGrpSpPr>
        <p:cNvPr id="1" name=""/>
        <p:cNvGrpSpPr/>
        <p:nvPr/>
      </p:nvGrpSpPr>
      <p:grpSpPr>
        <a:xfrm>
          <a:off x="0" y="0"/>
          <a:ext cx="0" cy="0"/>
          <a:chOff x="0" y="0"/>
          <a:chExt cx="0" cy="0"/>
        </a:xfrm>
      </p:grpSpPr>
      <p:grpSp>
        <p:nvGrpSpPr>
          <p:cNvPr id="26" name="Group 25"/>
          <p:cNvGrpSpPr/>
          <p:nvPr/>
        </p:nvGrpSpPr>
        <p:grpSpPr>
          <a:xfrm>
            <a:off x="111968" y="427345"/>
            <a:ext cx="11968065" cy="2798243"/>
            <a:chOff x="111968" y="427345"/>
            <a:chExt cx="11968065" cy="2798243"/>
          </a:xfrm>
        </p:grpSpPr>
        <p:sp>
          <p:nvSpPr>
            <p:cNvPr id="3" name="Rectangle 2"/>
            <p:cNvSpPr/>
            <p:nvPr/>
          </p:nvSpPr>
          <p:spPr>
            <a:xfrm>
              <a:off x="1324950" y="446007"/>
              <a:ext cx="10496938" cy="2770250"/>
            </a:xfrm>
            <a:prstGeom prst="rect">
              <a:avLst/>
            </a:prstGeom>
            <a:solidFill>
              <a:srgbClr val="C869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111968" y="427345"/>
              <a:ext cx="2794518" cy="2798243"/>
            </a:xfrm>
            <a:prstGeom prst="ellipse">
              <a:avLst/>
            </a:prstGeom>
            <a:solidFill>
              <a:srgbClr val="914E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0820402" y="446007"/>
              <a:ext cx="1259631" cy="2770250"/>
            </a:xfrm>
            <a:prstGeom prst="rect">
              <a:avLst/>
            </a:prstGeom>
            <a:solidFill>
              <a:srgbClr val="914E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1111663" y="446007"/>
              <a:ext cx="677108" cy="2770250"/>
            </a:xfrm>
            <a:prstGeom prst="rect">
              <a:avLst/>
            </a:prstGeom>
            <a:noFill/>
          </p:spPr>
          <p:txBody>
            <a:bodyPr vert="vert" wrap="square" rtlCol="0">
              <a:spAutoFit/>
            </a:bodyPr>
            <a:lstStyle/>
            <a:p>
              <a:pPr algn="ctr"/>
              <a:r>
                <a:rPr lang="en-US" sz="3200" b="1" dirty="0">
                  <a:solidFill>
                    <a:schemeClr val="bg1"/>
                  </a:solidFill>
                  <a:latin typeface="Arial" panose="020B0604020202020204" pitchFamily="34" charset="0"/>
                  <a:cs typeface="Arial" panose="020B0604020202020204" pitchFamily="34" charset="0"/>
                </a:rPr>
                <a:t>STEP 01</a:t>
              </a:r>
            </a:p>
          </p:txBody>
        </p:sp>
      </p:grpSp>
      <p:grpSp>
        <p:nvGrpSpPr>
          <p:cNvPr id="28" name="Group 27"/>
          <p:cNvGrpSpPr/>
          <p:nvPr/>
        </p:nvGrpSpPr>
        <p:grpSpPr>
          <a:xfrm>
            <a:off x="111968" y="3572683"/>
            <a:ext cx="11968841" cy="2798243"/>
            <a:chOff x="134907" y="3598199"/>
            <a:chExt cx="11968841" cy="2798243"/>
          </a:xfrm>
        </p:grpSpPr>
        <p:sp>
          <p:nvSpPr>
            <p:cNvPr id="14" name="Rectangle 13"/>
            <p:cNvSpPr/>
            <p:nvPr/>
          </p:nvSpPr>
          <p:spPr>
            <a:xfrm>
              <a:off x="371282" y="3621526"/>
              <a:ext cx="10496938" cy="2770250"/>
            </a:xfrm>
            <a:prstGeom prst="rect">
              <a:avLst/>
            </a:prstGeom>
            <a:solidFill>
              <a:srgbClr val="86AC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9309230" y="3598199"/>
              <a:ext cx="2794518" cy="2798243"/>
            </a:xfrm>
            <a:prstGeom prst="ellipse">
              <a:avLst/>
            </a:prstGeom>
            <a:solidFill>
              <a:srgbClr val="336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34907" y="3616861"/>
              <a:ext cx="1259631" cy="2770250"/>
            </a:xfrm>
            <a:prstGeom prst="rect">
              <a:avLst/>
            </a:prstGeom>
            <a:solidFill>
              <a:srgbClr val="336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26168" y="3607530"/>
              <a:ext cx="677108" cy="2770250"/>
            </a:xfrm>
            <a:prstGeom prst="rect">
              <a:avLst/>
            </a:prstGeom>
            <a:noFill/>
          </p:spPr>
          <p:txBody>
            <a:bodyPr vert="vert" wrap="square" rtlCol="0">
              <a:spAutoFit/>
            </a:bodyPr>
            <a:lstStyle/>
            <a:p>
              <a:pPr algn="ctr"/>
              <a:r>
                <a:rPr lang="en-US" sz="3200" b="1" dirty="0">
                  <a:solidFill>
                    <a:schemeClr val="bg1"/>
                  </a:solidFill>
                  <a:latin typeface="Arial" panose="020B0604020202020204" pitchFamily="34" charset="0"/>
                  <a:cs typeface="Arial" panose="020B0604020202020204" pitchFamily="34" charset="0"/>
                </a:rPr>
                <a:t>STEP 02</a:t>
              </a:r>
            </a:p>
          </p:txBody>
        </p:sp>
      </p:grpSp>
      <p:sp>
        <p:nvSpPr>
          <p:cNvPr id="29" name="TextBox 28"/>
          <p:cNvSpPr txBox="1"/>
          <p:nvPr/>
        </p:nvSpPr>
        <p:spPr>
          <a:xfrm>
            <a:off x="3097216" y="962189"/>
            <a:ext cx="7465042" cy="1754326"/>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Enter Program information (identify business type*, eligibility, Star Level, and business identification numbers).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Enter your </a:t>
            </a:r>
            <a:r>
              <a:rPr lang="en-US" b="1" dirty="0">
                <a:latin typeface="Arial" panose="020B0604020202020204" pitchFamily="34" charset="0"/>
                <a:cs typeface="Arial" panose="020B0604020202020204" pitchFamily="34" charset="0"/>
              </a:rPr>
              <a:t>Employee Headcount</a:t>
            </a:r>
            <a:r>
              <a:rPr lang="en-US" dirty="0">
                <a:latin typeface="Arial" panose="020B0604020202020204" pitchFamily="34" charset="0"/>
                <a:cs typeface="Arial" panose="020B0604020202020204" pitchFamily="34" charset="0"/>
              </a:rPr>
              <a:t> for all Full and Part Time Employees</a:t>
            </a:r>
          </a:p>
          <a:p>
            <a:pPr marL="285750" lvl="0" indent="-285750">
              <a:buFont typeface="Arial" panose="020B0604020202020204" pitchFamily="34" charset="0"/>
              <a:buChar char="•"/>
            </a:pPr>
            <a:r>
              <a:rPr lang="en-US" dirty="0">
                <a:latin typeface="Arial" panose="020B0604020202020204" pitchFamily="34" charset="0"/>
                <a:cs typeface="Arial" panose="020B0604020202020204" pitchFamily="34" charset="0"/>
              </a:rPr>
              <a:t>Total Staff Full Time &amp; Part Time January 2020</a:t>
            </a:r>
          </a:p>
          <a:p>
            <a:pPr marL="285750" lvl="0" indent="-285750">
              <a:buFont typeface="Arial" panose="020B0604020202020204" pitchFamily="34" charset="0"/>
              <a:buChar char="•"/>
            </a:pPr>
            <a:r>
              <a:rPr lang="en-US" dirty="0">
                <a:latin typeface="Arial" panose="020B0604020202020204" pitchFamily="34" charset="0"/>
                <a:cs typeface="Arial" panose="020B0604020202020204" pitchFamily="34" charset="0"/>
              </a:rPr>
              <a:t>Total Staff Full Time &amp; Part Time April 2020</a:t>
            </a:r>
            <a:endParaRPr lang="en-US" dirty="0"/>
          </a:p>
        </p:txBody>
      </p:sp>
      <p:sp>
        <p:nvSpPr>
          <p:cNvPr id="30" name="TextBox 29"/>
          <p:cNvSpPr txBox="1"/>
          <p:nvPr/>
        </p:nvSpPr>
        <p:spPr>
          <a:xfrm>
            <a:off x="486878" y="962189"/>
            <a:ext cx="2044697" cy="1846659"/>
          </a:xfrm>
          <a:prstGeom prst="rect">
            <a:avLst/>
          </a:prstGeom>
          <a:noFill/>
        </p:spPr>
        <p:txBody>
          <a:bodyPr wrap="square" rtlCol="0">
            <a:spAutoFit/>
          </a:bodyPr>
          <a:lstStyle/>
          <a:p>
            <a:r>
              <a:rPr lang="en-US" sz="1600" b="1" dirty="0">
                <a:solidFill>
                  <a:schemeClr val="bg1"/>
                </a:solidFill>
                <a:latin typeface="Arial" panose="020B0604020202020204" pitchFamily="34" charset="0"/>
                <a:cs typeface="Arial" panose="020B0604020202020204" pitchFamily="34" charset="0"/>
              </a:rPr>
              <a:t>Documents:</a:t>
            </a:r>
            <a:endParaRPr lang="en-US" sz="1600" dirty="0">
              <a:solidFill>
                <a:schemeClr val="bg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Federal Tax ID #</a:t>
            </a:r>
          </a:p>
          <a:p>
            <a:pPr marL="285750" lvl="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State Tax ID #</a:t>
            </a:r>
          </a:p>
          <a:p>
            <a:pPr marL="285750" lvl="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Vendor #</a:t>
            </a:r>
          </a:p>
          <a:p>
            <a:pPr marL="285750" lvl="0" indent="-285750">
              <a:buFont typeface="Arial" panose="020B0604020202020204" pitchFamily="34" charset="0"/>
              <a:buChar char="•"/>
            </a:pPr>
            <a:r>
              <a:rPr lang="en-US" sz="1600" dirty="0">
                <a:solidFill>
                  <a:schemeClr val="bg1"/>
                </a:solidFill>
                <a:latin typeface="Arial" panose="020B0604020202020204" pitchFamily="34" charset="0"/>
                <a:cs typeface="Arial" panose="020B0604020202020204" pitchFamily="34" charset="0"/>
              </a:rPr>
              <a:t>Subsidy rate if applicable</a:t>
            </a:r>
          </a:p>
          <a:p>
            <a:endParaRPr lang="en-US" dirty="0"/>
          </a:p>
        </p:txBody>
      </p:sp>
      <p:sp>
        <p:nvSpPr>
          <p:cNvPr id="31" name="TextBox 30"/>
          <p:cNvSpPr txBox="1"/>
          <p:nvPr/>
        </p:nvSpPr>
        <p:spPr>
          <a:xfrm>
            <a:off x="1635646" y="4366974"/>
            <a:ext cx="7532457" cy="1200329"/>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Report your total business income for:</a:t>
            </a:r>
          </a:p>
          <a:p>
            <a:pPr marL="285750" lvl="0" indent="-285750">
              <a:buFont typeface="Arial" panose="020B0604020202020204" pitchFamily="34" charset="0"/>
              <a:buChar char="•"/>
            </a:pPr>
            <a:r>
              <a:rPr lang="en-US" dirty="0">
                <a:latin typeface="Arial" panose="020B0604020202020204" pitchFamily="34" charset="0"/>
                <a:cs typeface="Arial" panose="020B0604020202020204" pitchFamily="34" charset="0"/>
              </a:rPr>
              <a:t>2019</a:t>
            </a:r>
          </a:p>
          <a:p>
            <a:pPr marL="285750" lvl="0" indent="-285750">
              <a:buFont typeface="Arial" panose="020B0604020202020204" pitchFamily="34" charset="0"/>
              <a:buChar char="•"/>
            </a:pPr>
            <a:r>
              <a:rPr lang="en-US" dirty="0">
                <a:latin typeface="Arial" panose="020B0604020202020204" pitchFamily="34" charset="0"/>
                <a:cs typeface="Arial" panose="020B0604020202020204" pitchFamily="34" charset="0"/>
              </a:rPr>
              <a:t>As of Jan. 2020</a:t>
            </a:r>
          </a:p>
          <a:p>
            <a:pPr marL="285750" lvl="0" indent="-285750">
              <a:buFont typeface="Arial" panose="020B0604020202020204" pitchFamily="34" charset="0"/>
              <a:buChar char="•"/>
            </a:pPr>
            <a:r>
              <a:rPr lang="en-US" dirty="0">
                <a:latin typeface="Arial" panose="020B0604020202020204" pitchFamily="34" charset="0"/>
                <a:cs typeface="Arial" panose="020B0604020202020204" pitchFamily="34" charset="0"/>
              </a:rPr>
              <a:t>As of April 2020</a:t>
            </a:r>
            <a:endParaRPr lang="en-US" dirty="0"/>
          </a:p>
        </p:txBody>
      </p:sp>
      <p:sp>
        <p:nvSpPr>
          <p:cNvPr id="32" name="TextBox 31"/>
          <p:cNvSpPr txBox="1"/>
          <p:nvPr/>
        </p:nvSpPr>
        <p:spPr>
          <a:xfrm>
            <a:off x="9746463" y="3891557"/>
            <a:ext cx="2307407" cy="2169825"/>
          </a:xfrm>
          <a:prstGeom prst="rect">
            <a:avLst/>
          </a:prstGeom>
          <a:noFill/>
        </p:spPr>
        <p:txBody>
          <a:bodyPr wrap="square" rtlCol="0">
            <a:spAutoFit/>
          </a:bodyPr>
          <a:lstStyle/>
          <a:p>
            <a:r>
              <a:rPr lang="en-US" sz="1350" b="1" dirty="0">
                <a:solidFill>
                  <a:schemeClr val="bg1"/>
                </a:solidFill>
                <a:latin typeface="Arial" panose="020B0604020202020204" pitchFamily="34" charset="0"/>
                <a:cs typeface="Arial" panose="020B0604020202020204" pitchFamily="34" charset="0"/>
              </a:rPr>
              <a:t>Documents:  </a:t>
            </a:r>
            <a:endParaRPr lang="en-US" sz="1350" dirty="0">
              <a:solidFill>
                <a:schemeClr val="bg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350" dirty="0">
                <a:solidFill>
                  <a:schemeClr val="bg1"/>
                </a:solidFill>
                <a:latin typeface="Arial" panose="020B0604020202020204" pitchFamily="34" charset="0"/>
                <a:cs typeface="Arial" panose="020B0604020202020204" pitchFamily="34" charset="0"/>
              </a:rPr>
              <a:t>Total Income 2019</a:t>
            </a:r>
          </a:p>
          <a:p>
            <a:pPr marL="285750" indent="-285750">
              <a:buFont typeface="Arial" panose="020B0604020202020204" pitchFamily="34" charset="0"/>
              <a:buChar char="•"/>
            </a:pPr>
            <a:r>
              <a:rPr lang="en-US" sz="1350" dirty="0">
                <a:solidFill>
                  <a:schemeClr val="bg1"/>
                </a:solidFill>
                <a:latin typeface="Arial" panose="020B0604020202020204" pitchFamily="34" charset="0"/>
                <a:cs typeface="Arial" panose="020B0604020202020204" pitchFamily="34" charset="0"/>
              </a:rPr>
              <a:t>Total Expenses 2019</a:t>
            </a:r>
          </a:p>
          <a:p>
            <a:pPr marL="285750" indent="-285750">
              <a:buFont typeface="Arial" panose="020B0604020202020204" pitchFamily="34" charset="0"/>
              <a:buChar char="•"/>
            </a:pPr>
            <a:r>
              <a:rPr lang="en-US" sz="1350" dirty="0">
                <a:solidFill>
                  <a:schemeClr val="bg1"/>
                </a:solidFill>
                <a:latin typeface="Arial" panose="020B0604020202020204" pitchFamily="34" charset="0"/>
                <a:cs typeface="Arial" panose="020B0604020202020204" pitchFamily="34" charset="0"/>
              </a:rPr>
              <a:t>Income and Expenses for January 2020</a:t>
            </a:r>
          </a:p>
          <a:p>
            <a:pPr marL="285750" indent="-285750">
              <a:buFont typeface="Arial" panose="020B0604020202020204" pitchFamily="34" charset="0"/>
              <a:buChar char="•"/>
            </a:pPr>
            <a:r>
              <a:rPr lang="en-US" sz="1350" dirty="0">
                <a:solidFill>
                  <a:schemeClr val="bg1"/>
                </a:solidFill>
                <a:latin typeface="Arial" panose="020B0604020202020204" pitchFamily="34" charset="0"/>
                <a:cs typeface="Arial" panose="020B0604020202020204" pitchFamily="34" charset="0"/>
              </a:rPr>
              <a:t>Income and Expenses for April 2020</a:t>
            </a:r>
          </a:p>
          <a:p>
            <a:pPr marL="285750" indent="-285750">
              <a:buFont typeface="Arial" panose="020B0604020202020204" pitchFamily="34" charset="0"/>
              <a:buChar char="•"/>
            </a:pPr>
            <a:r>
              <a:rPr lang="en-US" sz="1350" dirty="0">
                <a:solidFill>
                  <a:schemeClr val="bg1"/>
                </a:solidFill>
                <a:latin typeface="Arial" panose="020B0604020202020204" pitchFamily="34" charset="0"/>
                <a:cs typeface="Arial" panose="020B0604020202020204" pitchFamily="34" charset="0"/>
              </a:rPr>
              <a:t>Net Income 2019</a:t>
            </a:r>
          </a:p>
          <a:p>
            <a:pPr marL="285750" indent="-285750">
              <a:buFont typeface="Arial" panose="020B0604020202020204" pitchFamily="34" charset="0"/>
              <a:buChar char="•"/>
            </a:pPr>
            <a:r>
              <a:rPr lang="en-US" sz="1350" dirty="0">
                <a:solidFill>
                  <a:schemeClr val="bg1"/>
                </a:solidFill>
                <a:latin typeface="Arial" panose="020B0604020202020204" pitchFamily="34" charset="0"/>
                <a:cs typeface="Arial" panose="020B0604020202020204" pitchFamily="34" charset="0"/>
              </a:rPr>
              <a:t>Net Expenses 2019</a:t>
            </a:r>
          </a:p>
          <a:p>
            <a:pPr marL="285750" indent="-285750">
              <a:buFont typeface="Arial" panose="020B0604020202020204" pitchFamily="34" charset="0"/>
              <a:buChar char="•"/>
            </a:pPr>
            <a:r>
              <a:rPr lang="en-US" sz="1350" dirty="0">
                <a:solidFill>
                  <a:schemeClr val="bg1"/>
                </a:solidFill>
                <a:latin typeface="Arial" panose="020B0604020202020204" pitchFamily="34" charset="0"/>
                <a:cs typeface="Arial" panose="020B0604020202020204" pitchFamily="34" charset="0"/>
              </a:rPr>
              <a:t>Net Profit 2019</a:t>
            </a:r>
            <a:endParaRPr lang="en-US" sz="1350" dirty="0">
              <a:solidFill>
                <a:schemeClr val="bg1"/>
              </a:solidFill>
            </a:endParaRPr>
          </a:p>
        </p:txBody>
      </p:sp>
    </p:spTree>
    <p:extLst>
      <p:ext uri="{BB962C8B-B14F-4D97-AF65-F5344CB8AC3E}">
        <p14:creationId xmlns:p14="http://schemas.microsoft.com/office/powerpoint/2010/main" val="400628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B2F70"/>
        </a:solidFill>
        <a:effectLst/>
      </p:bgPr>
    </p:bg>
    <p:spTree>
      <p:nvGrpSpPr>
        <p:cNvPr id="1" name=""/>
        <p:cNvGrpSpPr/>
        <p:nvPr/>
      </p:nvGrpSpPr>
      <p:grpSpPr>
        <a:xfrm>
          <a:off x="0" y="0"/>
          <a:ext cx="0" cy="0"/>
          <a:chOff x="0" y="0"/>
          <a:chExt cx="0" cy="0"/>
        </a:xfrm>
      </p:grpSpPr>
      <p:grpSp>
        <p:nvGrpSpPr>
          <p:cNvPr id="12" name="Group 11"/>
          <p:cNvGrpSpPr/>
          <p:nvPr/>
        </p:nvGrpSpPr>
        <p:grpSpPr>
          <a:xfrm>
            <a:off x="111968" y="427345"/>
            <a:ext cx="11968065" cy="2798243"/>
            <a:chOff x="111968" y="427345"/>
            <a:chExt cx="11968065" cy="2798243"/>
          </a:xfrm>
        </p:grpSpPr>
        <p:sp>
          <p:nvSpPr>
            <p:cNvPr id="13" name="Rectangle 12"/>
            <p:cNvSpPr/>
            <p:nvPr/>
          </p:nvSpPr>
          <p:spPr>
            <a:xfrm>
              <a:off x="1324950" y="446007"/>
              <a:ext cx="10496938" cy="2770250"/>
            </a:xfrm>
            <a:prstGeom prst="rect">
              <a:avLst/>
            </a:prstGeom>
            <a:solidFill>
              <a:srgbClr val="C869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11968" y="427345"/>
              <a:ext cx="2794518" cy="2798243"/>
            </a:xfrm>
            <a:prstGeom prst="ellipse">
              <a:avLst/>
            </a:prstGeom>
            <a:solidFill>
              <a:srgbClr val="914E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0820402" y="446007"/>
              <a:ext cx="1259631" cy="2770250"/>
            </a:xfrm>
            <a:prstGeom prst="rect">
              <a:avLst/>
            </a:prstGeom>
            <a:solidFill>
              <a:srgbClr val="914E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1111663" y="446007"/>
              <a:ext cx="677108" cy="2770250"/>
            </a:xfrm>
            <a:prstGeom prst="rect">
              <a:avLst/>
            </a:prstGeom>
            <a:noFill/>
          </p:spPr>
          <p:txBody>
            <a:bodyPr vert="vert" wrap="square" rtlCol="0">
              <a:spAutoFit/>
            </a:bodyPr>
            <a:lstStyle/>
            <a:p>
              <a:pPr algn="ctr"/>
              <a:r>
                <a:rPr lang="en-US" sz="3200" b="1" dirty="0">
                  <a:solidFill>
                    <a:schemeClr val="bg1"/>
                  </a:solidFill>
                  <a:latin typeface="Arial" panose="020B0604020202020204" pitchFamily="34" charset="0"/>
                  <a:cs typeface="Arial" panose="020B0604020202020204" pitchFamily="34" charset="0"/>
                </a:rPr>
                <a:t>STEP 03</a:t>
              </a:r>
            </a:p>
          </p:txBody>
        </p:sp>
      </p:grpSp>
      <p:grpSp>
        <p:nvGrpSpPr>
          <p:cNvPr id="22" name="Group 21"/>
          <p:cNvGrpSpPr/>
          <p:nvPr/>
        </p:nvGrpSpPr>
        <p:grpSpPr>
          <a:xfrm>
            <a:off x="111968" y="3581053"/>
            <a:ext cx="11968841" cy="2798243"/>
            <a:chOff x="111580" y="3598199"/>
            <a:chExt cx="11968841" cy="2798243"/>
          </a:xfrm>
        </p:grpSpPr>
        <p:sp>
          <p:nvSpPr>
            <p:cNvPr id="18" name="Rectangle 17"/>
            <p:cNvSpPr/>
            <p:nvPr/>
          </p:nvSpPr>
          <p:spPr>
            <a:xfrm>
              <a:off x="347955" y="3621526"/>
              <a:ext cx="10496938" cy="2770250"/>
            </a:xfrm>
            <a:prstGeom prst="rect">
              <a:avLst/>
            </a:prstGeom>
            <a:solidFill>
              <a:srgbClr val="86AC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9285903" y="3598199"/>
              <a:ext cx="2794518" cy="2798243"/>
            </a:xfrm>
            <a:prstGeom prst="ellipse">
              <a:avLst/>
            </a:prstGeom>
            <a:solidFill>
              <a:srgbClr val="336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111580" y="3616861"/>
              <a:ext cx="1259631" cy="2770250"/>
            </a:xfrm>
            <a:prstGeom prst="rect">
              <a:avLst/>
            </a:prstGeom>
            <a:solidFill>
              <a:srgbClr val="336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402841" y="3607530"/>
              <a:ext cx="677108" cy="2770250"/>
            </a:xfrm>
            <a:prstGeom prst="rect">
              <a:avLst/>
            </a:prstGeom>
            <a:noFill/>
          </p:spPr>
          <p:txBody>
            <a:bodyPr vert="vert" wrap="square" rtlCol="0">
              <a:spAutoFit/>
            </a:bodyPr>
            <a:lstStyle/>
            <a:p>
              <a:pPr algn="ctr"/>
              <a:r>
                <a:rPr lang="en-US" sz="3200" b="1" dirty="0">
                  <a:solidFill>
                    <a:schemeClr val="bg1"/>
                  </a:solidFill>
                  <a:latin typeface="Arial" panose="020B0604020202020204" pitchFamily="34" charset="0"/>
                  <a:cs typeface="Arial" panose="020B0604020202020204" pitchFamily="34" charset="0"/>
                </a:rPr>
                <a:t>STEP 04</a:t>
              </a:r>
            </a:p>
          </p:txBody>
        </p:sp>
      </p:grpSp>
      <p:sp>
        <p:nvSpPr>
          <p:cNvPr id="23" name="TextBox 22"/>
          <p:cNvSpPr txBox="1"/>
          <p:nvPr/>
        </p:nvSpPr>
        <p:spPr>
          <a:xfrm>
            <a:off x="2997137" y="841580"/>
            <a:ext cx="7655771" cy="2062103"/>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Enter information on the capacity of your center/s. You will need to know the capacity for both indoor and outdoor spaces onsite.</a:t>
            </a:r>
          </a:p>
          <a:p>
            <a:endParaRPr lang="en-US" sz="1600" b="1" dirty="0">
              <a:latin typeface="Arial" panose="020B0604020202020204" pitchFamily="34" charset="0"/>
              <a:cs typeface="Arial" panose="020B0604020202020204" pitchFamily="34" charset="0"/>
            </a:endParaRPr>
          </a:p>
          <a:p>
            <a:r>
              <a:rPr lang="en-US" sz="1600" b="1" dirty="0">
                <a:latin typeface="Arial" panose="020B0604020202020204" pitchFamily="34" charset="0"/>
                <a:cs typeface="Arial" panose="020B0604020202020204" pitchFamily="34" charset="0"/>
              </a:rPr>
              <a:t>Report total capacity for each classroom/ age group in your center. </a:t>
            </a:r>
            <a:r>
              <a:rPr lang="en-US" sz="1600" dirty="0">
                <a:latin typeface="Arial" panose="020B0604020202020204" pitchFamily="34" charset="0"/>
                <a:cs typeface="Arial" panose="020B0604020202020204" pitchFamily="34" charset="0"/>
              </a:rPr>
              <a:t> You will be asked about the average attendance in 2019, in Jan. 2020 and in April 2020.  You will need enrollment information for all infant rooms, toddler rooms, preschool rooms, and for the school aged classrooms as well; for both Full and Part Time enrolled children for all age groups/ all rooms/ all center locations.</a:t>
            </a:r>
          </a:p>
        </p:txBody>
      </p:sp>
      <p:sp>
        <p:nvSpPr>
          <p:cNvPr id="24" name="TextBox 23"/>
          <p:cNvSpPr txBox="1"/>
          <p:nvPr/>
        </p:nvSpPr>
        <p:spPr>
          <a:xfrm>
            <a:off x="495593" y="695386"/>
            <a:ext cx="2133973" cy="2208297"/>
          </a:xfrm>
          <a:prstGeom prst="rect">
            <a:avLst/>
          </a:prstGeom>
          <a:noFill/>
        </p:spPr>
        <p:txBody>
          <a:bodyPr wrap="square" rtlCol="0">
            <a:spAutoFit/>
          </a:bodyPr>
          <a:lstStyle/>
          <a:p>
            <a:r>
              <a:rPr lang="en-US" sz="1250" b="1" dirty="0">
                <a:solidFill>
                  <a:schemeClr val="bg1"/>
                </a:solidFill>
                <a:latin typeface="Arial" panose="020B0604020202020204" pitchFamily="34" charset="0"/>
                <a:cs typeface="Arial" panose="020B0604020202020204" pitchFamily="34" charset="0"/>
              </a:rPr>
              <a:t>Information: </a:t>
            </a:r>
            <a:endParaRPr lang="en-US" sz="1250" dirty="0">
              <a:solidFill>
                <a:schemeClr val="bg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50" dirty="0">
                <a:solidFill>
                  <a:schemeClr val="bg1"/>
                </a:solidFill>
                <a:latin typeface="Arial" panose="020B0604020202020204" pitchFamily="34" charset="0"/>
                <a:cs typeface="Arial" panose="020B0604020202020204" pitchFamily="34" charset="0"/>
              </a:rPr>
              <a:t>Capacity of Children on your license</a:t>
            </a:r>
          </a:p>
          <a:p>
            <a:pPr marL="171450" indent="-171450">
              <a:buFont typeface="Arial" panose="020B0604020202020204" pitchFamily="34" charset="0"/>
              <a:buChar char="•"/>
            </a:pPr>
            <a:r>
              <a:rPr lang="en-US" sz="1250" dirty="0">
                <a:solidFill>
                  <a:schemeClr val="bg1"/>
                </a:solidFill>
                <a:latin typeface="Arial" panose="020B0604020202020204" pitchFamily="34" charset="0"/>
                <a:cs typeface="Arial" panose="020B0604020202020204" pitchFamily="34" charset="0"/>
              </a:rPr>
              <a:t>Capacity of Playground on your license</a:t>
            </a:r>
          </a:p>
          <a:p>
            <a:pPr marL="171450" lvl="0" indent="-171450">
              <a:buFont typeface="Arial" panose="020B0604020202020204" pitchFamily="34" charset="0"/>
              <a:buChar char="•"/>
            </a:pPr>
            <a:r>
              <a:rPr lang="en-US" sz="1250" dirty="0">
                <a:solidFill>
                  <a:schemeClr val="bg1"/>
                </a:solidFill>
                <a:latin typeface="Arial" panose="020B0604020202020204" pitchFamily="34" charset="0"/>
                <a:cs typeface="Arial" panose="020B0604020202020204" pitchFamily="34" charset="0"/>
              </a:rPr>
              <a:t>Total Capacities &amp; Enroll all classrooms January 2020  </a:t>
            </a:r>
          </a:p>
          <a:p>
            <a:pPr marL="171450" lvl="0" indent="-171450">
              <a:buFont typeface="Arial" panose="020B0604020202020204" pitchFamily="34" charset="0"/>
              <a:buChar char="•"/>
            </a:pPr>
            <a:r>
              <a:rPr lang="en-US" sz="1250" dirty="0">
                <a:solidFill>
                  <a:schemeClr val="bg1"/>
                </a:solidFill>
                <a:latin typeface="Arial" panose="020B0604020202020204" pitchFamily="34" charset="0"/>
                <a:cs typeface="Arial" panose="020B0604020202020204" pitchFamily="34" charset="0"/>
              </a:rPr>
              <a:t>Total Capacities &amp; Enrollment all classrooms April 2020</a:t>
            </a:r>
            <a:endParaRPr lang="en-US" sz="1250" dirty="0">
              <a:solidFill>
                <a:schemeClr val="bg1"/>
              </a:solidFill>
            </a:endParaRPr>
          </a:p>
        </p:txBody>
      </p:sp>
      <p:sp>
        <p:nvSpPr>
          <p:cNvPr id="25" name="TextBox 24"/>
          <p:cNvSpPr txBox="1"/>
          <p:nvPr/>
        </p:nvSpPr>
        <p:spPr>
          <a:xfrm>
            <a:off x="9706763" y="4067568"/>
            <a:ext cx="2227278" cy="1815882"/>
          </a:xfrm>
          <a:prstGeom prst="rect">
            <a:avLst/>
          </a:prstGeom>
          <a:noFill/>
        </p:spPr>
        <p:txBody>
          <a:bodyPr wrap="square" rtlCol="0">
            <a:spAutoFit/>
          </a:bodyPr>
          <a:lstStyle/>
          <a:p>
            <a:r>
              <a:rPr lang="en-US" sz="1400" b="1" dirty="0">
                <a:solidFill>
                  <a:schemeClr val="bg1"/>
                </a:solidFill>
                <a:latin typeface="Arial" panose="020B0604020202020204" pitchFamily="34" charset="0"/>
                <a:cs typeface="Arial" panose="020B0604020202020204" pitchFamily="34" charset="0"/>
              </a:rPr>
              <a:t>Documents:  </a:t>
            </a:r>
            <a:endParaRPr lang="en-US" sz="1400" dirty="0">
              <a:solidFill>
                <a:schemeClr val="bg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400" dirty="0">
                <a:solidFill>
                  <a:schemeClr val="bg1"/>
                </a:solidFill>
                <a:latin typeface="Arial" panose="020B0604020202020204" pitchFamily="34" charset="0"/>
                <a:cs typeface="Arial" panose="020B0604020202020204" pitchFamily="34" charset="0"/>
              </a:rPr>
              <a:t>4</a:t>
            </a:r>
            <a:r>
              <a:rPr lang="en-US" sz="1400" baseline="30000" dirty="0">
                <a:solidFill>
                  <a:schemeClr val="bg1"/>
                </a:solidFill>
                <a:latin typeface="Arial" panose="020B0604020202020204" pitchFamily="34" charset="0"/>
                <a:cs typeface="Arial" panose="020B0604020202020204" pitchFamily="34" charset="0"/>
              </a:rPr>
              <a:t>th</a:t>
            </a:r>
            <a:r>
              <a:rPr lang="en-US" sz="1400" dirty="0">
                <a:solidFill>
                  <a:schemeClr val="bg1"/>
                </a:solidFill>
                <a:latin typeface="Arial" panose="020B0604020202020204" pitchFamily="34" charset="0"/>
                <a:cs typeface="Arial" panose="020B0604020202020204" pitchFamily="34" charset="0"/>
              </a:rPr>
              <a:t> Quarter DWS Report for Total Payroll Reported &amp; Total Employees Reported</a:t>
            </a:r>
          </a:p>
          <a:p>
            <a:pPr marL="285750" lvl="0" indent="-285750">
              <a:buFont typeface="Arial" panose="020B0604020202020204" pitchFamily="34" charset="0"/>
              <a:buChar char="•"/>
            </a:pPr>
            <a:r>
              <a:rPr lang="en-US" sz="1400" dirty="0">
                <a:solidFill>
                  <a:schemeClr val="bg1"/>
                </a:solidFill>
                <a:latin typeface="Arial" panose="020B0604020202020204" pitchFamily="34" charset="0"/>
                <a:cs typeface="Arial" panose="020B0604020202020204" pitchFamily="34" charset="0"/>
              </a:rPr>
              <a:t>Copy of W-9 on a flash drive to upload</a:t>
            </a:r>
          </a:p>
        </p:txBody>
      </p:sp>
      <p:sp>
        <p:nvSpPr>
          <p:cNvPr id="27" name="TextBox 26"/>
          <p:cNvSpPr txBox="1"/>
          <p:nvPr/>
        </p:nvSpPr>
        <p:spPr>
          <a:xfrm>
            <a:off x="1562580" y="4329404"/>
            <a:ext cx="7513475" cy="1477328"/>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Enter how many employees you reported to the New Mexico Department of Workforce Solutions (DWS) for unemployment and your total payroll amount you reported to DWS for unemployment insurance taxes for the 4</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Quarter of 2019.</a:t>
            </a:r>
          </a:p>
          <a:p>
            <a:endParaRPr lang="en-US" dirty="0"/>
          </a:p>
        </p:txBody>
      </p:sp>
    </p:spTree>
    <p:extLst>
      <p:ext uri="{BB962C8B-B14F-4D97-AF65-F5344CB8AC3E}">
        <p14:creationId xmlns:p14="http://schemas.microsoft.com/office/powerpoint/2010/main" val="3724528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B2F70"/>
        </a:solidFill>
        <a:effectLst/>
      </p:bgPr>
    </p:bg>
    <p:spTree>
      <p:nvGrpSpPr>
        <p:cNvPr id="1" name=""/>
        <p:cNvGrpSpPr/>
        <p:nvPr/>
      </p:nvGrpSpPr>
      <p:grpSpPr>
        <a:xfrm>
          <a:off x="0" y="0"/>
          <a:ext cx="0" cy="0"/>
          <a:chOff x="0" y="0"/>
          <a:chExt cx="0" cy="0"/>
        </a:xfrm>
      </p:grpSpPr>
      <p:grpSp>
        <p:nvGrpSpPr>
          <p:cNvPr id="13" name="Group 12"/>
          <p:cNvGrpSpPr/>
          <p:nvPr/>
        </p:nvGrpSpPr>
        <p:grpSpPr>
          <a:xfrm>
            <a:off x="172616" y="1772072"/>
            <a:ext cx="11921413" cy="3529069"/>
            <a:chOff x="0" y="2035842"/>
            <a:chExt cx="12080033" cy="3577819"/>
          </a:xfrm>
        </p:grpSpPr>
        <p:grpSp>
          <p:nvGrpSpPr>
            <p:cNvPr id="2" name="Group 1"/>
            <p:cNvGrpSpPr/>
            <p:nvPr/>
          </p:nvGrpSpPr>
          <p:grpSpPr>
            <a:xfrm>
              <a:off x="0" y="2035842"/>
              <a:ext cx="12080033" cy="3577819"/>
              <a:chOff x="-79314" y="469333"/>
              <a:chExt cx="12080033" cy="2798243"/>
            </a:xfrm>
          </p:grpSpPr>
          <p:sp>
            <p:nvSpPr>
              <p:cNvPr id="3" name="Rectangle 2"/>
              <p:cNvSpPr/>
              <p:nvPr/>
            </p:nvSpPr>
            <p:spPr>
              <a:xfrm>
                <a:off x="1460236" y="483331"/>
                <a:ext cx="10282337" cy="2770250"/>
              </a:xfrm>
              <a:prstGeom prst="rect">
                <a:avLst/>
              </a:prstGeom>
              <a:solidFill>
                <a:srgbClr val="C869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79314" y="469333"/>
                <a:ext cx="3605684" cy="2798243"/>
              </a:xfrm>
              <a:prstGeom prst="ellipse">
                <a:avLst/>
              </a:prstGeom>
              <a:solidFill>
                <a:srgbClr val="914E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0741088" y="483331"/>
                <a:ext cx="1259631" cy="2770250"/>
              </a:xfrm>
              <a:prstGeom prst="rect">
                <a:avLst/>
              </a:prstGeom>
              <a:solidFill>
                <a:srgbClr val="914E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p:cNvSpPr txBox="1"/>
            <p:nvPr/>
          </p:nvSpPr>
          <p:spPr>
            <a:xfrm>
              <a:off x="11164996" y="2053740"/>
              <a:ext cx="677108" cy="3542027"/>
            </a:xfrm>
            <a:prstGeom prst="rect">
              <a:avLst/>
            </a:prstGeom>
            <a:noFill/>
          </p:spPr>
          <p:txBody>
            <a:bodyPr vert="vert" wrap="square" rtlCol="0">
              <a:spAutoFit/>
            </a:bodyPr>
            <a:lstStyle/>
            <a:p>
              <a:pPr algn="ctr"/>
              <a:r>
                <a:rPr lang="en-US" sz="3200" b="1" dirty="0">
                  <a:solidFill>
                    <a:schemeClr val="bg1"/>
                  </a:solidFill>
                  <a:latin typeface="Arial" panose="020B0604020202020204" pitchFamily="34" charset="0"/>
                  <a:cs typeface="Arial" panose="020B0604020202020204" pitchFamily="34" charset="0"/>
                </a:rPr>
                <a:t>STEP 05</a:t>
              </a:r>
            </a:p>
          </p:txBody>
        </p:sp>
      </p:grpSp>
      <p:sp>
        <p:nvSpPr>
          <p:cNvPr id="14" name="TextBox 13"/>
          <p:cNvSpPr txBox="1"/>
          <p:nvPr/>
        </p:nvSpPr>
        <p:spPr>
          <a:xfrm>
            <a:off x="775006" y="2090056"/>
            <a:ext cx="2453950" cy="2893100"/>
          </a:xfrm>
          <a:prstGeom prst="rect">
            <a:avLst/>
          </a:prstGeom>
          <a:noFill/>
        </p:spPr>
        <p:txBody>
          <a:bodyPr wrap="square" rtlCol="0">
            <a:spAutoFit/>
          </a:bodyPr>
          <a:lstStyle/>
          <a:p>
            <a:r>
              <a:rPr lang="en-US" sz="1400" b="1" dirty="0">
                <a:solidFill>
                  <a:schemeClr val="bg1"/>
                </a:solidFill>
                <a:latin typeface="Arial" panose="020B0604020202020204" pitchFamily="34" charset="0"/>
                <a:cs typeface="Arial" panose="020B0604020202020204" pitchFamily="34" charset="0"/>
              </a:rPr>
              <a:t>Documents:</a:t>
            </a:r>
            <a:endParaRPr lang="en-US" sz="1400" dirty="0">
              <a:solidFill>
                <a:schemeClr val="bg1"/>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400" dirty="0">
                <a:solidFill>
                  <a:schemeClr val="bg1"/>
                </a:solidFill>
                <a:latin typeface="Arial" panose="020B0604020202020204" pitchFamily="34" charset="0"/>
                <a:cs typeface="Arial" panose="020B0604020202020204" pitchFamily="34" charset="0"/>
              </a:rPr>
              <a:t>Cleaning and sanitizing receipts</a:t>
            </a:r>
          </a:p>
          <a:p>
            <a:pPr marL="285750" lvl="0" indent="-285750">
              <a:buFont typeface="Arial" panose="020B0604020202020204" pitchFamily="34" charset="0"/>
              <a:buChar char="•"/>
            </a:pPr>
            <a:r>
              <a:rPr lang="en-US" sz="1400" dirty="0">
                <a:solidFill>
                  <a:schemeClr val="bg1"/>
                </a:solidFill>
                <a:latin typeface="Arial" panose="020B0604020202020204" pitchFamily="34" charset="0"/>
                <a:cs typeface="Arial" panose="020B0604020202020204" pitchFamily="34" charset="0"/>
              </a:rPr>
              <a:t>Inspections or additional staffing hires (including training costs necessary to address public health emergencies like grief, stress, anxiety, trauma and recovery)</a:t>
            </a:r>
          </a:p>
          <a:p>
            <a:pPr marL="285750" lvl="0" indent="-285750">
              <a:buFont typeface="Arial" panose="020B0604020202020204" pitchFamily="34" charset="0"/>
              <a:buChar char="•"/>
            </a:pPr>
            <a:r>
              <a:rPr lang="en-US" sz="1400" dirty="0">
                <a:solidFill>
                  <a:schemeClr val="bg1"/>
                </a:solidFill>
                <a:latin typeface="Arial" panose="020B0604020202020204" pitchFamily="34" charset="0"/>
                <a:cs typeface="Arial" panose="020B0604020202020204" pitchFamily="34" charset="0"/>
              </a:rPr>
              <a:t>Lost income resulting from closure due to public health emergency</a:t>
            </a:r>
          </a:p>
        </p:txBody>
      </p:sp>
      <p:sp>
        <p:nvSpPr>
          <p:cNvPr id="15" name="TextBox 14"/>
          <p:cNvSpPr txBox="1"/>
          <p:nvPr/>
        </p:nvSpPr>
        <p:spPr>
          <a:xfrm>
            <a:off x="4100271" y="2985796"/>
            <a:ext cx="6578082" cy="92333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Gather any itemized receipts and documentation that show costs incurred for COVID-safe practices.  </a:t>
            </a:r>
          </a:p>
          <a:p>
            <a:endParaRPr lang="en-US" dirty="0"/>
          </a:p>
        </p:txBody>
      </p:sp>
    </p:spTree>
    <p:extLst>
      <p:ext uri="{BB962C8B-B14F-4D97-AF65-F5344CB8AC3E}">
        <p14:creationId xmlns:p14="http://schemas.microsoft.com/office/powerpoint/2010/main" val="527726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94A8A"/>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30480553"/>
              </p:ext>
            </p:extLst>
          </p:nvPr>
        </p:nvGraphicFramePr>
        <p:xfrm>
          <a:off x="2699493" y="748693"/>
          <a:ext cx="2911475" cy="1155065"/>
        </p:xfrm>
        <a:graphic>
          <a:graphicData uri="http://schemas.openxmlformats.org/drawingml/2006/table">
            <a:tbl>
              <a:tblPr firstRow="1" firstCol="1" bandRow="1">
                <a:tableStyleId>{5C22544A-7EE6-4342-B048-85BDC9FD1C3A}</a:tableStyleId>
              </a:tblPr>
              <a:tblGrid>
                <a:gridCol w="1828800">
                  <a:extLst>
                    <a:ext uri="{9D8B030D-6E8A-4147-A177-3AD203B41FA5}">
                      <a16:colId xmlns:a16="http://schemas.microsoft.com/office/drawing/2014/main" val="3984871935"/>
                    </a:ext>
                  </a:extLst>
                </a:gridCol>
                <a:gridCol w="1082675">
                  <a:extLst>
                    <a:ext uri="{9D8B030D-6E8A-4147-A177-3AD203B41FA5}">
                      <a16:colId xmlns:a16="http://schemas.microsoft.com/office/drawing/2014/main" val="2105503455"/>
                    </a:ext>
                  </a:extLst>
                </a:gridCol>
              </a:tblGrid>
              <a:tr h="63500">
                <a:tc gridSpan="2">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Licensed Homes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hMerge="1">
                  <a:txBody>
                    <a:bodyPr/>
                    <a:lstStyle/>
                    <a:p>
                      <a:endParaRPr lang="en-US"/>
                    </a:p>
                  </a:txBody>
                  <a:tcPr/>
                </a:tc>
                <a:extLst>
                  <a:ext uri="{0D108BD9-81ED-4DB2-BD59-A6C34878D82A}">
                    <a16:rowId xmlns:a16="http://schemas.microsoft.com/office/drawing/2014/main" val="903303039"/>
                  </a:ext>
                </a:extLst>
              </a:tr>
              <a:tr h="190500">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Program Type</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Amount</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089801"/>
                  </a:ext>
                </a:extLst>
              </a:tr>
              <a:tr h="250825">
                <a:tc>
                  <a:txBody>
                    <a:bodyPr/>
                    <a:lstStyle/>
                    <a:p>
                      <a:pPr marL="0" marR="0">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Private pay tuition only </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$3,000</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35189755"/>
                  </a:ext>
                </a:extLst>
              </a:tr>
              <a:tr h="273685">
                <a:tc>
                  <a:txBody>
                    <a:bodyPr/>
                    <a:lstStyle/>
                    <a:p>
                      <a:pPr marL="0" marR="0">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Subsidy 0-50%</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$2,400</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40404624"/>
                  </a:ext>
                </a:extLst>
              </a:tr>
              <a:tr h="273685">
                <a:tc>
                  <a:txBody>
                    <a:bodyPr/>
                    <a:lstStyle/>
                    <a:p>
                      <a:pPr marL="0" marR="0">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Subsidy 50% or greater </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$2,000</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35307045"/>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290553930"/>
              </p:ext>
            </p:extLst>
          </p:nvPr>
        </p:nvGraphicFramePr>
        <p:xfrm>
          <a:off x="2699494" y="2753113"/>
          <a:ext cx="2911475" cy="1093470"/>
        </p:xfrm>
        <a:graphic>
          <a:graphicData uri="http://schemas.openxmlformats.org/drawingml/2006/table">
            <a:tbl>
              <a:tblPr firstRow="1" firstCol="1" bandRow="1">
                <a:tableStyleId>{5C22544A-7EE6-4342-B048-85BDC9FD1C3A}</a:tableStyleId>
              </a:tblPr>
              <a:tblGrid>
                <a:gridCol w="1828800">
                  <a:extLst>
                    <a:ext uri="{9D8B030D-6E8A-4147-A177-3AD203B41FA5}">
                      <a16:colId xmlns:a16="http://schemas.microsoft.com/office/drawing/2014/main" val="1020732654"/>
                    </a:ext>
                  </a:extLst>
                </a:gridCol>
                <a:gridCol w="1082675">
                  <a:extLst>
                    <a:ext uri="{9D8B030D-6E8A-4147-A177-3AD203B41FA5}">
                      <a16:colId xmlns:a16="http://schemas.microsoft.com/office/drawing/2014/main" val="1921051491"/>
                    </a:ext>
                  </a:extLst>
                </a:gridCol>
              </a:tblGrid>
              <a:tr h="190500">
                <a:tc gridSpan="2">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Licensed Group Homes</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hMerge="1">
                  <a:txBody>
                    <a:bodyPr/>
                    <a:lstStyle/>
                    <a:p>
                      <a:endParaRPr lang="en-US"/>
                    </a:p>
                  </a:txBody>
                  <a:tcPr/>
                </a:tc>
                <a:extLst>
                  <a:ext uri="{0D108BD9-81ED-4DB2-BD59-A6C34878D82A}">
                    <a16:rowId xmlns:a16="http://schemas.microsoft.com/office/drawing/2014/main" val="2594921726"/>
                  </a:ext>
                </a:extLst>
              </a:tr>
              <a:tr h="190500">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Program Type</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Amount</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8977134"/>
                  </a:ext>
                </a:extLst>
              </a:tr>
              <a:tr h="267970">
                <a:tc>
                  <a:txBody>
                    <a:bodyPr/>
                    <a:lstStyle/>
                    <a:p>
                      <a:pPr marL="0" marR="0">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Private pay tuition</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100">
                          <a:solidFill>
                            <a:schemeClr val="tx1"/>
                          </a:solidFill>
                          <a:effectLst/>
                          <a:latin typeface="Arial" panose="020B0604020202020204" pitchFamily="34" charset="0"/>
                          <a:cs typeface="Arial" panose="020B0604020202020204" pitchFamily="34" charset="0"/>
                        </a:rPr>
                        <a:t>$4,000</a:t>
                      </a:r>
                      <a:endParaRPr lang="en-US" sz="11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55225358"/>
                  </a:ext>
                </a:extLst>
              </a:tr>
              <a:tr h="222250">
                <a:tc>
                  <a:txBody>
                    <a:bodyPr/>
                    <a:lstStyle/>
                    <a:p>
                      <a:pPr marL="0" marR="0">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Subsidy 0-50%</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$3,000</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3958028"/>
                  </a:ext>
                </a:extLst>
              </a:tr>
              <a:tr h="222250">
                <a:tc>
                  <a:txBody>
                    <a:bodyPr/>
                    <a:lstStyle/>
                    <a:p>
                      <a:pPr marL="0" marR="0">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Subsidy 50% or greater</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$2,000</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9247400"/>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176337417"/>
              </p:ext>
            </p:extLst>
          </p:nvPr>
        </p:nvGraphicFramePr>
        <p:xfrm>
          <a:off x="2699493" y="4579415"/>
          <a:ext cx="2911475" cy="1271588"/>
        </p:xfrm>
        <a:graphic>
          <a:graphicData uri="http://schemas.openxmlformats.org/drawingml/2006/table">
            <a:tbl>
              <a:tblPr firstRow="1" firstCol="1" bandRow="1">
                <a:tableStyleId>{5C22544A-7EE6-4342-B048-85BDC9FD1C3A}</a:tableStyleId>
              </a:tblPr>
              <a:tblGrid>
                <a:gridCol w="1828800">
                  <a:extLst>
                    <a:ext uri="{9D8B030D-6E8A-4147-A177-3AD203B41FA5}">
                      <a16:colId xmlns:a16="http://schemas.microsoft.com/office/drawing/2014/main" val="3029844877"/>
                    </a:ext>
                  </a:extLst>
                </a:gridCol>
                <a:gridCol w="1082675">
                  <a:extLst>
                    <a:ext uri="{9D8B030D-6E8A-4147-A177-3AD203B41FA5}">
                      <a16:colId xmlns:a16="http://schemas.microsoft.com/office/drawing/2014/main" val="2595712213"/>
                    </a:ext>
                  </a:extLst>
                </a:gridCol>
              </a:tblGrid>
              <a:tr h="190500">
                <a:tc gridSpan="2">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Licensed Centers - Private Pay Tuition Only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hMerge="1">
                  <a:txBody>
                    <a:bodyPr/>
                    <a:lstStyle/>
                    <a:p>
                      <a:endParaRPr lang="en-US"/>
                    </a:p>
                  </a:txBody>
                  <a:tcPr/>
                </a:tc>
                <a:extLst>
                  <a:ext uri="{0D108BD9-81ED-4DB2-BD59-A6C34878D82A}">
                    <a16:rowId xmlns:a16="http://schemas.microsoft.com/office/drawing/2014/main" val="2785934787"/>
                  </a:ext>
                </a:extLst>
              </a:tr>
              <a:tr h="190500">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Program Type</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Amount</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1471734"/>
                  </a:ext>
                </a:extLst>
              </a:tr>
              <a:tr h="285115">
                <a:tc>
                  <a:txBody>
                    <a:bodyPr/>
                    <a:lstStyle/>
                    <a:p>
                      <a:pPr marL="0" marR="0">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Licensed capacity 0-59 </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100">
                          <a:solidFill>
                            <a:schemeClr val="tx1"/>
                          </a:solidFill>
                          <a:effectLst/>
                          <a:latin typeface="Arial" panose="020B0604020202020204" pitchFamily="34" charset="0"/>
                          <a:cs typeface="Arial" panose="020B0604020202020204" pitchFamily="34" charset="0"/>
                        </a:rPr>
                        <a:t>$10,000</a:t>
                      </a:r>
                      <a:endParaRPr lang="en-US" sz="11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72300253"/>
                  </a:ext>
                </a:extLst>
              </a:tr>
              <a:tr h="227965">
                <a:tc>
                  <a:txBody>
                    <a:bodyPr/>
                    <a:lstStyle/>
                    <a:p>
                      <a:pPr marL="0" marR="0">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Licensed capacity 60-119 </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$20,000</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9566902"/>
                  </a:ext>
                </a:extLst>
              </a:tr>
              <a:tr h="222250">
                <a:tc>
                  <a:txBody>
                    <a:bodyPr/>
                    <a:lstStyle/>
                    <a:p>
                      <a:pPr marL="0" marR="0">
                        <a:lnSpc>
                          <a:spcPct val="107000"/>
                        </a:lnSpc>
                        <a:spcBef>
                          <a:spcPts val="0"/>
                        </a:spcBef>
                        <a:spcAft>
                          <a:spcPts val="0"/>
                        </a:spcAft>
                      </a:pPr>
                      <a:r>
                        <a:rPr lang="en-US" sz="1100">
                          <a:solidFill>
                            <a:schemeClr val="tx1"/>
                          </a:solidFill>
                          <a:effectLst/>
                          <a:latin typeface="Arial" panose="020B0604020202020204" pitchFamily="34" charset="0"/>
                          <a:cs typeface="Arial" panose="020B0604020202020204" pitchFamily="34" charset="0"/>
                        </a:rPr>
                        <a:t>Licensed capacity 120+ </a:t>
                      </a:r>
                      <a:endParaRPr lang="en-US" sz="11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$30,000</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17585946"/>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22826509"/>
              </p:ext>
            </p:extLst>
          </p:nvPr>
        </p:nvGraphicFramePr>
        <p:xfrm>
          <a:off x="6002532" y="748693"/>
          <a:ext cx="3122807" cy="5102310"/>
        </p:xfrm>
        <a:graphic>
          <a:graphicData uri="http://schemas.openxmlformats.org/drawingml/2006/table">
            <a:tbl>
              <a:tblPr firstRow="1" firstCol="1" bandRow="1">
                <a:tableStyleId>{5C22544A-7EE6-4342-B048-85BDC9FD1C3A}</a:tableStyleId>
              </a:tblPr>
              <a:tblGrid>
                <a:gridCol w="1961545">
                  <a:extLst>
                    <a:ext uri="{9D8B030D-6E8A-4147-A177-3AD203B41FA5}">
                      <a16:colId xmlns:a16="http://schemas.microsoft.com/office/drawing/2014/main" val="1062548592"/>
                    </a:ext>
                  </a:extLst>
                </a:gridCol>
                <a:gridCol w="1161262">
                  <a:extLst>
                    <a:ext uri="{9D8B030D-6E8A-4147-A177-3AD203B41FA5}">
                      <a16:colId xmlns:a16="http://schemas.microsoft.com/office/drawing/2014/main" val="1610482759"/>
                    </a:ext>
                  </a:extLst>
                </a:gridCol>
              </a:tblGrid>
              <a:tr h="385885">
                <a:tc gridSpan="2">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Licensed Centers - Private Pay and Child Care Assistance Contracts</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hMerge="1">
                  <a:txBody>
                    <a:bodyPr/>
                    <a:lstStyle/>
                    <a:p>
                      <a:endParaRPr lang="en-US"/>
                    </a:p>
                  </a:txBody>
                  <a:tcPr/>
                </a:tc>
                <a:extLst>
                  <a:ext uri="{0D108BD9-81ED-4DB2-BD59-A6C34878D82A}">
                    <a16:rowId xmlns:a16="http://schemas.microsoft.com/office/drawing/2014/main" val="3205288471"/>
                  </a:ext>
                </a:extLst>
              </a:tr>
              <a:tr h="578827">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Program Type</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Licensed Capacity Amount</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3195027"/>
                  </a:ext>
                </a:extLst>
              </a:tr>
              <a:tr h="409789">
                <a:tc>
                  <a:txBody>
                    <a:bodyPr/>
                    <a:lstStyle/>
                    <a:p>
                      <a:pPr marL="0" marR="0">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Licensed capacity 0-59, 0-50% CCA  </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100">
                          <a:solidFill>
                            <a:schemeClr val="tx1"/>
                          </a:solidFill>
                          <a:effectLst/>
                          <a:latin typeface="Arial" panose="020B0604020202020204" pitchFamily="34" charset="0"/>
                          <a:cs typeface="Arial" panose="020B0604020202020204" pitchFamily="34" charset="0"/>
                        </a:rPr>
                        <a:t>$5,000</a:t>
                      </a:r>
                      <a:endParaRPr lang="en-US" sz="11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04850955"/>
                  </a:ext>
                </a:extLst>
              </a:tr>
              <a:tr h="385885">
                <a:tc>
                  <a:txBody>
                    <a:bodyPr/>
                    <a:lstStyle/>
                    <a:p>
                      <a:pPr marL="0" marR="0">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Licensed capacity 0-59, greater than 50% CCA</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100">
                          <a:solidFill>
                            <a:schemeClr val="tx1"/>
                          </a:solidFill>
                          <a:effectLst/>
                          <a:latin typeface="Arial" panose="020B0604020202020204" pitchFamily="34" charset="0"/>
                          <a:cs typeface="Arial" panose="020B0604020202020204" pitchFamily="34" charset="0"/>
                        </a:rPr>
                        <a:t>$3,000</a:t>
                      </a:r>
                      <a:endParaRPr lang="en-US" sz="11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25213312"/>
                  </a:ext>
                </a:extLst>
              </a:tr>
              <a:tr h="491063">
                <a:tc>
                  <a:txBody>
                    <a:bodyPr/>
                    <a:lstStyle/>
                    <a:p>
                      <a:pPr marL="0" marR="0">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Licensed capacity 60-119, 0-50% CCA </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$10,000</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87663036"/>
                  </a:ext>
                </a:extLst>
              </a:tr>
              <a:tr h="409789">
                <a:tc>
                  <a:txBody>
                    <a:bodyPr/>
                    <a:lstStyle/>
                    <a:p>
                      <a:pPr marL="0" marR="0">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Licensed capacity 60-119, greater than 50% CCA</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$6,000</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29456692"/>
                  </a:ext>
                </a:extLst>
              </a:tr>
              <a:tr h="409789">
                <a:tc>
                  <a:txBody>
                    <a:bodyPr/>
                    <a:lstStyle/>
                    <a:p>
                      <a:pPr marL="0" marR="0">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Licensed capacity 120+, 0-50% CCA</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$20,000</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2017398"/>
                  </a:ext>
                </a:extLst>
              </a:tr>
              <a:tr h="409789">
                <a:tc>
                  <a:txBody>
                    <a:bodyPr/>
                    <a:lstStyle/>
                    <a:p>
                      <a:pPr marL="0" marR="0">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Licensed capacity 120+, greater than 50% CCA</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100" dirty="0">
                          <a:solidFill>
                            <a:schemeClr val="tx1"/>
                          </a:solidFill>
                          <a:effectLst/>
                          <a:latin typeface="Arial" panose="020B0604020202020204" pitchFamily="34" charset="0"/>
                          <a:cs typeface="Arial" panose="020B0604020202020204" pitchFamily="34" charset="0"/>
                        </a:rPr>
                        <a:t>$15,000</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3681154"/>
                  </a:ext>
                </a:extLst>
              </a:tr>
              <a:tr h="1621494">
                <a:tc gridSpan="2">
                  <a:txBody>
                    <a:bodyPr/>
                    <a:lstStyle/>
                    <a:p>
                      <a:pPr>
                        <a:spcAft>
                          <a:spcPts val="600"/>
                        </a:spcAft>
                      </a:pPr>
                      <a:r>
                        <a:rPr lang="en-US" sz="1200" b="1" kern="1200" dirty="0">
                          <a:solidFill>
                            <a:schemeClr val="tx1"/>
                          </a:solidFill>
                          <a:effectLst/>
                          <a:latin typeface="Arial" panose="020B0604020202020204" pitchFamily="34" charset="0"/>
                          <a:ea typeface="+mn-ea"/>
                          <a:cs typeface="Arial" panose="020B0604020202020204" pitchFamily="34" charset="0"/>
                        </a:rPr>
                        <a:t>A differential of $2,500 will be given to centers that are licensed to serve more than eight children under the age of two.</a:t>
                      </a:r>
                    </a:p>
                    <a:p>
                      <a:pPr>
                        <a:spcAft>
                          <a:spcPts val="600"/>
                        </a:spcAft>
                      </a:pPr>
                      <a:r>
                        <a:rPr lang="en-US" sz="1200" b="1" kern="1200" dirty="0">
                          <a:solidFill>
                            <a:schemeClr val="tx1"/>
                          </a:solidFill>
                          <a:effectLst/>
                          <a:latin typeface="Arial" panose="020B0604020202020204" pitchFamily="34" charset="0"/>
                          <a:ea typeface="+mn-ea"/>
                          <a:cs typeface="Arial" panose="020B0604020202020204" pitchFamily="34" charset="0"/>
                        </a:rPr>
                        <a:t>A differential of $2,000 will be given to centers and a differential of $1,500 to homes at Star 3, 4 and 5.</a:t>
                      </a:r>
                    </a:p>
                    <a:p>
                      <a:pPr>
                        <a:spcAft>
                          <a:spcPts val="600"/>
                        </a:spcAft>
                      </a:pPr>
                      <a:r>
                        <a:rPr lang="en-US" sz="1200" b="1" kern="1200" dirty="0">
                          <a:solidFill>
                            <a:schemeClr val="tx1"/>
                          </a:solidFill>
                          <a:effectLst/>
                          <a:latin typeface="Arial" panose="020B0604020202020204" pitchFamily="34" charset="0"/>
                          <a:ea typeface="+mn-ea"/>
                          <a:cs typeface="Arial" panose="020B0604020202020204" pitchFamily="34" charset="0"/>
                        </a:rPr>
                        <a:t>These amounts will be provided in addition to the amounts listed above.  </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algn="ctr">
                        <a:lnSpc>
                          <a:spcPct val="107000"/>
                        </a:lnSpc>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53716759"/>
                  </a:ext>
                </a:extLst>
              </a:tr>
            </a:tbl>
          </a:graphicData>
        </a:graphic>
      </p:graphicFrame>
    </p:spTree>
    <p:extLst>
      <p:ext uri="{BB962C8B-B14F-4D97-AF65-F5344CB8AC3E}">
        <p14:creationId xmlns:p14="http://schemas.microsoft.com/office/powerpoint/2010/main" val="3613590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94A8A"/>
        </a:solidFill>
        <a:effectLst/>
      </p:bgPr>
    </p:bg>
    <p:spTree>
      <p:nvGrpSpPr>
        <p:cNvPr id="1" name=""/>
        <p:cNvGrpSpPr/>
        <p:nvPr/>
      </p:nvGrpSpPr>
      <p:grpSpPr>
        <a:xfrm>
          <a:off x="0" y="0"/>
          <a:ext cx="0" cy="0"/>
          <a:chOff x="0" y="0"/>
          <a:chExt cx="0" cy="0"/>
        </a:xfrm>
      </p:grpSpPr>
      <p:sp>
        <p:nvSpPr>
          <p:cNvPr id="2" name="Rectangle 1"/>
          <p:cNvSpPr/>
          <p:nvPr/>
        </p:nvSpPr>
        <p:spPr>
          <a:xfrm>
            <a:off x="1687286" y="438538"/>
            <a:ext cx="8817429" cy="59622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869233" y="749706"/>
            <a:ext cx="8453534" cy="5339923"/>
          </a:xfrm>
          <a:prstGeom prst="rect">
            <a:avLst/>
          </a:prstGeom>
          <a:noFill/>
        </p:spPr>
        <p:txBody>
          <a:bodyPr wrap="square" rtlCol="0">
            <a:spAutoFit/>
          </a:bodyPr>
          <a:lstStyle/>
          <a:p>
            <a:pPr algn="ctr"/>
            <a:r>
              <a:rPr lang="en-US" sz="1700" dirty="0">
                <a:latin typeface="Arial" panose="020B0604020202020204" pitchFamily="34" charset="0"/>
                <a:cs typeface="Arial" panose="020B0604020202020204" pitchFamily="34" charset="0"/>
              </a:rPr>
              <a:t>Documents</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Federal Tax ID #</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State Tax ID #</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Vendor #</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Capacity of Children on your license</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Capacity of Playground on your license</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Income and Expenses for January 2020</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Income and Expenses for April 2020</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Total Income 2019</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Total Expenses 2019</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Net Income 2019</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Net Expenses 2019</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Net Profit 2019</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Total Capacities &amp; Enroll all classrooms January 2020</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Total Capacities &amp; Enrollment all classrooms April 2020</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Total Staff Full Time &amp; Part Time January 2020</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Total Staff Full Time &amp; Part Time April 2020</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4</a:t>
            </a:r>
            <a:r>
              <a:rPr lang="en-US" sz="1700" baseline="30000" dirty="0">
                <a:latin typeface="Arial" panose="020B0604020202020204" pitchFamily="34" charset="0"/>
                <a:cs typeface="Arial" panose="020B0604020202020204" pitchFamily="34" charset="0"/>
              </a:rPr>
              <a:t>th</a:t>
            </a:r>
            <a:r>
              <a:rPr lang="en-US" sz="1700" dirty="0">
                <a:latin typeface="Arial" panose="020B0604020202020204" pitchFamily="34" charset="0"/>
                <a:cs typeface="Arial" panose="020B0604020202020204" pitchFamily="34" charset="0"/>
              </a:rPr>
              <a:t> Quarter DWS Report for Total Payroll Reported &amp; Total Employees Reported</a:t>
            </a: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Copy of W-9 on a </a:t>
            </a:r>
            <a:r>
              <a:rPr lang="en-US" sz="1700" dirty="0" err="1">
                <a:latin typeface="Arial" panose="020B0604020202020204" pitchFamily="34" charset="0"/>
                <a:cs typeface="Arial" panose="020B0604020202020204" pitchFamily="34" charset="0"/>
              </a:rPr>
              <a:t>flashdrive</a:t>
            </a:r>
            <a:r>
              <a:rPr lang="en-US" sz="1700" dirty="0">
                <a:latin typeface="Arial" panose="020B0604020202020204" pitchFamily="34" charset="0"/>
                <a:cs typeface="Arial" panose="020B0604020202020204" pitchFamily="34" charset="0"/>
              </a:rPr>
              <a:t> to upload</a:t>
            </a:r>
          </a:p>
          <a:p>
            <a:endParaRPr lang="en-US" dirty="0"/>
          </a:p>
        </p:txBody>
      </p:sp>
    </p:spTree>
    <p:extLst>
      <p:ext uri="{BB962C8B-B14F-4D97-AF65-F5344CB8AC3E}">
        <p14:creationId xmlns:p14="http://schemas.microsoft.com/office/powerpoint/2010/main" val="36964170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1061</TotalTime>
  <Words>704</Words>
  <Application>Microsoft Office PowerPoint</Application>
  <PresentationFormat>Widescreen</PresentationFormat>
  <Paragraphs>112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Black</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New Mexico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Laird</dc:creator>
  <cp:lastModifiedBy>Bieber, Matt, ECECD</cp:lastModifiedBy>
  <cp:revision>17</cp:revision>
  <dcterms:created xsi:type="dcterms:W3CDTF">2020-07-06T21:26:16Z</dcterms:created>
  <dcterms:modified xsi:type="dcterms:W3CDTF">2020-07-13T20:39:38Z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0E31A6E9-46AF-4891-AB88-63E5A96FE708</vt:lpwstr>
  </property>
  <property fmtid="{D5CDD505-2E9C-101B-9397-08002B2CF9AE}" pid="3" name="ArticulatePath">
    <vt:lpwstr>Child Care Stabilization Recovery Grant Application Instructions</vt:lpwstr>
  </property>
</Properties>
</file>