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 id="2147483674" r:id="rId6"/>
  </p:sldMasterIdLst>
  <p:notesMasterIdLst>
    <p:notesMasterId r:id="rId52"/>
  </p:notesMasterIdLst>
  <p:sldIdLst>
    <p:sldId id="468" r:id="rId7"/>
    <p:sldId id="447" r:id="rId8"/>
    <p:sldId id="448" r:id="rId9"/>
    <p:sldId id="450" r:id="rId10"/>
    <p:sldId id="451" r:id="rId11"/>
    <p:sldId id="452" r:id="rId12"/>
    <p:sldId id="269" r:id="rId13"/>
    <p:sldId id="416" r:id="rId14"/>
    <p:sldId id="435" r:id="rId15"/>
    <p:sldId id="432" r:id="rId16"/>
    <p:sldId id="433" r:id="rId17"/>
    <p:sldId id="434" r:id="rId18"/>
    <p:sldId id="430" r:id="rId19"/>
    <p:sldId id="421" r:id="rId20"/>
    <p:sldId id="415" r:id="rId21"/>
    <p:sldId id="443" r:id="rId22"/>
    <p:sldId id="442" r:id="rId23"/>
    <p:sldId id="270" r:id="rId24"/>
    <p:sldId id="271" r:id="rId25"/>
    <p:sldId id="273" r:id="rId26"/>
    <p:sldId id="275" r:id="rId27"/>
    <p:sldId id="276" r:id="rId28"/>
    <p:sldId id="413" r:id="rId29"/>
    <p:sldId id="279" r:id="rId30"/>
    <p:sldId id="441" r:id="rId31"/>
    <p:sldId id="264" r:id="rId32"/>
    <p:sldId id="259" r:id="rId33"/>
    <p:sldId id="469" r:id="rId34"/>
    <p:sldId id="462" r:id="rId35"/>
    <p:sldId id="463" r:id="rId36"/>
    <p:sldId id="464" r:id="rId37"/>
    <p:sldId id="470" r:id="rId38"/>
    <p:sldId id="466" r:id="rId39"/>
    <p:sldId id="467" r:id="rId40"/>
    <p:sldId id="440" r:id="rId41"/>
    <p:sldId id="437" r:id="rId42"/>
    <p:sldId id="445" r:id="rId43"/>
    <p:sldId id="446" r:id="rId44"/>
    <p:sldId id="265" r:id="rId45"/>
    <p:sldId id="438" r:id="rId46"/>
    <p:sldId id="439" r:id="rId47"/>
    <p:sldId id="454" r:id="rId48"/>
    <p:sldId id="456" r:id="rId49"/>
    <p:sldId id="457" r:id="rId50"/>
    <p:sldId id="458" r:id="rId5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chuleta, Jovanna, ECECD" initials="AE" lastIdx="6" clrIdx="6">
    <p:extLst>
      <p:ext uri="{19B8F6BF-5375-455C-9EA6-DF929625EA0E}">
        <p15:presenceInfo xmlns:p15="http://schemas.microsoft.com/office/powerpoint/2012/main" userId="S::jovanna.archuleta@state.nm.us::bf3c4fd4-f6c1-4ede-a8c0-580640498b58" providerId="AD"/>
      </p:ext>
    </p:extLst>
  </p:cmAuthor>
  <p:cmAuthor id="1" name="Sallee, Jennifer, ECECD" initials="SE" lastIdx="3" clrIdx="0">
    <p:extLst>
      <p:ext uri="{19B8F6BF-5375-455C-9EA6-DF929625EA0E}">
        <p15:presenceInfo xmlns:p15="http://schemas.microsoft.com/office/powerpoint/2012/main" userId="S::jennifer.sallee@state.nm.us::2de94cd2-d222-40de-aa97-f9dcfe08ee90" providerId="AD"/>
      </p:ext>
    </p:extLst>
  </p:cmAuthor>
  <p:cmAuthor id="2" name="RebolledoRea, Alejandra, ECECD" initials="RE" lastIdx="2" clrIdx="1">
    <p:extLst>
      <p:ext uri="{19B8F6BF-5375-455C-9EA6-DF929625EA0E}">
        <p15:presenceInfo xmlns:p15="http://schemas.microsoft.com/office/powerpoint/2012/main" userId="S::alejandra.rebolledo@state.nm.us::82fc6b9d-53c4-4d76-9d7f-3f7cb87c0b78" providerId="AD"/>
      </p:ext>
    </p:extLst>
  </p:cmAuthor>
  <p:cmAuthor id="3" name="Peery-Galon, Renada, ECECD" initials="PE" lastIdx="1" clrIdx="2">
    <p:extLst>
      <p:ext uri="{19B8F6BF-5375-455C-9EA6-DF929625EA0E}">
        <p15:presenceInfo xmlns:p15="http://schemas.microsoft.com/office/powerpoint/2012/main" userId="S::renada.peery-galon@state.nm.us::e167657f-3163-426a-951f-dfb566f35a73" providerId="AD"/>
      </p:ext>
    </p:extLst>
  </p:cmAuthor>
  <p:cmAuthor id="4" name="Mayra Acevedo" initials="MA" lastIdx="1" clrIdx="3">
    <p:extLst>
      <p:ext uri="{19B8F6BF-5375-455C-9EA6-DF929625EA0E}">
        <p15:presenceInfo xmlns:p15="http://schemas.microsoft.com/office/powerpoint/2012/main" userId="S::Mayra.Acevedo@state.nm.us::005a9c78-bb29-4c6e-9fba-54f9f201430b" providerId="AD"/>
      </p:ext>
    </p:extLst>
  </p:cmAuthor>
  <p:cmAuthor id="5" name="Bieber, Matt, ECECD" initials="BE" lastIdx="1" clrIdx="4">
    <p:extLst>
      <p:ext uri="{19B8F6BF-5375-455C-9EA6-DF929625EA0E}">
        <p15:presenceInfo xmlns:p15="http://schemas.microsoft.com/office/powerpoint/2012/main" userId="S::matt.bieber@state.nm.us::a91d3074-5aaf-4626-aa0e-07610154aca9" providerId="AD"/>
      </p:ext>
    </p:extLst>
  </p:cmAuthor>
  <p:cmAuthor id="6" name="Girard, Kate, ECECD" initials="GKE" lastIdx="3" clrIdx="5">
    <p:extLst>
      <p:ext uri="{19B8F6BF-5375-455C-9EA6-DF929625EA0E}">
        <p15:presenceInfo xmlns:p15="http://schemas.microsoft.com/office/powerpoint/2012/main" userId="S::Kate.Girard@state.nm.us::0810b049-a456-455e-899b-24335d3352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2524"/>
    <a:srgbClr val="064961"/>
    <a:srgbClr val="000000"/>
    <a:srgbClr val="229787"/>
    <a:srgbClr val="E48126"/>
    <a:srgbClr val="4FC2C0"/>
    <a:srgbClr val="178A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2C4489-E1BB-9D6C-8B38-1CC9C4C4EA39}" v="565" dt="2020-12-09T18:31:26.114"/>
    <p1510:client id="{169D5E17-79B4-4EEB-8510-84DB484B357D}" v="2771" dt="2020-12-10T02:15:40.951"/>
    <p1510:client id="{178BEBA7-3B77-F5BE-F9E1-509F4A21FFD3}" v="56" dt="2020-12-09T21:08:17.097"/>
    <p1510:client id="{569C0989-6ACD-1235-0F85-A48F5460F528}" v="1044" dt="2020-12-09T17:01:24.475"/>
    <p1510:client id="{6A68C118-8C4A-7B44-6104-81C550266EAD}" v="63" dt="2020-12-10T01:03:12.152"/>
    <p1510:client id="{A929C6F8-B1D4-4045-A161-A6A05E2B4739}" v="2053" dt="2020-12-10T13:27:26.317"/>
    <p1510:client id="{59B2E252-3A75-666F-7034-837DD438599D}" v="1" dt="2020-12-09T20:43:22.115"/>
    <p1510:client id="{5ABDB7F5-DAED-AC54-97E6-9A7A3953FB8D}" v="2" dt="2020-12-09T21:57:56.330"/>
    <p1510:client id="{5DA6FEB2-A056-FA58-1459-F70AC49F3789}" v="4272" dt="2020-12-09T22:55:51.706"/>
    <p1510:client id="{F791D0D6-61C4-1D31-E444-353306BEBEA9}" v="2279" dt="2020-12-09T23:30:35.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790216-3F46-4ED5-9F23-8033EBB01DF6}" type="doc">
      <dgm:prSet loTypeId="urn:microsoft.com/office/officeart/2016/7/layout/VerticalSolidActionList" loCatId="List" qsTypeId="urn:microsoft.com/office/officeart/2005/8/quickstyle/simple1" qsCatId="simple" csTypeId="urn:microsoft.com/office/officeart/2005/8/colors/colorful2" csCatId="colorful" phldr="1"/>
      <dgm:spPr/>
      <dgm:t>
        <a:bodyPr/>
        <a:lstStyle/>
        <a:p>
          <a:endParaRPr lang="en-US"/>
        </a:p>
      </dgm:t>
    </dgm:pt>
    <dgm:pt modelId="{1EBB0622-4797-4355-B2AF-E4C1D646F36C}">
      <dgm:prSet/>
      <dgm:spPr/>
      <dgm:t>
        <a:bodyPr/>
        <a:lstStyle/>
        <a:p>
          <a:r>
            <a:rPr lang="en-US" b="1" dirty="0"/>
            <a:t>Grow</a:t>
          </a:r>
        </a:p>
      </dgm:t>
    </dgm:pt>
    <dgm:pt modelId="{8EE18272-4D3B-4A02-B27B-4D81B7B91B81}" type="parTrans" cxnId="{BC034837-9C94-4A11-9E3C-28C2C4891589}">
      <dgm:prSet/>
      <dgm:spPr/>
      <dgm:t>
        <a:bodyPr/>
        <a:lstStyle/>
        <a:p>
          <a:endParaRPr lang="en-US"/>
        </a:p>
      </dgm:t>
    </dgm:pt>
    <dgm:pt modelId="{B4D029F6-C5B6-477E-94AA-98E68676DCE7}" type="sibTrans" cxnId="{BC034837-9C94-4A11-9E3C-28C2C4891589}">
      <dgm:prSet/>
      <dgm:spPr/>
      <dgm:t>
        <a:bodyPr/>
        <a:lstStyle/>
        <a:p>
          <a:endParaRPr lang="en-US"/>
        </a:p>
      </dgm:t>
    </dgm:pt>
    <dgm:pt modelId="{DC2C7433-7C67-4AB8-BEC6-324D744B2A74}">
      <dgm:prSet/>
      <dgm:spPr/>
      <dgm:t>
        <a:bodyPr/>
        <a:lstStyle/>
        <a:p>
          <a:r>
            <a:rPr lang="en-US"/>
            <a:t>Grow Investments</a:t>
          </a:r>
        </a:p>
      </dgm:t>
    </dgm:pt>
    <dgm:pt modelId="{B0AEFE6D-4B3F-468B-BB5C-110D2EF87987}" type="parTrans" cxnId="{B96532EF-8FC9-40FF-A6FC-BD56AB4D1DAF}">
      <dgm:prSet/>
      <dgm:spPr/>
      <dgm:t>
        <a:bodyPr/>
        <a:lstStyle/>
        <a:p>
          <a:endParaRPr lang="en-US"/>
        </a:p>
      </dgm:t>
    </dgm:pt>
    <dgm:pt modelId="{8770A037-548F-4F2F-A6D5-9D72F84864A1}" type="sibTrans" cxnId="{B96532EF-8FC9-40FF-A6FC-BD56AB4D1DAF}">
      <dgm:prSet/>
      <dgm:spPr/>
      <dgm:t>
        <a:bodyPr/>
        <a:lstStyle/>
        <a:p>
          <a:endParaRPr lang="en-US"/>
        </a:p>
      </dgm:t>
    </dgm:pt>
    <dgm:pt modelId="{ED42EAE2-8705-416F-BAEA-5F684BC9B02A}">
      <dgm:prSet/>
      <dgm:spPr/>
      <dgm:t>
        <a:bodyPr/>
        <a:lstStyle/>
        <a:p>
          <a:r>
            <a:rPr lang="en-US" b="1" dirty="0"/>
            <a:t>Advance</a:t>
          </a:r>
        </a:p>
      </dgm:t>
    </dgm:pt>
    <dgm:pt modelId="{59765B10-902B-4BAB-BFEE-D6F2B711862C}" type="parTrans" cxnId="{20318C49-2506-49DE-A26C-B54B60EA88A9}">
      <dgm:prSet/>
      <dgm:spPr/>
      <dgm:t>
        <a:bodyPr/>
        <a:lstStyle/>
        <a:p>
          <a:endParaRPr lang="en-US"/>
        </a:p>
      </dgm:t>
    </dgm:pt>
    <dgm:pt modelId="{811B83EC-8477-4E20-AC14-1A9166921632}" type="sibTrans" cxnId="{20318C49-2506-49DE-A26C-B54B60EA88A9}">
      <dgm:prSet/>
      <dgm:spPr/>
      <dgm:t>
        <a:bodyPr/>
        <a:lstStyle/>
        <a:p>
          <a:endParaRPr lang="en-US"/>
        </a:p>
      </dgm:t>
    </dgm:pt>
    <dgm:pt modelId="{D5631CF2-4FF6-45F1-A1EB-1A3E3DCD26D1}">
      <dgm:prSet/>
      <dgm:spPr/>
      <dgm:t>
        <a:bodyPr/>
        <a:lstStyle/>
        <a:p>
          <a:r>
            <a:rPr lang="en-US"/>
            <a:t>Advance a Diverse, Well-Compensated, and Credentialed Workforce </a:t>
          </a:r>
        </a:p>
      </dgm:t>
    </dgm:pt>
    <dgm:pt modelId="{5AF1F701-C0B0-40FA-A5E0-B9133769629B}" type="parTrans" cxnId="{BD032C2A-5CD0-432A-8627-85A74709BDDC}">
      <dgm:prSet/>
      <dgm:spPr/>
      <dgm:t>
        <a:bodyPr/>
        <a:lstStyle/>
        <a:p>
          <a:endParaRPr lang="en-US"/>
        </a:p>
      </dgm:t>
    </dgm:pt>
    <dgm:pt modelId="{30DF7C54-9AFC-4323-A92E-87718D85396D}" type="sibTrans" cxnId="{BD032C2A-5CD0-432A-8627-85A74709BDDC}">
      <dgm:prSet/>
      <dgm:spPr/>
      <dgm:t>
        <a:bodyPr/>
        <a:lstStyle/>
        <a:p>
          <a:endParaRPr lang="en-US"/>
        </a:p>
      </dgm:t>
    </dgm:pt>
    <dgm:pt modelId="{7C85093D-014C-4429-8D0A-B60D3D8A71AF}">
      <dgm:prSet/>
      <dgm:spPr/>
      <dgm:t>
        <a:bodyPr/>
        <a:lstStyle/>
        <a:p>
          <a:r>
            <a:rPr lang="en-US" b="1" dirty="0">
              <a:latin typeface="Calibri Light" panose="020F0302020204030204"/>
            </a:rPr>
            <a:t>Increase</a:t>
          </a:r>
          <a:endParaRPr lang="en-US" b="1" dirty="0"/>
        </a:p>
      </dgm:t>
    </dgm:pt>
    <dgm:pt modelId="{DF386BC1-4DF9-49D2-97C7-FBC4864F1D61}" type="parTrans" cxnId="{F7472552-E8EA-4F29-9495-EE22F318FE2C}">
      <dgm:prSet/>
      <dgm:spPr/>
      <dgm:t>
        <a:bodyPr/>
        <a:lstStyle/>
        <a:p>
          <a:endParaRPr lang="en-US"/>
        </a:p>
      </dgm:t>
    </dgm:pt>
    <dgm:pt modelId="{4060504A-394B-46DB-BB31-EE88F2588E1E}" type="sibTrans" cxnId="{F7472552-E8EA-4F29-9495-EE22F318FE2C}">
      <dgm:prSet/>
      <dgm:spPr/>
      <dgm:t>
        <a:bodyPr/>
        <a:lstStyle/>
        <a:p>
          <a:endParaRPr lang="en-US"/>
        </a:p>
      </dgm:t>
    </dgm:pt>
    <dgm:pt modelId="{DF70EA56-9A67-4BEB-A606-5118E5DAA16E}">
      <dgm:prSet phldr="0"/>
      <dgm:spPr/>
      <dgm:t>
        <a:bodyPr/>
        <a:lstStyle/>
        <a:p>
          <a:pPr rtl="0"/>
          <a:r>
            <a:rPr lang="en-US" b="1">
              <a:latin typeface="Calibri Light" panose="020F0302020204030204"/>
            </a:rPr>
            <a:t>Achieve Equity</a:t>
          </a:r>
          <a:r>
            <a:rPr lang="en-US">
              <a:latin typeface="Calibri Light" panose="020F0302020204030204"/>
            </a:rPr>
            <a:t> </a:t>
          </a:r>
          <a:endParaRPr lang="en-US"/>
        </a:p>
      </dgm:t>
    </dgm:pt>
    <dgm:pt modelId="{630C2D9E-5EB0-44E9-BDAD-167E66DA484B}" type="parTrans" cxnId="{C8311F83-07DF-4E02-BE22-6029CB934375}">
      <dgm:prSet/>
      <dgm:spPr/>
      <dgm:t>
        <a:bodyPr/>
        <a:lstStyle/>
        <a:p>
          <a:endParaRPr lang="en-US"/>
        </a:p>
      </dgm:t>
    </dgm:pt>
    <dgm:pt modelId="{B3DC11EA-67EE-48FB-9416-263B9CB8E7F1}" type="sibTrans" cxnId="{C8311F83-07DF-4E02-BE22-6029CB934375}">
      <dgm:prSet/>
      <dgm:spPr/>
      <dgm:t>
        <a:bodyPr/>
        <a:lstStyle/>
        <a:p>
          <a:endParaRPr lang="en-US"/>
        </a:p>
      </dgm:t>
    </dgm:pt>
    <dgm:pt modelId="{12D99A81-DF06-4C0F-B413-9D7CF0DB6CC6}">
      <dgm:prSet/>
      <dgm:spPr/>
      <dgm:t>
        <a:bodyPr/>
        <a:lstStyle/>
        <a:p>
          <a:r>
            <a:rPr lang="en-US" b="1" dirty="0"/>
            <a:t>Enhance</a:t>
          </a:r>
        </a:p>
      </dgm:t>
    </dgm:pt>
    <dgm:pt modelId="{86FC474B-C426-451A-8D3D-A0BAA2D6DDB1}" type="parTrans" cxnId="{0A118594-27E8-4B0C-B7BA-3BA9E8182743}">
      <dgm:prSet/>
      <dgm:spPr/>
      <dgm:t>
        <a:bodyPr/>
        <a:lstStyle/>
        <a:p>
          <a:endParaRPr lang="en-US"/>
        </a:p>
      </dgm:t>
    </dgm:pt>
    <dgm:pt modelId="{0D6DFCB2-D795-417E-9722-2FD289E86F46}" type="sibTrans" cxnId="{0A118594-27E8-4B0C-B7BA-3BA9E8182743}">
      <dgm:prSet/>
      <dgm:spPr/>
      <dgm:t>
        <a:bodyPr/>
        <a:lstStyle/>
        <a:p>
          <a:endParaRPr lang="en-US"/>
        </a:p>
      </dgm:t>
    </dgm:pt>
    <dgm:pt modelId="{A42374B2-E1DE-45E4-9AEB-D32B92E8CF04}">
      <dgm:prSet/>
      <dgm:spPr/>
      <dgm:t>
        <a:bodyPr/>
        <a:lstStyle/>
        <a:p>
          <a:pPr rtl="0"/>
          <a:r>
            <a:rPr lang="en-US" b="0" dirty="0"/>
            <a:t>Enhance Authentic Collaboration</a:t>
          </a:r>
          <a:r>
            <a:rPr lang="en-US" b="0" dirty="0">
              <a:latin typeface="Calibri Light" panose="020F0302020204030204"/>
            </a:rPr>
            <a:t> </a:t>
          </a:r>
          <a:r>
            <a:rPr lang="en-US" b="1" dirty="0">
              <a:latin typeface="Calibri Light" panose="020F0302020204030204"/>
            </a:rPr>
            <a:t>with Families and Communities</a:t>
          </a:r>
          <a:endParaRPr lang="en-US" b="1" dirty="0"/>
        </a:p>
      </dgm:t>
    </dgm:pt>
    <dgm:pt modelId="{EEF1E9AF-7A14-4F7E-8CBF-EBA9E4025A03}" type="parTrans" cxnId="{B44E2A6E-7D5F-425F-B6D3-1720ADE9C7BF}">
      <dgm:prSet/>
      <dgm:spPr/>
      <dgm:t>
        <a:bodyPr/>
        <a:lstStyle/>
        <a:p>
          <a:endParaRPr lang="en-US"/>
        </a:p>
      </dgm:t>
    </dgm:pt>
    <dgm:pt modelId="{7FEF004E-03F3-40F4-8F4B-C320235421ED}" type="sibTrans" cxnId="{B44E2A6E-7D5F-425F-B6D3-1720ADE9C7BF}">
      <dgm:prSet/>
      <dgm:spPr/>
      <dgm:t>
        <a:bodyPr/>
        <a:lstStyle/>
        <a:p>
          <a:endParaRPr lang="en-US"/>
        </a:p>
      </dgm:t>
    </dgm:pt>
    <dgm:pt modelId="{1DDBB304-3145-41F4-9629-0726E1037FB4}">
      <dgm:prSet phldr="0"/>
      <dgm:spPr/>
      <dgm:t>
        <a:bodyPr/>
        <a:lstStyle/>
        <a:p>
          <a:r>
            <a:rPr lang="en-US"/>
            <a:t>Increase Quality and Access </a:t>
          </a:r>
        </a:p>
      </dgm:t>
    </dgm:pt>
    <dgm:pt modelId="{94646861-5F98-4700-A96E-45E08FD2C42B}" type="parTrans" cxnId="{5908A417-0192-468C-8A3D-05BFF327C150}">
      <dgm:prSet/>
      <dgm:spPr/>
      <dgm:t>
        <a:bodyPr/>
        <a:lstStyle/>
        <a:p>
          <a:endParaRPr lang="en-US"/>
        </a:p>
      </dgm:t>
    </dgm:pt>
    <dgm:pt modelId="{00154871-F638-480F-98E7-0CCBC25B4D2F}" type="sibTrans" cxnId="{5908A417-0192-468C-8A3D-05BFF327C150}">
      <dgm:prSet/>
      <dgm:spPr/>
      <dgm:t>
        <a:bodyPr/>
        <a:lstStyle/>
        <a:p>
          <a:endParaRPr lang="en-US"/>
        </a:p>
      </dgm:t>
    </dgm:pt>
    <dgm:pt modelId="{1FEE4FED-EF46-4E30-9E33-AA70F193CA33}">
      <dgm:prSet phldr="0"/>
      <dgm:spPr/>
      <dgm:t>
        <a:bodyPr/>
        <a:lstStyle/>
        <a:p>
          <a:pPr rtl="0"/>
          <a:r>
            <a:rPr lang="en-US" b="1" dirty="0">
              <a:latin typeface="Calibri Light" panose="020F0302020204030204"/>
            </a:rPr>
            <a:t>Achieve</a:t>
          </a:r>
        </a:p>
      </dgm:t>
    </dgm:pt>
    <dgm:pt modelId="{9164E093-41AE-40F0-A0D7-E3B646481847}" type="parTrans" cxnId="{8E72BCC0-4272-4389-B41B-2106BDECB9FC}">
      <dgm:prSet/>
      <dgm:spPr/>
      <dgm:t>
        <a:bodyPr/>
        <a:lstStyle/>
        <a:p>
          <a:endParaRPr lang="en-US"/>
        </a:p>
      </dgm:t>
    </dgm:pt>
    <dgm:pt modelId="{1EE8FD44-C140-4211-8DA0-8FCA64CF9D73}" type="sibTrans" cxnId="{8E72BCC0-4272-4389-B41B-2106BDECB9FC}">
      <dgm:prSet/>
      <dgm:spPr/>
      <dgm:t>
        <a:bodyPr/>
        <a:lstStyle/>
        <a:p>
          <a:endParaRPr lang="en-US"/>
        </a:p>
      </dgm:t>
    </dgm:pt>
    <dgm:pt modelId="{C20922AA-1E8A-4447-A0CE-67F6DF47F10F}" type="pres">
      <dgm:prSet presAssocID="{85790216-3F46-4ED5-9F23-8033EBB01DF6}" presName="Name0" presStyleCnt="0">
        <dgm:presLayoutVars>
          <dgm:dir/>
          <dgm:animLvl val="lvl"/>
          <dgm:resizeHandles val="exact"/>
        </dgm:presLayoutVars>
      </dgm:prSet>
      <dgm:spPr/>
    </dgm:pt>
    <dgm:pt modelId="{B9EE8FE4-A811-45CE-9D1A-E6E7F799AE75}" type="pres">
      <dgm:prSet presAssocID="{1EBB0622-4797-4355-B2AF-E4C1D646F36C}" presName="linNode" presStyleCnt="0"/>
      <dgm:spPr/>
    </dgm:pt>
    <dgm:pt modelId="{892898DB-5815-47AC-8A9E-7C960676F2B7}" type="pres">
      <dgm:prSet presAssocID="{1EBB0622-4797-4355-B2AF-E4C1D646F36C}" presName="parentText" presStyleLbl="alignNode1" presStyleIdx="0" presStyleCnt="5">
        <dgm:presLayoutVars>
          <dgm:chMax val="1"/>
          <dgm:bulletEnabled/>
        </dgm:presLayoutVars>
      </dgm:prSet>
      <dgm:spPr/>
    </dgm:pt>
    <dgm:pt modelId="{BE70B6F0-C0A7-4F8C-A794-FCF1A9CF56C7}" type="pres">
      <dgm:prSet presAssocID="{1EBB0622-4797-4355-B2AF-E4C1D646F36C}" presName="descendantText" presStyleLbl="alignAccFollowNode1" presStyleIdx="0" presStyleCnt="5">
        <dgm:presLayoutVars>
          <dgm:bulletEnabled/>
        </dgm:presLayoutVars>
      </dgm:prSet>
      <dgm:spPr/>
    </dgm:pt>
    <dgm:pt modelId="{410E6DCA-1A45-450C-86FA-29B6EA861C11}" type="pres">
      <dgm:prSet presAssocID="{B4D029F6-C5B6-477E-94AA-98E68676DCE7}" presName="sp" presStyleCnt="0"/>
      <dgm:spPr/>
    </dgm:pt>
    <dgm:pt modelId="{E6E75F93-F3C2-4854-AA42-901E62246D91}" type="pres">
      <dgm:prSet presAssocID="{ED42EAE2-8705-416F-BAEA-5F684BC9B02A}" presName="linNode" presStyleCnt="0"/>
      <dgm:spPr/>
    </dgm:pt>
    <dgm:pt modelId="{7C9C37DE-0D25-4151-8CA4-91F7B4FB18FE}" type="pres">
      <dgm:prSet presAssocID="{ED42EAE2-8705-416F-BAEA-5F684BC9B02A}" presName="parentText" presStyleLbl="alignNode1" presStyleIdx="1" presStyleCnt="5">
        <dgm:presLayoutVars>
          <dgm:chMax val="1"/>
          <dgm:bulletEnabled/>
        </dgm:presLayoutVars>
      </dgm:prSet>
      <dgm:spPr/>
    </dgm:pt>
    <dgm:pt modelId="{3B58283A-9822-4E76-9592-CF7B2E39849A}" type="pres">
      <dgm:prSet presAssocID="{ED42EAE2-8705-416F-BAEA-5F684BC9B02A}" presName="descendantText" presStyleLbl="alignAccFollowNode1" presStyleIdx="1" presStyleCnt="5">
        <dgm:presLayoutVars>
          <dgm:bulletEnabled/>
        </dgm:presLayoutVars>
      </dgm:prSet>
      <dgm:spPr/>
    </dgm:pt>
    <dgm:pt modelId="{2BE5F9BF-8ED4-4BEA-B3D2-F5937D7A2F14}" type="pres">
      <dgm:prSet presAssocID="{811B83EC-8477-4E20-AC14-1A9166921632}" presName="sp" presStyleCnt="0"/>
      <dgm:spPr/>
    </dgm:pt>
    <dgm:pt modelId="{A5FBACBD-B4EA-4722-9FF4-FB2644D1F364}" type="pres">
      <dgm:prSet presAssocID="{7C85093D-014C-4429-8D0A-B60D3D8A71AF}" presName="linNode" presStyleCnt="0"/>
      <dgm:spPr/>
    </dgm:pt>
    <dgm:pt modelId="{6CB7AFBC-2DCB-48B5-9DDE-7706AD8B5A01}" type="pres">
      <dgm:prSet presAssocID="{7C85093D-014C-4429-8D0A-B60D3D8A71AF}" presName="parentText" presStyleLbl="alignNode1" presStyleIdx="2" presStyleCnt="5">
        <dgm:presLayoutVars>
          <dgm:chMax val="1"/>
          <dgm:bulletEnabled/>
        </dgm:presLayoutVars>
      </dgm:prSet>
      <dgm:spPr/>
    </dgm:pt>
    <dgm:pt modelId="{6B94DBED-B4E5-4096-9DC0-684A229A5228}" type="pres">
      <dgm:prSet presAssocID="{7C85093D-014C-4429-8D0A-B60D3D8A71AF}" presName="descendantText" presStyleLbl="alignAccFollowNode1" presStyleIdx="2" presStyleCnt="5">
        <dgm:presLayoutVars>
          <dgm:bulletEnabled/>
        </dgm:presLayoutVars>
      </dgm:prSet>
      <dgm:spPr/>
    </dgm:pt>
    <dgm:pt modelId="{59026C00-8E5A-45B6-A57E-005B25410DFF}" type="pres">
      <dgm:prSet presAssocID="{4060504A-394B-46DB-BB31-EE88F2588E1E}" presName="sp" presStyleCnt="0"/>
      <dgm:spPr/>
    </dgm:pt>
    <dgm:pt modelId="{2257A9C9-DD96-411D-8359-6BB6A975ABB9}" type="pres">
      <dgm:prSet presAssocID="{1FEE4FED-EF46-4E30-9E33-AA70F193CA33}" presName="linNode" presStyleCnt="0"/>
      <dgm:spPr/>
    </dgm:pt>
    <dgm:pt modelId="{104E5B55-E861-4976-848E-616655289514}" type="pres">
      <dgm:prSet presAssocID="{1FEE4FED-EF46-4E30-9E33-AA70F193CA33}" presName="parentText" presStyleLbl="alignNode1" presStyleIdx="3" presStyleCnt="5">
        <dgm:presLayoutVars>
          <dgm:chMax val="1"/>
          <dgm:bulletEnabled/>
        </dgm:presLayoutVars>
      </dgm:prSet>
      <dgm:spPr/>
    </dgm:pt>
    <dgm:pt modelId="{8258AC61-C552-45E3-AB2D-ECCE2568EF37}" type="pres">
      <dgm:prSet presAssocID="{1FEE4FED-EF46-4E30-9E33-AA70F193CA33}" presName="descendantText" presStyleLbl="alignAccFollowNode1" presStyleIdx="3" presStyleCnt="5">
        <dgm:presLayoutVars>
          <dgm:bulletEnabled/>
        </dgm:presLayoutVars>
      </dgm:prSet>
      <dgm:spPr/>
    </dgm:pt>
    <dgm:pt modelId="{8189B577-3868-4A32-BBC7-58DECC988CA3}" type="pres">
      <dgm:prSet presAssocID="{1EE8FD44-C140-4211-8DA0-8FCA64CF9D73}" presName="sp" presStyleCnt="0"/>
      <dgm:spPr/>
    </dgm:pt>
    <dgm:pt modelId="{6311D1F8-58F3-4E58-BA09-B8D34A4AABB3}" type="pres">
      <dgm:prSet presAssocID="{12D99A81-DF06-4C0F-B413-9D7CF0DB6CC6}" presName="linNode" presStyleCnt="0"/>
      <dgm:spPr/>
    </dgm:pt>
    <dgm:pt modelId="{1E00FAAD-F45B-45F2-85AA-E2D575C72596}" type="pres">
      <dgm:prSet presAssocID="{12D99A81-DF06-4C0F-B413-9D7CF0DB6CC6}" presName="parentText" presStyleLbl="alignNode1" presStyleIdx="4" presStyleCnt="5">
        <dgm:presLayoutVars>
          <dgm:chMax val="1"/>
          <dgm:bulletEnabled/>
        </dgm:presLayoutVars>
      </dgm:prSet>
      <dgm:spPr/>
    </dgm:pt>
    <dgm:pt modelId="{ADF4E7FB-C942-481F-A6AB-6C688404D18B}" type="pres">
      <dgm:prSet presAssocID="{12D99A81-DF06-4C0F-B413-9D7CF0DB6CC6}" presName="descendantText" presStyleLbl="alignAccFollowNode1" presStyleIdx="4" presStyleCnt="5">
        <dgm:presLayoutVars>
          <dgm:bulletEnabled/>
        </dgm:presLayoutVars>
      </dgm:prSet>
      <dgm:spPr/>
    </dgm:pt>
  </dgm:ptLst>
  <dgm:cxnLst>
    <dgm:cxn modelId="{75A3570D-DF1F-4E61-A86B-4DB87207CB9F}" type="presOf" srcId="{7C85093D-014C-4429-8D0A-B60D3D8A71AF}" destId="{6CB7AFBC-2DCB-48B5-9DDE-7706AD8B5A01}" srcOrd="0" destOrd="0" presId="urn:microsoft.com/office/officeart/2016/7/layout/VerticalSolidActionList"/>
    <dgm:cxn modelId="{5908A417-0192-468C-8A3D-05BFF327C150}" srcId="{7C85093D-014C-4429-8D0A-B60D3D8A71AF}" destId="{1DDBB304-3145-41F4-9629-0726E1037FB4}" srcOrd="0" destOrd="0" parTransId="{94646861-5F98-4700-A96E-45E08FD2C42B}" sibTransId="{00154871-F638-480F-98E7-0CCBC25B4D2F}"/>
    <dgm:cxn modelId="{CD27091C-C06B-476B-A391-9C69A617A158}" type="presOf" srcId="{DF70EA56-9A67-4BEB-A606-5118E5DAA16E}" destId="{8258AC61-C552-45E3-AB2D-ECCE2568EF37}" srcOrd="0" destOrd="0" presId="urn:microsoft.com/office/officeart/2016/7/layout/VerticalSolidActionList"/>
    <dgm:cxn modelId="{C228F721-27B5-46C2-BCC8-3B3E8CC797AA}" type="presOf" srcId="{12D99A81-DF06-4C0F-B413-9D7CF0DB6CC6}" destId="{1E00FAAD-F45B-45F2-85AA-E2D575C72596}" srcOrd="0" destOrd="0" presId="urn:microsoft.com/office/officeart/2016/7/layout/VerticalSolidActionList"/>
    <dgm:cxn modelId="{F10F8822-885B-4565-9627-6578D7D6EA4B}" type="presOf" srcId="{A42374B2-E1DE-45E4-9AEB-D32B92E8CF04}" destId="{ADF4E7FB-C942-481F-A6AB-6C688404D18B}" srcOrd="0" destOrd="0" presId="urn:microsoft.com/office/officeart/2016/7/layout/VerticalSolidActionList"/>
    <dgm:cxn modelId="{BD032C2A-5CD0-432A-8627-85A74709BDDC}" srcId="{ED42EAE2-8705-416F-BAEA-5F684BC9B02A}" destId="{D5631CF2-4FF6-45F1-A1EB-1A3E3DCD26D1}" srcOrd="0" destOrd="0" parTransId="{5AF1F701-C0B0-40FA-A5E0-B9133769629B}" sibTransId="{30DF7C54-9AFC-4323-A92E-87718D85396D}"/>
    <dgm:cxn modelId="{BC034837-9C94-4A11-9E3C-28C2C4891589}" srcId="{85790216-3F46-4ED5-9F23-8033EBB01DF6}" destId="{1EBB0622-4797-4355-B2AF-E4C1D646F36C}" srcOrd="0" destOrd="0" parTransId="{8EE18272-4D3B-4A02-B27B-4D81B7B91B81}" sibTransId="{B4D029F6-C5B6-477E-94AA-98E68676DCE7}"/>
    <dgm:cxn modelId="{B3009D45-9661-4BBA-B4B2-F17307464551}" type="presOf" srcId="{1FEE4FED-EF46-4E30-9E33-AA70F193CA33}" destId="{104E5B55-E861-4976-848E-616655289514}" srcOrd="0" destOrd="0" presId="urn:microsoft.com/office/officeart/2016/7/layout/VerticalSolidActionList"/>
    <dgm:cxn modelId="{3523D768-452E-4067-9537-3FF5B7E3D0FA}" type="presOf" srcId="{1EBB0622-4797-4355-B2AF-E4C1D646F36C}" destId="{892898DB-5815-47AC-8A9E-7C960676F2B7}" srcOrd="0" destOrd="0" presId="urn:microsoft.com/office/officeart/2016/7/layout/VerticalSolidActionList"/>
    <dgm:cxn modelId="{20318C49-2506-49DE-A26C-B54B60EA88A9}" srcId="{85790216-3F46-4ED5-9F23-8033EBB01DF6}" destId="{ED42EAE2-8705-416F-BAEA-5F684BC9B02A}" srcOrd="1" destOrd="0" parTransId="{59765B10-902B-4BAB-BFEE-D6F2B711862C}" sibTransId="{811B83EC-8477-4E20-AC14-1A9166921632}"/>
    <dgm:cxn modelId="{B44E2A6E-7D5F-425F-B6D3-1720ADE9C7BF}" srcId="{12D99A81-DF06-4C0F-B413-9D7CF0DB6CC6}" destId="{A42374B2-E1DE-45E4-9AEB-D32B92E8CF04}" srcOrd="0" destOrd="0" parTransId="{EEF1E9AF-7A14-4F7E-8CBF-EBA9E4025A03}" sibTransId="{7FEF004E-03F3-40F4-8F4B-C320235421ED}"/>
    <dgm:cxn modelId="{F7472552-E8EA-4F29-9495-EE22F318FE2C}" srcId="{85790216-3F46-4ED5-9F23-8033EBB01DF6}" destId="{7C85093D-014C-4429-8D0A-B60D3D8A71AF}" srcOrd="2" destOrd="0" parTransId="{DF386BC1-4DF9-49D2-97C7-FBC4864F1D61}" sibTransId="{4060504A-394B-46DB-BB31-EE88F2588E1E}"/>
    <dgm:cxn modelId="{C8311F83-07DF-4E02-BE22-6029CB934375}" srcId="{1FEE4FED-EF46-4E30-9E33-AA70F193CA33}" destId="{DF70EA56-9A67-4BEB-A606-5118E5DAA16E}" srcOrd="0" destOrd="0" parTransId="{630C2D9E-5EB0-44E9-BDAD-167E66DA484B}" sibTransId="{B3DC11EA-67EE-48FB-9416-263B9CB8E7F1}"/>
    <dgm:cxn modelId="{0A118594-27E8-4B0C-B7BA-3BA9E8182743}" srcId="{85790216-3F46-4ED5-9F23-8033EBB01DF6}" destId="{12D99A81-DF06-4C0F-B413-9D7CF0DB6CC6}" srcOrd="4" destOrd="0" parTransId="{86FC474B-C426-451A-8D3D-A0BAA2D6DDB1}" sibTransId="{0D6DFCB2-D795-417E-9722-2FD289E86F46}"/>
    <dgm:cxn modelId="{C9F4B797-0602-4FA4-88B0-D6DC98B17498}" type="presOf" srcId="{D5631CF2-4FF6-45F1-A1EB-1A3E3DCD26D1}" destId="{3B58283A-9822-4E76-9592-CF7B2E39849A}" srcOrd="0" destOrd="0" presId="urn:microsoft.com/office/officeart/2016/7/layout/VerticalSolidActionList"/>
    <dgm:cxn modelId="{9C3711AD-F03C-42FC-9FA1-512939F2F0FF}" type="presOf" srcId="{ED42EAE2-8705-416F-BAEA-5F684BC9B02A}" destId="{7C9C37DE-0D25-4151-8CA4-91F7B4FB18FE}" srcOrd="0" destOrd="0" presId="urn:microsoft.com/office/officeart/2016/7/layout/VerticalSolidActionList"/>
    <dgm:cxn modelId="{0BA948B7-F6E1-43D9-810F-1ADB70BC419B}" type="presOf" srcId="{1DDBB304-3145-41F4-9629-0726E1037FB4}" destId="{6B94DBED-B4E5-4096-9DC0-684A229A5228}" srcOrd="0" destOrd="0" presId="urn:microsoft.com/office/officeart/2016/7/layout/VerticalSolidActionList"/>
    <dgm:cxn modelId="{8E72BCC0-4272-4389-B41B-2106BDECB9FC}" srcId="{85790216-3F46-4ED5-9F23-8033EBB01DF6}" destId="{1FEE4FED-EF46-4E30-9E33-AA70F193CA33}" srcOrd="3" destOrd="0" parTransId="{9164E093-41AE-40F0-A0D7-E3B646481847}" sibTransId="{1EE8FD44-C140-4211-8DA0-8FCA64CF9D73}"/>
    <dgm:cxn modelId="{45B526C6-74AE-405F-8276-9081EF41338F}" type="presOf" srcId="{DC2C7433-7C67-4AB8-BEC6-324D744B2A74}" destId="{BE70B6F0-C0A7-4F8C-A794-FCF1A9CF56C7}" srcOrd="0" destOrd="0" presId="urn:microsoft.com/office/officeart/2016/7/layout/VerticalSolidActionList"/>
    <dgm:cxn modelId="{B96532EF-8FC9-40FF-A6FC-BD56AB4D1DAF}" srcId="{1EBB0622-4797-4355-B2AF-E4C1D646F36C}" destId="{DC2C7433-7C67-4AB8-BEC6-324D744B2A74}" srcOrd="0" destOrd="0" parTransId="{B0AEFE6D-4B3F-468B-BB5C-110D2EF87987}" sibTransId="{8770A037-548F-4F2F-A6D5-9D72F84864A1}"/>
    <dgm:cxn modelId="{F87639FC-3EF2-4D5A-8D53-9D33FE4DA104}" type="presOf" srcId="{85790216-3F46-4ED5-9F23-8033EBB01DF6}" destId="{C20922AA-1E8A-4447-A0CE-67F6DF47F10F}" srcOrd="0" destOrd="0" presId="urn:microsoft.com/office/officeart/2016/7/layout/VerticalSolidActionList"/>
    <dgm:cxn modelId="{9D63CF90-DD23-4156-B144-6BE1D90274A5}" type="presParOf" srcId="{C20922AA-1E8A-4447-A0CE-67F6DF47F10F}" destId="{B9EE8FE4-A811-45CE-9D1A-E6E7F799AE75}" srcOrd="0" destOrd="0" presId="urn:microsoft.com/office/officeart/2016/7/layout/VerticalSolidActionList"/>
    <dgm:cxn modelId="{D8A612CC-2090-4BA2-8D07-C2CD9DEA6BBF}" type="presParOf" srcId="{B9EE8FE4-A811-45CE-9D1A-E6E7F799AE75}" destId="{892898DB-5815-47AC-8A9E-7C960676F2B7}" srcOrd="0" destOrd="0" presId="urn:microsoft.com/office/officeart/2016/7/layout/VerticalSolidActionList"/>
    <dgm:cxn modelId="{F5236CAC-7E39-4751-A3D1-88AC6D673D0A}" type="presParOf" srcId="{B9EE8FE4-A811-45CE-9D1A-E6E7F799AE75}" destId="{BE70B6F0-C0A7-4F8C-A794-FCF1A9CF56C7}" srcOrd="1" destOrd="0" presId="urn:microsoft.com/office/officeart/2016/7/layout/VerticalSolidActionList"/>
    <dgm:cxn modelId="{2E134E18-F911-49BF-90E5-E766AEB2E2F7}" type="presParOf" srcId="{C20922AA-1E8A-4447-A0CE-67F6DF47F10F}" destId="{410E6DCA-1A45-450C-86FA-29B6EA861C11}" srcOrd="1" destOrd="0" presId="urn:microsoft.com/office/officeart/2016/7/layout/VerticalSolidActionList"/>
    <dgm:cxn modelId="{5E3714D2-BC1E-4991-8947-257942E39497}" type="presParOf" srcId="{C20922AA-1E8A-4447-A0CE-67F6DF47F10F}" destId="{E6E75F93-F3C2-4854-AA42-901E62246D91}" srcOrd="2" destOrd="0" presId="urn:microsoft.com/office/officeart/2016/7/layout/VerticalSolidActionList"/>
    <dgm:cxn modelId="{1378435C-F10E-4A7D-B2A9-5D6EB0F48F9B}" type="presParOf" srcId="{E6E75F93-F3C2-4854-AA42-901E62246D91}" destId="{7C9C37DE-0D25-4151-8CA4-91F7B4FB18FE}" srcOrd="0" destOrd="0" presId="urn:microsoft.com/office/officeart/2016/7/layout/VerticalSolidActionList"/>
    <dgm:cxn modelId="{A1FD614E-BEC0-4A2A-9641-1E3F23AF0AC2}" type="presParOf" srcId="{E6E75F93-F3C2-4854-AA42-901E62246D91}" destId="{3B58283A-9822-4E76-9592-CF7B2E39849A}" srcOrd="1" destOrd="0" presId="urn:microsoft.com/office/officeart/2016/7/layout/VerticalSolidActionList"/>
    <dgm:cxn modelId="{C9A3E6FF-92D9-4D3F-8F7D-032FE90389FC}" type="presParOf" srcId="{C20922AA-1E8A-4447-A0CE-67F6DF47F10F}" destId="{2BE5F9BF-8ED4-4BEA-B3D2-F5937D7A2F14}" srcOrd="3" destOrd="0" presId="urn:microsoft.com/office/officeart/2016/7/layout/VerticalSolidActionList"/>
    <dgm:cxn modelId="{7FDA6289-C8E2-4A2E-A2D9-16A6D60BA4EE}" type="presParOf" srcId="{C20922AA-1E8A-4447-A0CE-67F6DF47F10F}" destId="{A5FBACBD-B4EA-4722-9FF4-FB2644D1F364}" srcOrd="4" destOrd="0" presId="urn:microsoft.com/office/officeart/2016/7/layout/VerticalSolidActionList"/>
    <dgm:cxn modelId="{797CFCED-9224-488A-BE7A-8CF638928757}" type="presParOf" srcId="{A5FBACBD-B4EA-4722-9FF4-FB2644D1F364}" destId="{6CB7AFBC-2DCB-48B5-9DDE-7706AD8B5A01}" srcOrd="0" destOrd="0" presId="urn:microsoft.com/office/officeart/2016/7/layout/VerticalSolidActionList"/>
    <dgm:cxn modelId="{F7BAE2FA-B3B1-447E-AFE6-ECD17E22FB54}" type="presParOf" srcId="{A5FBACBD-B4EA-4722-9FF4-FB2644D1F364}" destId="{6B94DBED-B4E5-4096-9DC0-684A229A5228}" srcOrd="1" destOrd="0" presId="urn:microsoft.com/office/officeart/2016/7/layout/VerticalSolidActionList"/>
    <dgm:cxn modelId="{95DE3999-0AB7-4210-9AC8-078B277A53A8}" type="presParOf" srcId="{C20922AA-1E8A-4447-A0CE-67F6DF47F10F}" destId="{59026C00-8E5A-45B6-A57E-005B25410DFF}" srcOrd="5" destOrd="0" presId="urn:microsoft.com/office/officeart/2016/7/layout/VerticalSolidActionList"/>
    <dgm:cxn modelId="{B4F01B26-CFF5-428D-B12C-5DD085F1926A}" type="presParOf" srcId="{C20922AA-1E8A-4447-A0CE-67F6DF47F10F}" destId="{2257A9C9-DD96-411D-8359-6BB6A975ABB9}" srcOrd="6" destOrd="0" presId="urn:microsoft.com/office/officeart/2016/7/layout/VerticalSolidActionList"/>
    <dgm:cxn modelId="{8F4812C8-00C6-4281-91EB-3477AE2C989E}" type="presParOf" srcId="{2257A9C9-DD96-411D-8359-6BB6A975ABB9}" destId="{104E5B55-E861-4976-848E-616655289514}" srcOrd="0" destOrd="0" presId="urn:microsoft.com/office/officeart/2016/7/layout/VerticalSolidActionList"/>
    <dgm:cxn modelId="{AFF46DF2-E771-4AC9-9A7C-F24C09C33F62}" type="presParOf" srcId="{2257A9C9-DD96-411D-8359-6BB6A975ABB9}" destId="{8258AC61-C552-45E3-AB2D-ECCE2568EF37}" srcOrd="1" destOrd="0" presId="urn:microsoft.com/office/officeart/2016/7/layout/VerticalSolidActionList"/>
    <dgm:cxn modelId="{3D5A2235-4F23-4AD8-BCF6-3474068EBB4A}" type="presParOf" srcId="{C20922AA-1E8A-4447-A0CE-67F6DF47F10F}" destId="{8189B577-3868-4A32-BBC7-58DECC988CA3}" srcOrd="7" destOrd="0" presId="urn:microsoft.com/office/officeart/2016/7/layout/VerticalSolidActionList"/>
    <dgm:cxn modelId="{3E9A96E1-A8C6-445B-A329-6D8764D86DF3}" type="presParOf" srcId="{C20922AA-1E8A-4447-A0CE-67F6DF47F10F}" destId="{6311D1F8-58F3-4E58-BA09-B8D34A4AABB3}" srcOrd="8" destOrd="0" presId="urn:microsoft.com/office/officeart/2016/7/layout/VerticalSolidActionList"/>
    <dgm:cxn modelId="{40554475-D2F5-4F73-9CA0-9496BBE5A521}" type="presParOf" srcId="{6311D1F8-58F3-4E58-BA09-B8D34A4AABB3}" destId="{1E00FAAD-F45B-45F2-85AA-E2D575C72596}" srcOrd="0" destOrd="0" presId="urn:microsoft.com/office/officeart/2016/7/layout/VerticalSolidActionList"/>
    <dgm:cxn modelId="{576DC10D-513D-417C-95E6-C97A4FD3EBD7}" type="presParOf" srcId="{6311D1F8-58F3-4E58-BA09-B8D34A4AABB3}" destId="{ADF4E7FB-C942-481F-A6AB-6C688404D18B}"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0B6F0-C0A7-4F8C-A794-FCF1A9CF56C7}">
      <dsp:nvSpPr>
        <dsp:cNvPr id="0" name=""/>
        <dsp:cNvSpPr/>
      </dsp:nvSpPr>
      <dsp:spPr>
        <a:xfrm>
          <a:off x="1867515" y="1745"/>
          <a:ext cx="7470061" cy="76599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940" tIns="194563" rIns="144940" bIns="194563" numCol="1" spcCol="1270" anchor="ctr" anchorCtr="0">
          <a:noAutofit/>
        </a:bodyPr>
        <a:lstStyle/>
        <a:p>
          <a:pPr marL="0" lvl="0" indent="0" algn="l" defTabSz="889000">
            <a:lnSpc>
              <a:spcPct val="90000"/>
            </a:lnSpc>
            <a:spcBef>
              <a:spcPct val="0"/>
            </a:spcBef>
            <a:spcAft>
              <a:spcPct val="35000"/>
            </a:spcAft>
            <a:buNone/>
          </a:pPr>
          <a:r>
            <a:rPr lang="en-US" sz="2000" kern="1200"/>
            <a:t>Grow Investments</a:t>
          </a:r>
        </a:p>
      </dsp:txBody>
      <dsp:txXfrm>
        <a:off x="1867515" y="1745"/>
        <a:ext cx="7470061" cy="765996"/>
      </dsp:txXfrm>
    </dsp:sp>
    <dsp:sp modelId="{892898DB-5815-47AC-8A9E-7C960676F2B7}">
      <dsp:nvSpPr>
        <dsp:cNvPr id="0" name=""/>
        <dsp:cNvSpPr/>
      </dsp:nvSpPr>
      <dsp:spPr>
        <a:xfrm>
          <a:off x="0" y="1745"/>
          <a:ext cx="1867515" cy="76599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823" tIns="75663" rIns="98823" bIns="75663" numCol="1" spcCol="1270" anchor="ctr" anchorCtr="0">
          <a:noAutofit/>
        </a:bodyPr>
        <a:lstStyle/>
        <a:p>
          <a:pPr marL="0" lvl="0" indent="0" algn="ctr" defTabSz="1111250">
            <a:lnSpc>
              <a:spcPct val="90000"/>
            </a:lnSpc>
            <a:spcBef>
              <a:spcPct val="0"/>
            </a:spcBef>
            <a:spcAft>
              <a:spcPct val="35000"/>
            </a:spcAft>
            <a:buNone/>
          </a:pPr>
          <a:r>
            <a:rPr lang="en-US" sz="2500" b="1" kern="1200" dirty="0"/>
            <a:t>Grow</a:t>
          </a:r>
        </a:p>
      </dsp:txBody>
      <dsp:txXfrm>
        <a:off x="0" y="1745"/>
        <a:ext cx="1867515" cy="765996"/>
      </dsp:txXfrm>
    </dsp:sp>
    <dsp:sp modelId="{3B58283A-9822-4E76-9592-CF7B2E39849A}">
      <dsp:nvSpPr>
        <dsp:cNvPr id="0" name=""/>
        <dsp:cNvSpPr/>
      </dsp:nvSpPr>
      <dsp:spPr>
        <a:xfrm>
          <a:off x="1867515" y="813701"/>
          <a:ext cx="7470061" cy="765996"/>
        </a:xfrm>
        <a:prstGeom prst="rect">
          <a:avLst/>
        </a:prstGeom>
        <a:solidFill>
          <a:schemeClr val="accent2">
            <a:tint val="40000"/>
            <a:alpha val="90000"/>
            <a:hueOff val="-212306"/>
            <a:satOff val="-18836"/>
            <a:lumOff val="-192"/>
            <a:alphaOff val="0"/>
          </a:schemeClr>
        </a:solidFill>
        <a:ln w="12700" cap="flat" cmpd="sng" algn="ctr">
          <a:solidFill>
            <a:schemeClr val="accent2">
              <a:tint val="40000"/>
              <a:alpha val="90000"/>
              <a:hueOff val="-212306"/>
              <a:satOff val="-18836"/>
              <a:lumOff val="-1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940" tIns="194563" rIns="144940" bIns="194563" numCol="1" spcCol="1270" anchor="ctr" anchorCtr="0">
          <a:noAutofit/>
        </a:bodyPr>
        <a:lstStyle/>
        <a:p>
          <a:pPr marL="0" lvl="0" indent="0" algn="l" defTabSz="889000">
            <a:lnSpc>
              <a:spcPct val="90000"/>
            </a:lnSpc>
            <a:spcBef>
              <a:spcPct val="0"/>
            </a:spcBef>
            <a:spcAft>
              <a:spcPct val="35000"/>
            </a:spcAft>
            <a:buNone/>
          </a:pPr>
          <a:r>
            <a:rPr lang="en-US" sz="2000" kern="1200"/>
            <a:t>Advance a Diverse, Well-Compensated, and Credentialed Workforce </a:t>
          </a:r>
        </a:p>
      </dsp:txBody>
      <dsp:txXfrm>
        <a:off x="1867515" y="813701"/>
        <a:ext cx="7470061" cy="765996"/>
      </dsp:txXfrm>
    </dsp:sp>
    <dsp:sp modelId="{7C9C37DE-0D25-4151-8CA4-91F7B4FB18FE}">
      <dsp:nvSpPr>
        <dsp:cNvPr id="0" name=""/>
        <dsp:cNvSpPr/>
      </dsp:nvSpPr>
      <dsp:spPr>
        <a:xfrm>
          <a:off x="0" y="813701"/>
          <a:ext cx="1867515" cy="765996"/>
        </a:xfrm>
        <a:prstGeom prst="rect">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823" tIns="75663" rIns="98823" bIns="75663" numCol="1" spcCol="1270" anchor="ctr" anchorCtr="0">
          <a:noAutofit/>
        </a:bodyPr>
        <a:lstStyle/>
        <a:p>
          <a:pPr marL="0" lvl="0" indent="0" algn="ctr" defTabSz="1111250">
            <a:lnSpc>
              <a:spcPct val="90000"/>
            </a:lnSpc>
            <a:spcBef>
              <a:spcPct val="0"/>
            </a:spcBef>
            <a:spcAft>
              <a:spcPct val="35000"/>
            </a:spcAft>
            <a:buNone/>
          </a:pPr>
          <a:r>
            <a:rPr lang="en-US" sz="2500" b="1" kern="1200" dirty="0"/>
            <a:t>Advance</a:t>
          </a:r>
        </a:p>
      </dsp:txBody>
      <dsp:txXfrm>
        <a:off x="0" y="813701"/>
        <a:ext cx="1867515" cy="765996"/>
      </dsp:txXfrm>
    </dsp:sp>
    <dsp:sp modelId="{6B94DBED-B4E5-4096-9DC0-684A229A5228}">
      <dsp:nvSpPr>
        <dsp:cNvPr id="0" name=""/>
        <dsp:cNvSpPr/>
      </dsp:nvSpPr>
      <dsp:spPr>
        <a:xfrm>
          <a:off x="1867515" y="1625657"/>
          <a:ext cx="7470061" cy="765996"/>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940" tIns="194563" rIns="144940" bIns="194563" numCol="1" spcCol="1270" anchor="ctr" anchorCtr="0">
          <a:noAutofit/>
        </a:bodyPr>
        <a:lstStyle/>
        <a:p>
          <a:pPr marL="0" lvl="0" indent="0" algn="l" defTabSz="889000">
            <a:lnSpc>
              <a:spcPct val="90000"/>
            </a:lnSpc>
            <a:spcBef>
              <a:spcPct val="0"/>
            </a:spcBef>
            <a:spcAft>
              <a:spcPct val="35000"/>
            </a:spcAft>
            <a:buNone/>
          </a:pPr>
          <a:r>
            <a:rPr lang="en-US" sz="2000" kern="1200"/>
            <a:t>Increase Quality and Access </a:t>
          </a:r>
        </a:p>
      </dsp:txBody>
      <dsp:txXfrm>
        <a:off x="1867515" y="1625657"/>
        <a:ext cx="7470061" cy="765996"/>
      </dsp:txXfrm>
    </dsp:sp>
    <dsp:sp modelId="{6CB7AFBC-2DCB-48B5-9DDE-7706AD8B5A01}">
      <dsp:nvSpPr>
        <dsp:cNvPr id="0" name=""/>
        <dsp:cNvSpPr/>
      </dsp:nvSpPr>
      <dsp:spPr>
        <a:xfrm>
          <a:off x="0" y="1625657"/>
          <a:ext cx="1867515" cy="765996"/>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823" tIns="75663" rIns="98823" bIns="75663"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Calibri Light" panose="020F0302020204030204"/>
            </a:rPr>
            <a:t>Increase</a:t>
          </a:r>
          <a:endParaRPr lang="en-US" sz="2500" b="1" kern="1200" dirty="0"/>
        </a:p>
      </dsp:txBody>
      <dsp:txXfrm>
        <a:off x="0" y="1625657"/>
        <a:ext cx="1867515" cy="765996"/>
      </dsp:txXfrm>
    </dsp:sp>
    <dsp:sp modelId="{8258AC61-C552-45E3-AB2D-ECCE2568EF37}">
      <dsp:nvSpPr>
        <dsp:cNvPr id="0" name=""/>
        <dsp:cNvSpPr/>
      </dsp:nvSpPr>
      <dsp:spPr>
        <a:xfrm>
          <a:off x="1867515" y="2437613"/>
          <a:ext cx="7470061" cy="765996"/>
        </a:xfrm>
        <a:prstGeom prst="rect">
          <a:avLst/>
        </a:prstGeom>
        <a:solidFill>
          <a:schemeClr val="accent2">
            <a:tint val="40000"/>
            <a:alpha val="90000"/>
            <a:hueOff val="-636919"/>
            <a:satOff val="-56510"/>
            <a:lumOff val="-577"/>
            <a:alphaOff val="0"/>
          </a:schemeClr>
        </a:solidFill>
        <a:ln w="12700" cap="flat" cmpd="sng" algn="ctr">
          <a:solidFill>
            <a:schemeClr val="accent2">
              <a:tint val="40000"/>
              <a:alpha val="90000"/>
              <a:hueOff val="-636919"/>
              <a:satOff val="-56510"/>
              <a:lumOff val="-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940" tIns="194563" rIns="144940" bIns="194563" numCol="1" spcCol="1270" anchor="ctr" anchorCtr="0">
          <a:noAutofit/>
        </a:bodyPr>
        <a:lstStyle/>
        <a:p>
          <a:pPr marL="0" lvl="0" indent="0" algn="l" defTabSz="889000" rtl="0">
            <a:lnSpc>
              <a:spcPct val="90000"/>
            </a:lnSpc>
            <a:spcBef>
              <a:spcPct val="0"/>
            </a:spcBef>
            <a:spcAft>
              <a:spcPct val="35000"/>
            </a:spcAft>
            <a:buNone/>
          </a:pPr>
          <a:r>
            <a:rPr lang="en-US" sz="2000" b="1" kern="1200">
              <a:latin typeface="Calibri Light" panose="020F0302020204030204"/>
            </a:rPr>
            <a:t>Achieve Equity</a:t>
          </a:r>
          <a:r>
            <a:rPr lang="en-US" sz="2000" kern="1200">
              <a:latin typeface="Calibri Light" panose="020F0302020204030204"/>
            </a:rPr>
            <a:t> </a:t>
          </a:r>
          <a:endParaRPr lang="en-US" sz="2000" kern="1200"/>
        </a:p>
      </dsp:txBody>
      <dsp:txXfrm>
        <a:off x="1867515" y="2437613"/>
        <a:ext cx="7470061" cy="765996"/>
      </dsp:txXfrm>
    </dsp:sp>
    <dsp:sp modelId="{104E5B55-E861-4976-848E-616655289514}">
      <dsp:nvSpPr>
        <dsp:cNvPr id="0" name=""/>
        <dsp:cNvSpPr/>
      </dsp:nvSpPr>
      <dsp:spPr>
        <a:xfrm>
          <a:off x="0" y="2437613"/>
          <a:ext cx="1867515" cy="765996"/>
        </a:xfrm>
        <a:prstGeom prst="rect">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823" tIns="75663" rIns="98823" bIns="75663"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Light" panose="020F0302020204030204"/>
            </a:rPr>
            <a:t>Achieve</a:t>
          </a:r>
        </a:p>
      </dsp:txBody>
      <dsp:txXfrm>
        <a:off x="0" y="2437613"/>
        <a:ext cx="1867515" cy="765996"/>
      </dsp:txXfrm>
    </dsp:sp>
    <dsp:sp modelId="{ADF4E7FB-C942-481F-A6AB-6C688404D18B}">
      <dsp:nvSpPr>
        <dsp:cNvPr id="0" name=""/>
        <dsp:cNvSpPr/>
      </dsp:nvSpPr>
      <dsp:spPr>
        <a:xfrm>
          <a:off x="1867515" y="3249569"/>
          <a:ext cx="7470061" cy="765996"/>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940" tIns="194563" rIns="144940" bIns="194563" numCol="1" spcCol="1270" anchor="ctr" anchorCtr="0">
          <a:noAutofit/>
        </a:bodyPr>
        <a:lstStyle/>
        <a:p>
          <a:pPr marL="0" lvl="0" indent="0" algn="l" defTabSz="889000" rtl="0">
            <a:lnSpc>
              <a:spcPct val="90000"/>
            </a:lnSpc>
            <a:spcBef>
              <a:spcPct val="0"/>
            </a:spcBef>
            <a:spcAft>
              <a:spcPct val="35000"/>
            </a:spcAft>
            <a:buNone/>
          </a:pPr>
          <a:r>
            <a:rPr lang="en-US" sz="2000" b="0" kern="1200" dirty="0"/>
            <a:t>Enhance Authentic Collaboration</a:t>
          </a:r>
          <a:r>
            <a:rPr lang="en-US" sz="2000" b="0" kern="1200" dirty="0">
              <a:latin typeface="Calibri Light" panose="020F0302020204030204"/>
            </a:rPr>
            <a:t> </a:t>
          </a:r>
          <a:r>
            <a:rPr lang="en-US" sz="2000" b="1" kern="1200" dirty="0">
              <a:latin typeface="Calibri Light" panose="020F0302020204030204"/>
            </a:rPr>
            <a:t>with Families and Communities</a:t>
          </a:r>
          <a:endParaRPr lang="en-US" sz="2000" b="1" kern="1200" dirty="0"/>
        </a:p>
      </dsp:txBody>
      <dsp:txXfrm>
        <a:off x="1867515" y="3249569"/>
        <a:ext cx="7470061" cy="765996"/>
      </dsp:txXfrm>
    </dsp:sp>
    <dsp:sp modelId="{1E00FAAD-F45B-45F2-85AA-E2D575C72596}">
      <dsp:nvSpPr>
        <dsp:cNvPr id="0" name=""/>
        <dsp:cNvSpPr/>
      </dsp:nvSpPr>
      <dsp:spPr>
        <a:xfrm>
          <a:off x="0" y="3249569"/>
          <a:ext cx="1867515" cy="765996"/>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823" tIns="75663" rIns="98823" bIns="75663" numCol="1" spcCol="1270" anchor="ctr" anchorCtr="0">
          <a:noAutofit/>
        </a:bodyPr>
        <a:lstStyle/>
        <a:p>
          <a:pPr marL="0" lvl="0" indent="0" algn="ctr" defTabSz="1111250">
            <a:lnSpc>
              <a:spcPct val="90000"/>
            </a:lnSpc>
            <a:spcBef>
              <a:spcPct val="0"/>
            </a:spcBef>
            <a:spcAft>
              <a:spcPct val="35000"/>
            </a:spcAft>
            <a:buNone/>
          </a:pPr>
          <a:r>
            <a:rPr lang="en-US" sz="2500" b="1" kern="1200" dirty="0"/>
            <a:t>Enhance</a:t>
          </a:r>
        </a:p>
      </dsp:txBody>
      <dsp:txXfrm>
        <a:off x="0" y="3249569"/>
        <a:ext cx="1867515" cy="765996"/>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7DAA8540-D151-8441-9CFA-42ED7FC31EA7}" type="datetimeFigureOut">
              <a:rPr lang="en-US" smtClean="0"/>
              <a:t>6/4/2021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Workforce growth: aiming to grow by 10% per year. </a:t>
            </a:r>
          </a:p>
          <a:p>
            <a:r>
              <a:rPr lang="en-US" dirty="0">
                <a:cs typeface="Calibri"/>
              </a:rPr>
              <a:t>HV workforce: for 1000 new families, need 50 new professionals. (20 cases per professional)</a:t>
            </a:r>
          </a:p>
          <a:p>
            <a:r>
              <a:rPr lang="en-US" dirty="0">
                <a:cs typeface="Calibri"/>
              </a:rPr>
              <a:t>Perhaps provide a few other examples.</a:t>
            </a:r>
          </a:p>
          <a:p>
            <a:endParaRPr lang="en-US" dirty="0">
              <a:cs typeface="Calibri"/>
            </a:endParaRPr>
          </a:p>
          <a:p>
            <a:r>
              <a:rPr lang="en-US" dirty="0">
                <a:cs typeface="Calibri"/>
              </a:rPr>
              <a:t>Home visitors: 270 is the FY20 number.</a:t>
            </a:r>
            <a:br>
              <a:rPr lang="en-US" dirty="0">
                <a:cs typeface="+mn-lt"/>
              </a:rPr>
            </a:br>
            <a:r>
              <a:rPr lang="en-US" dirty="0"/>
              <a:t>Private: 641</a:t>
            </a:r>
            <a:br>
              <a:rPr lang="en-US" dirty="0">
                <a:cs typeface="+mn-lt"/>
              </a:rPr>
            </a:br>
            <a:r>
              <a:rPr lang="en-US" dirty="0"/>
              <a:t>Public: 721</a:t>
            </a:r>
          </a:p>
          <a:p>
            <a:r>
              <a:rPr lang="en-US" dirty="0">
                <a:cs typeface="Calibri"/>
              </a:rPr>
              <a:t>15,288</a:t>
            </a:r>
          </a:p>
          <a:p>
            <a:r>
              <a:rPr lang="en-US" i="1" dirty="0"/>
              <a:t>(speech language, PT, OT, development therapists, service coordinators)</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910F1D56-6B15-0C42-8550-51772D6202B1}" type="slidenum">
              <a:rPr lang="en-US" smtClean="0"/>
              <a:t>10</a:t>
            </a:fld>
            <a:endParaRPr lang="en-US"/>
          </a:p>
        </p:txBody>
      </p:sp>
    </p:spTree>
    <p:extLst>
      <p:ext uri="{BB962C8B-B14F-4D97-AF65-F5344CB8AC3E}">
        <p14:creationId xmlns:p14="http://schemas.microsoft.com/office/powerpoint/2010/main" val="4203830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0F1D56-6B15-0C42-8550-51772D6202B1}" type="slidenum">
              <a:rPr lang="en-US" smtClean="0"/>
              <a:t>11</a:t>
            </a:fld>
            <a:endParaRPr lang="en-US"/>
          </a:p>
        </p:txBody>
      </p:sp>
    </p:spTree>
    <p:extLst>
      <p:ext uri="{BB962C8B-B14F-4D97-AF65-F5344CB8AC3E}">
        <p14:creationId xmlns:p14="http://schemas.microsoft.com/office/powerpoint/2010/main" val="3305634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0F1D56-6B15-0C42-8550-51772D6202B1}" type="slidenum">
              <a:rPr lang="en-US" smtClean="0"/>
              <a:t>12</a:t>
            </a:fld>
            <a:endParaRPr lang="en-US"/>
          </a:p>
        </p:txBody>
      </p:sp>
    </p:spTree>
    <p:extLst>
      <p:ext uri="{BB962C8B-B14F-4D97-AF65-F5344CB8AC3E}">
        <p14:creationId xmlns:p14="http://schemas.microsoft.com/office/powerpoint/2010/main" val="2064353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F1D56-6B15-0C42-8550-51772D6202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95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910F1D56-6B15-0C42-8550-51772D6202B1}" type="slidenum">
              <a:rPr lang="en-US" smtClean="0"/>
              <a:t>15</a:t>
            </a:fld>
            <a:endParaRPr lang="en-US"/>
          </a:p>
        </p:txBody>
      </p:sp>
    </p:spTree>
    <p:extLst>
      <p:ext uri="{BB962C8B-B14F-4D97-AF65-F5344CB8AC3E}">
        <p14:creationId xmlns:p14="http://schemas.microsoft.com/office/powerpoint/2010/main" val="85611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Limited</a:t>
            </a:r>
          </a:p>
        </p:txBody>
      </p:sp>
      <p:sp>
        <p:nvSpPr>
          <p:cNvPr id="4" name="Slide Number Placeholder 3"/>
          <p:cNvSpPr>
            <a:spLocks noGrp="1"/>
          </p:cNvSpPr>
          <p:nvPr>
            <p:ph type="sldNum" sz="quarter" idx="5"/>
          </p:nvPr>
        </p:nvSpPr>
        <p:spPr/>
        <p:txBody>
          <a:bodyPr/>
          <a:lstStyle/>
          <a:p>
            <a:fld id="{910F1D56-6B15-0C42-8550-51772D6202B1}" type="slidenum">
              <a:rPr lang="en-US" smtClean="0"/>
              <a:t>18</a:t>
            </a:fld>
            <a:endParaRPr lang="en-US"/>
          </a:p>
        </p:txBody>
      </p:sp>
    </p:spTree>
    <p:extLst>
      <p:ext uri="{BB962C8B-B14F-4D97-AF65-F5344CB8AC3E}">
        <p14:creationId xmlns:p14="http://schemas.microsoft.com/office/powerpoint/2010/main" val="2482768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0AA40F-5273-4AD6-859B-8322E4E20D11}" type="slidenum">
              <a:rPr lang="en-US" smtClean="0"/>
              <a:t>24</a:t>
            </a:fld>
            <a:endParaRPr lang="en-US"/>
          </a:p>
        </p:txBody>
      </p:sp>
    </p:spTree>
    <p:extLst>
      <p:ext uri="{BB962C8B-B14F-4D97-AF65-F5344CB8AC3E}">
        <p14:creationId xmlns:p14="http://schemas.microsoft.com/office/powerpoint/2010/main" val="4143841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nSpc>
                <a:spcPct val="100000"/>
              </a:lnSpc>
              <a:spcBef>
                <a:spcPts val="0"/>
              </a:spcBef>
            </a:pPr>
            <a:r>
              <a:rPr lang="en-US" dirty="0">
                <a:ea typeface="+mn-lt"/>
                <a:cs typeface="+mn-lt"/>
              </a:rPr>
              <a:t>Established COVID-Safe Practices and Protocols</a:t>
            </a:r>
            <a:endParaRPr lang="en-US" dirty="0">
              <a:solidFill>
                <a:srgbClr val="000000"/>
              </a:solidFill>
              <a:ea typeface="+mn-lt"/>
              <a:cs typeface="+mn-lt"/>
            </a:endParaRPr>
          </a:p>
          <a:p>
            <a:pPr lvl="2">
              <a:lnSpc>
                <a:spcPct val="100000"/>
              </a:lnSpc>
              <a:spcBef>
                <a:spcPts val="0"/>
              </a:spcBef>
            </a:pPr>
            <a:r>
              <a:rPr lang="en-US" dirty="0">
                <a:solidFill>
                  <a:srgbClr val="000000"/>
                </a:solidFill>
                <a:ea typeface="+mn-lt"/>
                <a:cs typeface="+mn-lt"/>
              </a:rPr>
              <a:t>Reporting requirements and rapid response mechanisms</a:t>
            </a:r>
          </a:p>
          <a:p>
            <a:pPr lvl="2">
              <a:lnSpc>
                <a:spcPct val="100000"/>
              </a:lnSpc>
              <a:spcBef>
                <a:spcPts val="0"/>
              </a:spcBef>
            </a:pPr>
            <a:r>
              <a:rPr lang="en-US" dirty="0">
                <a:solidFill>
                  <a:srgbClr val="000000"/>
                </a:solidFill>
                <a:ea typeface="+mn-lt"/>
                <a:cs typeface="+mn-lt"/>
              </a:rPr>
              <a:t>Testing requirements – implementation of pilot for onsite testing</a:t>
            </a:r>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40</a:t>
            </a:fld>
            <a:endParaRPr lang="en-US"/>
          </a:p>
        </p:txBody>
      </p:sp>
    </p:spTree>
    <p:extLst>
      <p:ext uri="{BB962C8B-B14F-4D97-AF65-F5344CB8AC3E}">
        <p14:creationId xmlns:p14="http://schemas.microsoft.com/office/powerpoint/2010/main" val="540209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a:t>Parents Reaching Out – over 20 families participated.  Felt supported by early intervention providers- coached me through the strategies. </a:t>
            </a:r>
            <a:endParaRPr lang="en-US"/>
          </a:p>
          <a:p>
            <a:r>
              <a:rPr lang="en-US" b="1"/>
              <a:t>Provider focus groups - Thankful for coaching training</a:t>
            </a:r>
          </a:p>
          <a:p>
            <a:endParaRPr lang="en-US"/>
          </a:p>
        </p:txBody>
      </p:sp>
      <p:sp>
        <p:nvSpPr>
          <p:cNvPr id="4" name="Slide Number Placeholder 3"/>
          <p:cNvSpPr>
            <a:spLocks noGrp="1"/>
          </p:cNvSpPr>
          <p:nvPr>
            <p:ph type="sldNum" sz="quarter" idx="5"/>
          </p:nvPr>
        </p:nvSpPr>
        <p:spPr/>
        <p:txBody>
          <a:bodyPr/>
          <a:lstStyle/>
          <a:p>
            <a:fld id="{910F1D56-6B15-0C42-8550-51772D6202B1}" type="slidenum">
              <a:rPr lang="en-US" smtClean="0"/>
              <a:t>41</a:t>
            </a:fld>
            <a:endParaRPr lang="en-US"/>
          </a:p>
        </p:txBody>
      </p:sp>
    </p:spTree>
    <p:extLst>
      <p:ext uri="{BB962C8B-B14F-4D97-AF65-F5344CB8AC3E}">
        <p14:creationId xmlns:p14="http://schemas.microsoft.com/office/powerpoint/2010/main" val="3670262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42"/>
            <a:ext cx="12442372" cy="6857999"/>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B47F88-1B2F-2E4D-9AFB-5AF48A8219B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Tree>
    <p:extLst>
      <p:ext uri="{BB962C8B-B14F-4D97-AF65-F5344CB8AC3E}">
        <p14:creationId xmlns:p14="http://schemas.microsoft.com/office/powerpoint/2010/main" val="3729686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logo NO tag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D6D8E8-7C57-7E47-A1BB-DB533CCD13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474"/>
            <a:ext cx="12358688" cy="6876473"/>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Tree>
    <p:extLst>
      <p:ext uri="{BB962C8B-B14F-4D97-AF65-F5344CB8AC3E}">
        <p14:creationId xmlns:p14="http://schemas.microsoft.com/office/powerpoint/2010/main" val="980354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w/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logo NO taglin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D7427B-5071-B640-A888-E98276AB63D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NO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509922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with tagline]</a:t>
            </a:r>
          </a:p>
        </p:txBody>
      </p:sp>
    </p:spTree>
    <p:extLst>
      <p:ext uri="{BB962C8B-B14F-4D97-AF65-F5344CB8AC3E}">
        <p14:creationId xmlns:p14="http://schemas.microsoft.com/office/powerpoint/2010/main" val="3740987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 logo NO taglin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225E48-5D12-4D45-8BA9-4179E176B2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NO tagline]</a:t>
            </a:r>
          </a:p>
        </p:txBody>
      </p:sp>
    </p:spTree>
    <p:extLst>
      <p:ext uri="{BB962C8B-B14F-4D97-AF65-F5344CB8AC3E}">
        <p14:creationId xmlns:p14="http://schemas.microsoft.com/office/powerpoint/2010/main" val="1842127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6/4/2021</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38934-4EC8-4CB7-9873-AED583326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C6D0A4-94EB-427A-8E3E-8B55EC1B2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C08559-858A-45CE-BE82-CA7E3B3D73FB}"/>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501581F6-28C7-4BB0-89E0-6D075E521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430ED-B175-427C-8175-74D648DFB8D8}"/>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138215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9991A-DD22-4CD5-96C0-85EDD59A2C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941300-77C6-43F1-9ECC-78C02900DF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E9EF7-11DA-4BC2-9208-6025A49234F8}"/>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0D3AC827-DF6C-4829-9231-9DFFAC1512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7DEDFC-2E4A-41BE-831E-E34EF6C4B8B5}"/>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890161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23AE0-793A-49A1-80D4-640F9EBAB3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38BA9B-6D60-415F-93D4-2E9A1CF5FB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87EF45-09F4-4AC1-AAEB-2D5A6BE3735B}"/>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E2F7D3D3-47B8-453C-A2B2-4AAB80EDF9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6E898A-FE0E-4C74-8E4C-29B0E1F2F2F7}"/>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1457924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90024-851E-4574-98FA-163A13112F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E78CD3-2D23-4D93-815A-292EB93AE2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966E88-BD0F-445D-A86D-DDAFFE94D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CED96D-A8EC-4C61-83CE-A8165001351D}"/>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6" name="Footer Placeholder 5">
            <a:extLst>
              <a:ext uri="{FF2B5EF4-FFF2-40B4-BE49-F238E27FC236}">
                <a16:creationId xmlns:a16="http://schemas.microsoft.com/office/drawing/2014/main" id="{3DBFDC08-DF35-4612-A0CA-58B4A6D5F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8CE71F-13FC-488F-BF0C-8CC0A6CD51FF}"/>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52345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ADB51-C1D1-4E3F-934C-F31063AD3B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43B1F8-4548-4AF0-8F15-E72B7446A8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647982-7E29-4BD7-9897-B1821BE442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8B9ED-DA85-49C9-B68F-6FC6CD376A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686638-5671-4D18-B6CD-F75583E2EC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3B82FC-E072-42BB-B1B6-C7B75A074AC7}"/>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8" name="Footer Placeholder 7">
            <a:extLst>
              <a:ext uri="{FF2B5EF4-FFF2-40B4-BE49-F238E27FC236}">
                <a16:creationId xmlns:a16="http://schemas.microsoft.com/office/drawing/2014/main" id="{8985FC52-F73A-4B56-ABE8-ACE9803454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81A41C-EE01-4F0A-9434-3968C64570E5}"/>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3417321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799C-0869-4DC9-A0B9-542F69E7BF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A447DA-CA3D-4851-BCFC-5397C7D7245D}"/>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4" name="Footer Placeholder 3">
            <a:extLst>
              <a:ext uri="{FF2B5EF4-FFF2-40B4-BE49-F238E27FC236}">
                <a16:creationId xmlns:a16="http://schemas.microsoft.com/office/drawing/2014/main" id="{E814FBC4-97D7-49AF-B38D-11D82264B5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C31F02-87D1-4885-B14B-58B497D4B9CE}"/>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410038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75F61F-258E-4CCC-ACD4-58C881A69265}"/>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3" name="Footer Placeholder 2">
            <a:extLst>
              <a:ext uri="{FF2B5EF4-FFF2-40B4-BE49-F238E27FC236}">
                <a16:creationId xmlns:a16="http://schemas.microsoft.com/office/drawing/2014/main" id="{993935A0-3059-43A0-8CA7-3791823CCE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FD9D2F-12B5-4236-88D1-4716440D1CFB}"/>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4262157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7C3F4-8245-4CC3-81F7-4E27C7BC8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655651-C539-4B73-A24B-981DC9E572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B683F-521A-43D0-86AE-747D6D524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1309FE-FEC5-4946-B5AE-581A620CF394}"/>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6" name="Footer Placeholder 5">
            <a:extLst>
              <a:ext uri="{FF2B5EF4-FFF2-40B4-BE49-F238E27FC236}">
                <a16:creationId xmlns:a16="http://schemas.microsoft.com/office/drawing/2014/main" id="{7DE4C95F-88A2-4BFA-AD1F-49D1A00B9F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F8C92A-E079-4401-9E3C-3EA706D1AE90}"/>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2125288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A2AF1-607E-4994-BD2C-DA9C4410F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603D06-CDBF-4CC6-9D3A-D0042CF61B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6BB0F4-0552-4F1C-AD84-3841FAB212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8B18B7-FBAC-47F7-AA3F-35E0370CAC49}"/>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6" name="Footer Placeholder 5">
            <a:extLst>
              <a:ext uri="{FF2B5EF4-FFF2-40B4-BE49-F238E27FC236}">
                <a16:creationId xmlns:a16="http://schemas.microsoft.com/office/drawing/2014/main" id="{B4D748C0-CEB9-4F14-A39A-97DC65AAFA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AAC055-D09D-4F06-839A-CF62C858F4B0}"/>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2064599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16FF-53E8-4121-ADF7-047777DC84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8FB401-AC00-4453-847A-E347CF7744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305E7-ED59-43A9-8DA8-1F16CE1817AB}"/>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195B6A43-9275-472C-A982-4787D9FA65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C0F4D-7629-4BF8-AC60-D982FBACF9CE}"/>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19567445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F61A36-083A-40C7-80A9-9A83D23023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04A581-3696-48AD-945A-DC4D31B8C1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279BD-21D9-4625-BA4D-DF4FCEAC1D58}"/>
              </a:ext>
            </a:extLst>
          </p:cNvPr>
          <p:cNvSpPr>
            <a:spLocks noGrp="1"/>
          </p:cNvSpPr>
          <p:nvPr>
            <p:ph type="dt" sz="half" idx="10"/>
          </p:nvPr>
        </p:nvSpPr>
        <p:spPr/>
        <p:txBody>
          <a:body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76FE436C-CFA9-41DD-8FAC-9FE49260B3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F3CB2-AB2C-4DF0-9691-E1A84DA0A0E5}"/>
              </a:ext>
            </a:extLst>
          </p:cNvPr>
          <p:cNvSpPr>
            <a:spLocks noGrp="1"/>
          </p:cNvSpPr>
          <p:nvPr>
            <p:ph type="sldNum" sz="quarter" idx="12"/>
          </p:nvPr>
        </p:nvSpPr>
        <p:spPr/>
        <p:txBody>
          <a:bodyPr/>
          <a:lstStyle/>
          <a:p>
            <a:fld id="{7D0CEF42-F628-4EBA-AC94-0F070B3F0613}" type="slidenum">
              <a:rPr lang="en-US" smtClean="0"/>
              <a:t>‹#›</a:t>
            </a:fld>
            <a:endParaRPr lang="en-US"/>
          </a:p>
        </p:txBody>
      </p:sp>
    </p:spTree>
    <p:extLst>
      <p:ext uri="{BB962C8B-B14F-4D97-AF65-F5344CB8AC3E}">
        <p14:creationId xmlns:p14="http://schemas.microsoft.com/office/powerpoint/2010/main" val="2009391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4490647"/>
            <a:ext cx="12192000" cy="236735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637032"/>
            <a:ext cx="12192000" cy="6220967"/>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777240" y="630936"/>
            <a:ext cx="10637519" cy="190373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E1F53A60-FB8C-49B0-83A0-7910C6093B60}" type="datetime1">
              <a:rPr lang="en-US" smtClean="0"/>
              <a:t>6/4/2021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1356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229787"/>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1" i="0">
                <a:solidFill>
                  <a:srgbClr val="229787"/>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90A838D-D199-4922-91DA-DA6AA3AB8117}" type="datetime1">
              <a:rPr lang="en-US" smtClean="0"/>
              <a:t>6/4/2021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94144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229787"/>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4DB869CF-0E59-4E48-BCFC-B59C064EC729}" type="datetime1">
              <a:rPr lang="en-US" smtClean="0"/>
              <a:t>6/4/2021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367958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229787"/>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ACE34CBE-E40F-487F-9238-CBB26CF15702}" type="datetime1">
              <a:rPr lang="en-US" smtClean="0"/>
              <a:t>6/4/2021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63724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6F1EFA1-BAC3-41E3-BED2-35C381FBAA5B}" type="datetime1">
              <a:rPr lang="en-US" smtClean="0"/>
              <a:t>6/4/2021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4305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6.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3.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6/4/2021</a:t>
            </a:fld>
            <a:endParaRPr lang="en-US"/>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60" r:id="rId5"/>
    <p:sldLayoutId id="2147483651" r:id="rId6"/>
    <p:sldLayoutId id="2147483661" r:id="rId7"/>
    <p:sldLayoutId id="2147483652" r:id="rId8"/>
    <p:sldLayoutId id="2147483653" r:id="rId9"/>
    <p:sldLayoutId id="2147483654" r:id="rId10"/>
    <p:sldLayoutId id="2147483655" r:id="rId11"/>
    <p:sldLayoutId id="2147483656" r:id="rId12"/>
    <p:sldLayoutId id="2147483657" r:id="rId13"/>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57E102-A676-4C93-B85A-A2C7549FD0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91A823-C5F0-4C0F-85FD-0A2A5CCBE6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93448-D630-4A55-A0C3-4CD403DC5A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81079-5A6E-4F9C-89E8-9A395801B0D4}" type="datetimeFigureOut">
              <a:rPr lang="en-US" smtClean="0"/>
              <a:t>6/4/2021</a:t>
            </a:fld>
            <a:endParaRPr lang="en-US"/>
          </a:p>
        </p:txBody>
      </p:sp>
      <p:sp>
        <p:nvSpPr>
          <p:cNvPr id="5" name="Footer Placeholder 4">
            <a:extLst>
              <a:ext uri="{FF2B5EF4-FFF2-40B4-BE49-F238E27FC236}">
                <a16:creationId xmlns:a16="http://schemas.microsoft.com/office/drawing/2014/main" id="{490A8754-B51F-4CFF-9980-29CB8F6996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348F0A-212D-41BD-AE12-365CD3BE35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0CEF42-F628-4EBA-AC94-0F070B3F0613}" type="slidenum">
              <a:rPr lang="en-US" smtClean="0"/>
              <a:t>‹#›</a:t>
            </a:fld>
            <a:endParaRPr lang="en-US"/>
          </a:p>
        </p:txBody>
      </p:sp>
    </p:spTree>
    <p:extLst>
      <p:ext uri="{BB962C8B-B14F-4D97-AF65-F5344CB8AC3E}">
        <p14:creationId xmlns:p14="http://schemas.microsoft.com/office/powerpoint/2010/main" val="218237004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4490647"/>
            <a:ext cx="12192000" cy="2367352"/>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4526047" y="1097645"/>
            <a:ext cx="4864734" cy="391159"/>
          </a:xfrm>
          <a:prstGeom prst="rect">
            <a:avLst/>
          </a:prstGeom>
        </p:spPr>
        <p:txBody>
          <a:bodyPr wrap="square" lIns="0" tIns="0" rIns="0" bIns="0">
            <a:spAutoFit/>
          </a:bodyPr>
          <a:lstStyle>
            <a:lvl1pPr>
              <a:defRPr sz="2400" b="1" i="0">
                <a:solidFill>
                  <a:srgbClr val="229787"/>
                </a:solidFill>
                <a:latin typeface="Calibri"/>
                <a:cs typeface="Calibri"/>
              </a:defRPr>
            </a:lvl1pPr>
          </a:lstStyle>
          <a:p>
            <a:endParaRPr/>
          </a:p>
        </p:txBody>
      </p:sp>
      <p:sp>
        <p:nvSpPr>
          <p:cNvPr id="3" name="Holder 3"/>
          <p:cNvSpPr>
            <a:spLocks noGrp="1"/>
          </p:cNvSpPr>
          <p:nvPr>
            <p:ph type="body" idx="1"/>
          </p:nvPr>
        </p:nvSpPr>
        <p:spPr>
          <a:xfrm>
            <a:off x="2190982" y="3289157"/>
            <a:ext cx="7810035" cy="1849754"/>
          </a:xfrm>
          <a:prstGeom prst="rect">
            <a:avLst/>
          </a:prstGeom>
        </p:spPr>
        <p:txBody>
          <a:bodyPr wrap="square" lIns="0" tIns="0" rIns="0" bIns="0">
            <a:spAutoFit/>
          </a:bodyPr>
          <a:lstStyle>
            <a:lvl1pPr>
              <a:defRPr sz="2400" b="1" i="0">
                <a:solidFill>
                  <a:srgbClr val="229787"/>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91F57DDD-1F53-4639-94E9-9334725DAD13}" type="datetime1">
              <a:rPr lang="en-US" smtClean="0"/>
              <a:t>6/4/2021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413824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ibis.health.state.nm.us/query/result/birth/BirthCntyBirth/Count.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8.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A7BC-FB2F-42CF-ACDC-2E91FF724656}"/>
              </a:ext>
            </a:extLst>
          </p:cNvPr>
          <p:cNvSpPr>
            <a:spLocks noGrp="1"/>
          </p:cNvSpPr>
          <p:nvPr>
            <p:ph type="ctrTitle"/>
          </p:nvPr>
        </p:nvSpPr>
        <p:spPr/>
        <p:txBody>
          <a:bodyPr/>
          <a:lstStyle/>
          <a:p>
            <a:r>
              <a:rPr lang="en-US">
                <a:ea typeface="+mn-lt"/>
                <a:cs typeface="+mn-lt"/>
              </a:rPr>
              <a:t>Early Learning Advisory Council Meeting</a:t>
            </a:r>
            <a:endParaRPr lang="en-US"/>
          </a:p>
        </p:txBody>
      </p:sp>
      <p:sp>
        <p:nvSpPr>
          <p:cNvPr id="3" name="Subtitle 2">
            <a:extLst>
              <a:ext uri="{FF2B5EF4-FFF2-40B4-BE49-F238E27FC236}">
                <a16:creationId xmlns:a16="http://schemas.microsoft.com/office/drawing/2014/main" id="{3A769772-DDEF-48BE-8E35-6C7E73E8AD8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December 10, 2020</a:t>
            </a:r>
            <a:endParaRPr lang="en-US">
              <a:ea typeface="+mn-lt"/>
              <a:cs typeface="+mn-lt"/>
            </a:endParaRPr>
          </a:p>
          <a:p>
            <a:endParaRPr lang="en-US">
              <a:cs typeface="Calibri"/>
            </a:endParaRPr>
          </a:p>
        </p:txBody>
      </p:sp>
    </p:spTree>
    <p:extLst>
      <p:ext uri="{BB962C8B-B14F-4D97-AF65-F5344CB8AC3E}">
        <p14:creationId xmlns:p14="http://schemas.microsoft.com/office/powerpoint/2010/main" val="10970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Welcome and Introductions</a:t>
            </a:r>
            <a:endParaRPr lang="en-US"/>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Barbara Tedrow, ELAC Chair </a:t>
            </a:r>
            <a:endParaRPr lang="en-US"/>
          </a:p>
          <a:p>
            <a:endParaRPr lang="en-US">
              <a:cs typeface="Calibri"/>
            </a:endParaRPr>
          </a:p>
        </p:txBody>
      </p:sp>
    </p:spTree>
    <p:extLst>
      <p:ext uri="{BB962C8B-B14F-4D97-AF65-F5344CB8AC3E}">
        <p14:creationId xmlns:p14="http://schemas.microsoft.com/office/powerpoint/2010/main" val="3617931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Establish Quorum</a:t>
            </a:r>
            <a:endParaRPr lang="en-US"/>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Barbara Tedrow, ELAC Chair </a:t>
            </a:r>
            <a:endParaRPr lang="en-US"/>
          </a:p>
          <a:p>
            <a:endParaRPr lang="en-US">
              <a:cs typeface="Calibri"/>
            </a:endParaRPr>
          </a:p>
        </p:txBody>
      </p:sp>
    </p:spTree>
    <p:extLst>
      <p:ext uri="{BB962C8B-B14F-4D97-AF65-F5344CB8AC3E}">
        <p14:creationId xmlns:p14="http://schemas.microsoft.com/office/powerpoint/2010/main" val="1269436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Approval of Minutes</a:t>
            </a:r>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Barbara Tedrow, ELAC Chair </a:t>
            </a:r>
            <a:endParaRPr lang="en-US"/>
          </a:p>
          <a:p>
            <a:endParaRPr lang="en-US">
              <a:cs typeface="Calibri"/>
            </a:endParaRPr>
          </a:p>
        </p:txBody>
      </p:sp>
    </p:spTree>
    <p:extLst>
      <p:ext uri="{BB962C8B-B14F-4D97-AF65-F5344CB8AC3E}">
        <p14:creationId xmlns:p14="http://schemas.microsoft.com/office/powerpoint/2010/main" val="287420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School Reopening </a:t>
            </a:r>
            <a:br>
              <a:rPr lang="en-US">
                <a:ea typeface="+mn-lt"/>
                <a:cs typeface="+mn-lt"/>
              </a:rPr>
            </a:br>
            <a:r>
              <a:rPr lang="en-US">
                <a:ea typeface="+mn-lt"/>
                <a:cs typeface="+mn-lt"/>
              </a:rPr>
              <a:t>Sub-Committee Update </a:t>
            </a:r>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Barbara Tedrow, ELAC Chair </a:t>
            </a:r>
            <a:endParaRPr lang="en-US"/>
          </a:p>
          <a:p>
            <a:endParaRPr lang="en-US">
              <a:cs typeface="Calibri"/>
            </a:endParaRPr>
          </a:p>
        </p:txBody>
      </p:sp>
    </p:spTree>
    <p:extLst>
      <p:ext uri="{BB962C8B-B14F-4D97-AF65-F5344CB8AC3E}">
        <p14:creationId xmlns:p14="http://schemas.microsoft.com/office/powerpoint/2010/main" val="2986525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Moments Together Campaign Update </a:t>
            </a:r>
            <a:endParaRPr lang="en-US"/>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Sommer Smith, Media Desk </a:t>
            </a:r>
            <a:endParaRPr lang="en-US"/>
          </a:p>
          <a:p>
            <a:endParaRPr lang="en-US" i="1">
              <a:cs typeface="Calibri"/>
            </a:endParaRPr>
          </a:p>
          <a:p>
            <a:endParaRPr lang="en-US">
              <a:cs typeface="Calibri"/>
            </a:endParaRPr>
          </a:p>
        </p:txBody>
      </p:sp>
    </p:spTree>
    <p:extLst>
      <p:ext uri="{BB962C8B-B14F-4D97-AF65-F5344CB8AC3E}">
        <p14:creationId xmlns:p14="http://schemas.microsoft.com/office/powerpoint/2010/main" val="160598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55D5-FB63-FA41-9C34-2B881FBC6411}"/>
              </a:ext>
            </a:extLst>
          </p:cNvPr>
          <p:cNvSpPr>
            <a:spLocks noGrp="1"/>
          </p:cNvSpPr>
          <p:nvPr>
            <p:ph type="ctrTitle"/>
          </p:nvPr>
        </p:nvSpPr>
        <p:spPr>
          <a:xfrm>
            <a:off x="698499" y="692427"/>
            <a:ext cx="7362135" cy="2298699"/>
          </a:xfrm>
        </p:spPr>
        <p:txBody>
          <a:bodyPr>
            <a:normAutofit fontScale="90000"/>
          </a:bodyPr>
          <a:lstStyle/>
          <a:p>
            <a:r>
              <a:rPr lang="en-US" dirty="0">
                <a:solidFill>
                  <a:srgbClr val="E48126"/>
                </a:solidFill>
              </a:rPr>
              <a:t>Early Childhood Education and Care Department Updates </a:t>
            </a:r>
            <a:br>
              <a:rPr lang="en-US" dirty="0">
                <a:solidFill>
                  <a:srgbClr val="E48126"/>
                </a:solidFill>
              </a:rPr>
            </a:br>
            <a:br>
              <a:rPr lang="en-US" dirty="0">
                <a:solidFill>
                  <a:srgbClr val="E48126"/>
                </a:solidFill>
              </a:rPr>
            </a:br>
            <a:endParaRPr lang="en-US" dirty="0">
              <a:solidFill>
                <a:srgbClr val="E48126"/>
              </a:solidFill>
            </a:endParaRPr>
          </a:p>
        </p:txBody>
      </p:sp>
      <p:sp>
        <p:nvSpPr>
          <p:cNvPr id="3" name="Subtitle 2">
            <a:extLst>
              <a:ext uri="{FF2B5EF4-FFF2-40B4-BE49-F238E27FC236}">
                <a16:creationId xmlns:a16="http://schemas.microsoft.com/office/drawing/2014/main" id="{F9128540-2A82-E148-8ADA-5BF8E40C2FEA}"/>
              </a:ext>
            </a:extLst>
          </p:cNvPr>
          <p:cNvSpPr>
            <a:spLocks noGrp="1"/>
          </p:cNvSpPr>
          <p:nvPr>
            <p:ph type="subTitle" idx="1"/>
          </p:nvPr>
        </p:nvSpPr>
        <p:spPr>
          <a:xfrm>
            <a:off x="698500" y="1858781"/>
            <a:ext cx="6273800" cy="2392707"/>
          </a:xfrm>
        </p:spPr>
        <p:txBody>
          <a:bodyPr vert="horz" lIns="91440" tIns="45720" rIns="91440" bIns="45720" rtlCol="0" anchor="t">
            <a:normAutofit lnSpcReduction="10000"/>
          </a:bodyPr>
          <a:lstStyle/>
          <a:p>
            <a:endParaRPr lang="en-US" dirty="0"/>
          </a:p>
          <a:p>
            <a:r>
              <a:rPr lang="en-US" dirty="0"/>
              <a:t>Elizabeth Groginsky, Secretary  </a:t>
            </a:r>
          </a:p>
          <a:p>
            <a:r>
              <a:rPr lang="en-US" dirty="0"/>
              <a:t>Jovanna Archuleta, Assistant Secretary for Native American Early Education and Care </a:t>
            </a:r>
          </a:p>
          <a:p>
            <a:r>
              <a:rPr lang="en-US" dirty="0"/>
              <a:t>Alejandra </a:t>
            </a:r>
            <a:r>
              <a:rPr lang="en-US" dirty="0" err="1"/>
              <a:t>Rebolledo</a:t>
            </a:r>
            <a:r>
              <a:rPr lang="en-US" dirty="0"/>
              <a:t> Rea, Division Director  </a:t>
            </a:r>
          </a:p>
          <a:p>
            <a:r>
              <a:rPr lang="en-US" dirty="0"/>
              <a:t>Mayra Acevedo, Division Director </a:t>
            </a:r>
          </a:p>
        </p:txBody>
      </p:sp>
    </p:spTree>
    <p:extLst>
      <p:ext uri="{BB962C8B-B14F-4D97-AF65-F5344CB8AC3E}">
        <p14:creationId xmlns:p14="http://schemas.microsoft.com/office/powerpoint/2010/main" val="1916339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FF48786-558E-4489-BE29-63C8217DC9B7}"/>
              </a:ext>
            </a:extLst>
          </p:cNvPr>
          <p:cNvSpPr>
            <a:spLocks noGrp="1"/>
          </p:cNvSpPr>
          <p:nvPr>
            <p:ph type="title"/>
          </p:nvPr>
        </p:nvSpPr>
        <p:spPr>
          <a:xfrm>
            <a:off x="838200" y="365125"/>
            <a:ext cx="5387502" cy="1325563"/>
          </a:xfrm>
        </p:spPr>
        <p:txBody>
          <a:bodyPr>
            <a:normAutofit/>
          </a:bodyPr>
          <a:lstStyle/>
          <a:p>
            <a:r>
              <a:rPr lang="en-US">
                <a:cs typeface="Calibri"/>
              </a:rPr>
              <a:t>Agenda</a:t>
            </a:r>
            <a:endParaRPr lang="en-US"/>
          </a:p>
        </p:txBody>
      </p:sp>
      <p:sp>
        <p:nvSpPr>
          <p:cNvPr id="8" name="Content Placeholder 7">
            <a:extLst>
              <a:ext uri="{FF2B5EF4-FFF2-40B4-BE49-F238E27FC236}">
                <a16:creationId xmlns:a16="http://schemas.microsoft.com/office/drawing/2014/main" id="{5A7104EF-3C13-4DB4-8955-F3923117DE58}"/>
              </a:ext>
            </a:extLst>
          </p:cNvPr>
          <p:cNvSpPr>
            <a:spLocks noGrp="1"/>
          </p:cNvSpPr>
          <p:nvPr>
            <p:ph idx="1"/>
          </p:nvPr>
        </p:nvSpPr>
        <p:spPr>
          <a:xfrm>
            <a:off x="838200" y="1825625"/>
            <a:ext cx="5387502" cy="4351338"/>
          </a:xfrm>
        </p:spPr>
        <p:txBody>
          <a:bodyPr vert="horz" lIns="91440" tIns="45720" rIns="91440" bIns="45720" rtlCol="0">
            <a:normAutofit/>
          </a:bodyPr>
          <a:lstStyle/>
          <a:p>
            <a:pPr marL="241300">
              <a:spcBef>
                <a:spcPts val="1095"/>
              </a:spcBef>
              <a:buClr>
                <a:srgbClr val="9BAFB5"/>
              </a:buClr>
              <a:tabLst>
                <a:tab pos="240665" algn="l"/>
                <a:tab pos="241300" algn="l"/>
              </a:tabLst>
            </a:pPr>
            <a:r>
              <a:rPr lang="en-US" spc="-5" dirty="0"/>
              <a:t>Early Childhood Landscape </a:t>
            </a:r>
          </a:p>
          <a:p>
            <a:pPr marL="241300">
              <a:spcBef>
                <a:spcPts val="1095"/>
              </a:spcBef>
              <a:buClr>
                <a:srgbClr val="9BAFB5"/>
              </a:buClr>
              <a:tabLst>
                <a:tab pos="240665" algn="l"/>
                <a:tab pos="241300" algn="l"/>
              </a:tabLst>
            </a:pPr>
            <a:r>
              <a:rPr lang="en-US" spc="-5" dirty="0"/>
              <a:t>Agency Overview </a:t>
            </a:r>
            <a:endParaRPr lang="en-US" spc="-5" dirty="0">
              <a:cs typeface="Calibri"/>
            </a:endParaRPr>
          </a:p>
          <a:p>
            <a:pPr marL="241300">
              <a:spcBef>
                <a:spcPts val="1095"/>
              </a:spcBef>
              <a:buClr>
                <a:srgbClr val="9BAFB5"/>
              </a:buClr>
              <a:tabLst>
                <a:tab pos="240665" algn="l"/>
                <a:tab pos="241300" algn="l"/>
              </a:tabLst>
            </a:pPr>
            <a:r>
              <a:rPr lang="en-US" spc="-5" dirty="0"/>
              <a:t>FY22 Budget Request</a:t>
            </a:r>
            <a:endParaRPr lang="en-US" spc="-5" dirty="0">
              <a:cs typeface="Calibri"/>
            </a:endParaRPr>
          </a:p>
          <a:p>
            <a:pPr marL="241300">
              <a:spcBef>
                <a:spcPts val="1095"/>
              </a:spcBef>
              <a:buClr>
                <a:srgbClr val="9BAFB5"/>
              </a:buClr>
              <a:tabLst>
                <a:tab pos="240665" algn="l"/>
                <a:tab pos="241300" algn="l"/>
              </a:tabLst>
            </a:pPr>
            <a:r>
              <a:rPr lang="en-US" spc="-5" dirty="0"/>
              <a:t>2020 Government-to-Government</a:t>
            </a:r>
            <a:endParaRPr lang="en-US" spc="-5" dirty="0">
              <a:cs typeface="Calibri"/>
            </a:endParaRPr>
          </a:p>
          <a:p>
            <a:pPr marL="241300">
              <a:spcBef>
                <a:spcPts val="1095"/>
              </a:spcBef>
              <a:buClr>
                <a:srgbClr val="9BAFB5"/>
              </a:buClr>
              <a:tabLst>
                <a:tab pos="240665" algn="l"/>
                <a:tab pos="241300" algn="l"/>
              </a:tabLst>
            </a:pPr>
            <a:r>
              <a:rPr lang="en-US" spc="-5" dirty="0"/>
              <a:t>Responding to Families Needs During the Public Health Emergency </a:t>
            </a:r>
            <a:endParaRPr lang="en-US" spc="-5" dirty="0">
              <a:cs typeface="Calibri"/>
            </a:endParaRPr>
          </a:p>
          <a:p>
            <a:pPr marL="12700" indent="0">
              <a:spcBef>
                <a:spcPts val="1095"/>
              </a:spcBef>
              <a:buClr>
                <a:srgbClr val="9BAFB5"/>
              </a:buClr>
              <a:buNone/>
              <a:tabLst>
                <a:tab pos="240665" algn="l"/>
                <a:tab pos="241300" algn="l"/>
              </a:tabLst>
            </a:pPr>
            <a:endParaRPr lang="en-US" b="1" spc="-5" dirty="0">
              <a:cs typeface="Calibri"/>
            </a:endParaRPr>
          </a:p>
          <a:p>
            <a:pPr marL="0" indent="0">
              <a:buNone/>
            </a:pPr>
            <a:endParaRPr lang="en-US" dirty="0">
              <a:cs typeface="Calibri"/>
            </a:endParaRPr>
          </a:p>
          <a:p>
            <a:pPr marL="0" indent="0">
              <a:buNone/>
            </a:pPr>
            <a:endParaRPr lang="en-US" dirty="0">
              <a:cs typeface="Calibri"/>
            </a:endParaRPr>
          </a:p>
          <a:p>
            <a:endParaRPr lang="en-US" dirty="0">
              <a:cs typeface="Calibri"/>
            </a:endParaRPr>
          </a:p>
        </p:txBody>
      </p:sp>
      <p:pic>
        <p:nvPicPr>
          <p:cNvPr id="4" name="Picture 4" descr="DSC_4726.jpg">
            <a:extLst>
              <a:ext uri="{FF2B5EF4-FFF2-40B4-BE49-F238E27FC236}">
                <a16:creationId xmlns:a16="http://schemas.microsoft.com/office/drawing/2014/main" id="{EAC0CB74-D5F9-49FD-BDEB-5856D3535E97}"/>
              </a:ext>
            </a:extLst>
          </p:cNvPr>
          <p:cNvPicPr>
            <a:picLocks noChangeAspect="1"/>
          </p:cNvPicPr>
          <p:nvPr/>
        </p:nvPicPr>
        <p:blipFill rotWithShape="1">
          <a:blip r:embed="rId2"/>
          <a:srcRect l="15576" r="17578"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1" name="Oval 30">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Arc 32">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771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8" descr="IMG_1826.JPG">
            <a:extLst>
              <a:ext uri="{FF2B5EF4-FFF2-40B4-BE49-F238E27FC236}">
                <a16:creationId xmlns:a16="http://schemas.microsoft.com/office/drawing/2014/main" id="{D22DF455-5298-4376-981A-6DB2221FE7DC}"/>
              </a:ext>
            </a:extLst>
          </p:cNvPr>
          <p:cNvPicPr>
            <a:picLocks noChangeAspect="1"/>
          </p:cNvPicPr>
          <p:nvPr/>
        </p:nvPicPr>
        <p:blipFill rotWithShape="1">
          <a:blip r:embed="rId2"/>
          <a:srcRect t="41249" r="1" b="14033"/>
          <a:stretch/>
        </p:blipFill>
        <p:spPr>
          <a:xfrm>
            <a:off x="20" y="10"/>
            <a:ext cx="12191980" cy="6857990"/>
          </a:xfrm>
          <a:prstGeom prst="rect">
            <a:avLst/>
          </a:prstGeom>
        </p:spPr>
      </p:pic>
      <p:sp>
        <p:nvSpPr>
          <p:cNvPr id="54" name="Rectangle 5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BFE495-4760-47C4-ADC6-7A573032DDE1}"/>
              </a:ext>
            </a:extLst>
          </p:cNvPr>
          <p:cNvSpPr>
            <a:spLocks noGrp="1"/>
          </p:cNvSpPr>
          <p:nvPr>
            <p:ph type="title"/>
          </p:nvPr>
        </p:nvSpPr>
        <p:spPr>
          <a:xfrm>
            <a:off x="523875" y="5317240"/>
            <a:ext cx="11210925" cy="744836"/>
          </a:xfrm>
        </p:spPr>
        <p:txBody>
          <a:bodyPr vert="horz" lIns="91440" tIns="45720" rIns="91440" bIns="45720" rtlCol="0">
            <a:normAutofit/>
          </a:bodyPr>
          <a:lstStyle/>
          <a:p>
            <a:r>
              <a:rPr lang="en-US" sz="3600" dirty="0">
                <a:solidFill>
                  <a:schemeClr val="tx1">
                    <a:lumMod val="85000"/>
                    <a:lumOff val="15000"/>
                  </a:schemeClr>
                </a:solidFill>
                <a:latin typeface="+mj-lt"/>
              </a:rPr>
              <a:t>EARLY CHILDHOOD LANDSCAPE IN NEW MEXICO </a:t>
            </a:r>
          </a:p>
        </p:txBody>
      </p:sp>
      <p:cxnSp>
        <p:nvCxnSpPr>
          <p:cNvPr id="56" name="Straight Connector 5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198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0716-1B1B-814D-AA1D-5AA6C15DCC67}"/>
              </a:ext>
            </a:extLst>
          </p:cNvPr>
          <p:cNvSpPr>
            <a:spLocks noGrp="1"/>
          </p:cNvSpPr>
          <p:nvPr>
            <p:ph type="title"/>
          </p:nvPr>
        </p:nvSpPr>
        <p:spPr/>
        <p:txBody>
          <a:bodyPr/>
          <a:lstStyle/>
          <a:p>
            <a:r>
              <a:rPr lang="en-US"/>
              <a:t>Early Childhood Professionals  </a:t>
            </a:r>
          </a:p>
        </p:txBody>
      </p:sp>
      <p:graphicFrame>
        <p:nvGraphicFramePr>
          <p:cNvPr id="10" name="Table 10">
            <a:extLst>
              <a:ext uri="{FF2B5EF4-FFF2-40B4-BE49-F238E27FC236}">
                <a16:creationId xmlns:a16="http://schemas.microsoft.com/office/drawing/2014/main" id="{1BC09C00-F6A6-8744-8CEC-147ED0201EE0}"/>
              </a:ext>
            </a:extLst>
          </p:cNvPr>
          <p:cNvGraphicFramePr>
            <a:graphicFrameLocks noGrp="1"/>
          </p:cNvGraphicFramePr>
          <p:nvPr>
            <p:ph idx="1"/>
            <p:extLst>
              <p:ext uri="{D42A27DB-BD31-4B8C-83A1-F6EECF244321}">
                <p14:modId xmlns:p14="http://schemas.microsoft.com/office/powerpoint/2010/main" val="2745005774"/>
              </p:ext>
            </p:extLst>
          </p:nvPr>
        </p:nvGraphicFramePr>
        <p:xfrm>
          <a:off x="942474" y="1363773"/>
          <a:ext cx="6796932" cy="4848051"/>
        </p:xfrm>
        <a:graphic>
          <a:graphicData uri="http://schemas.openxmlformats.org/drawingml/2006/table">
            <a:tbl>
              <a:tblPr firstRow="1" bandRow="1">
                <a:tableStyleId>{5C22544A-7EE6-4342-B048-85BDC9FD1C3A}</a:tableStyleId>
              </a:tblPr>
              <a:tblGrid>
                <a:gridCol w="4714432">
                  <a:extLst>
                    <a:ext uri="{9D8B030D-6E8A-4147-A177-3AD203B41FA5}">
                      <a16:colId xmlns:a16="http://schemas.microsoft.com/office/drawing/2014/main" val="1890518489"/>
                    </a:ext>
                  </a:extLst>
                </a:gridCol>
                <a:gridCol w="2082500">
                  <a:extLst>
                    <a:ext uri="{9D8B030D-6E8A-4147-A177-3AD203B41FA5}">
                      <a16:colId xmlns:a16="http://schemas.microsoft.com/office/drawing/2014/main" val="2601043942"/>
                    </a:ext>
                  </a:extLst>
                </a:gridCol>
              </a:tblGrid>
              <a:tr h="898660">
                <a:tc>
                  <a:txBody>
                    <a:bodyPr/>
                    <a:lstStyle/>
                    <a:p>
                      <a:pPr lvl="0">
                        <a:buNone/>
                      </a:pPr>
                      <a:r>
                        <a:rPr lang="en-US" sz="2200" b="1" i="0" u="none" strike="noStrike" kern="1200">
                          <a:solidFill>
                            <a:schemeClr val="bg1"/>
                          </a:solidFill>
                          <a:effectLst/>
                          <a:latin typeface="+mn-lt"/>
                          <a:ea typeface="+mn-ea"/>
                          <a:cs typeface="+mn-cs"/>
                        </a:rPr>
                        <a:t>Program Type </a:t>
                      </a:r>
                      <a:endParaRPr lang="en-US"/>
                    </a:p>
                  </a:txBody>
                  <a:tcPr marR="365760"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lvl="0" algn="ctr">
                        <a:buNone/>
                      </a:pPr>
                      <a:r>
                        <a:rPr lang="en-US" sz="2200" b="1">
                          <a:solidFill>
                            <a:schemeClr val="bg1"/>
                          </a:solidFill>
                        </a:rPr>
                        <a:t>Estimated Numbers</a:t>
                      </a:r>
                      <a:endParaRPr lang="en-US" b="1">
                        <a:solidFill>
                          <a:schemeClr val="bg1"/>
                        </a:solidFill>
                      </a:endParaRPr>
                    </a:p>
                  </a:txBody>
                  <a:tcPr marR="365760" marT="91440" marB="91440" anchor="ctr">
                    <a:lnB w="12700" cap="flat" cmpd="sng" algn="ctr">
                      <a:solidFill>
                        <a:schemeClr val="bg1"/>
                      </a:solidFill>
                      <a:prstDash val="solid"/>
                      <a:round/>
                      <a:headEnd type="none" w="med" len="med"/>
                      <a:tailEnd type="none" w="med" len="med"/>
                    </a:lnB>
                    <a:solidFill>
                      <a:srgbClr val="064961"/>
                    </a:solidFill>
                  </a:tcPr>
                </a:tc>
                <a:extLst>
                  <a:ext uri="{0D108BD9-81ED-4DB2-BD59-A6C34878D82A}">
                    <a16:rowId xmlns:a16="http://schemas.microsoft.com/office/drawing/2014/main" val="2165691903"/>
                  </a:ext>
                </a:extLst>
              </a:tr>
              <a:tr h="523616">
                <a:tc>
                  <a:txBody>
                    <a:bodyPr/>
                    <a:lstStyle/>
                    <a:p>
                      <a:r>
                        <a:rPr lang="en-US" sz="2200" b="1" i="0" u="none" strike="noStrike" kern="1200">
                          <a:solidFill>
                            <a:schemeClr val="bg1"/>
                          </a:solidFill>
                          <a:effectLst/>
                          <a:latin typeface="+mn-lt"/>
                          <a:ea typeface="+mn-ea"/>
                          <a:cs typeface="+mn-cs"/>
                        </a:rPr>
                        <a:t>Child Care </a:t>
                      </a:r>
                      <a:endParaRPr lang="en-US" sz="2200" b="1" i="0" u="none" strike="noStrike" kern="1200">
                        <a:solidFill>
                          <a:srgbClr val="FFFFFF"/>
                        </a:solidFill>
                        <a:effectLst/>
                        <a:latin typeface="+mn-lt"/>
                        <a:ea typeface="+mn-ea"/>
                        <a:cs typeface="+mn-cs"/>
                      </a:endParaRPr>
                    </a:p>
                  </a:txBody>
                  <a:tcPr marR="365760"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solidFill>
                  </a:tcPr>
                </a:tc>
                <a:tc>
                  <a:txBody>
                    <a:bodyPr/>
                    <a:lstStyle/>
                    <a:p>
                      <a:pPr lvl="0" algn="ctr">
                        <a:buNone/>
                      </a:pPr>
                      <a:r>
                        <a:rPr lang="en-US" sz="2200" b="0" dirty="0">
                          <a:solidFill>
                            <a:schemeClr val="tx1"/>
                          </a:solidFill>
                        </a:rPr>
                        <a:t>8,958</a:t>
                      </a:r>
                      <a:endParaRPr lang="en-US" sz="2200" dirty="0"/>
                    </a:p>
                  </a:txBody>
                  <a:tcPr marR="365760"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alpha val="44706"/>
                      </a:srgbClr>
                    </a:solidFill>
                  </a:tcPr>
                </a:tc>
                <a:extLst>
                  <a:ext uri="{0D108BD9-81ED-4DB2-BD59-A6C34878D82A}">
                    <a16:rowId xmlns:a16="http://schemas.microsoft.com/office/drawing/2014/main" val="2943159670"/>
                  </a:ext>
                </a:extLst>
              </a:tr>
              <a:tr h="509417">
                <a:tc>
                  <a:txBody>
                    <a:bodyPr/>
                    <a:lstStyle/>
                    <a:p>
                      <a:pPr lvl="0">
                        <a:buNone/>
                      </a:pPr>
                      <a:r>
                        <a:rPr lang="en-US" sz="2200" b="1" i="0">
                          <a:solidFill>
                            <a:schemeClr val="bg1"/>
                          </a:solidFill>
                        </a:rPr>
                        <a:t>NM PreK</a:t>
                      </a:r>
                      <a:r>
                        <a:rPr lang="en-US" sz="2200" b="0" i="1">
                          <a:solidFill>
                            <a:schemeClr val="bg1"/>
                          </a:solidFill>
                        </a:rPr>
                        <a:t> (public and private) </a:t>
                      </a:r>
                    </a:p>
                  </a:txBody>
                  <a:tcPr marR="365760"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9787"/>
                    </a:solidFill>
                  </a:tcPr>
                </a:tc>
                <a:tc>
                  <a:txBody>
                    <a:bodyPr/>
                    <a:lstStyle/>
                    <a:p>
                      <a:pPr lvl="0" algn="ctr">
                        <a:buNone/>
                      </a:pPr>
                      <a:r>
                        <a:rPr lang="en-US" sz="2200" b="0" i="0" u="none" strike="noStrike" noProof="0">
                          <a:solidFill>
                            <a:schemeClr val="tx1"/>
                          </a:solidFill>
                          <a:latin typeface="Calibri"/>
                        </a:rPr>
                        <a:t>1,362</a:t>
                      </a:r>
                      <a:endParaRPr lang="en-US" sz="2200"/>
                    </a:p>
                  </a:txBody>
                  <a:tcPr marR="365760"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9787">
                        <a:alpha val="45098"/>
                      </a:srgbClr>
                    </a:solidFill>
                  </a:tcPr>
                </a:tc>
                <a:extLst>
                  <a:ext uri="{0D108BD9-81ED-4DB2-BD59-A6C34878D82A}">
                    <a16:rowId xmlns:a16="http://schemas.microsoft.com/office/drawing/2014/main" val="2226972336"/>
                  </a:ext>
                </a:extLst>
              </a:tr>
              <a:tr h="509417">
                <a:tc>
                  <a:txBody>
                    <a:bodyPr/>
                    <a:lstStyle/>
                    <a:p>
                      <a:r>
                        <a:rPr lang="en-US" sz="2200" b="1" i="0" u="none" strike="noStrike" kern="1200">
                          <a:solidFill>
                            <a:schemeClr val="bg1"/>
                          </a:solidFill>
                          <a:effectLst/>
                          <a:latin typeface="+mn-lt"/>
                          <a:ea typeface="+mn-ea"/>
                          <a:cs typeface="+mn-cs"/>
                        </a:rPr>
                        <a:t>Home Visitors</a:t>
                      </a:r>
                      <a:endParaRPr lang="en-US" sz="2200" b="1">
                        <a:solidFill>
                          <a:schemeClr val="bg1"/>
                        </a:solidFill>
                      </a:endParaRPr>
                    </a:p>
                  </a:txBody>
                  <a:tcPr marR="365760" marT="91440" marB="91440" anchor="ctr">
                    <a:lnT w="12700" cap="flat" cmpd="sng" algn="ctr">
                      <a:solidFill>
                        <a:schemeClr val="bg1"/>
                      </a:solidFill>
                      <a:prstDash val="solid"/>
                      <a:round/>
                      <a:headEnd type="none" w="med" len="med"/>
                      <a:tailEnd type="none" w="med" len="med"/>
                    </a:lnT>
                    <a:solidFill>
                      <a:srgbClr val="E4812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a:t>270</a:t>
                      </a:r>
                    </a:p>
                  </a:txBody>
                  <a:tcPr marR="365760" marT="91440" marB="91440" anchor="ctr">
                    <a:lnT w="12700" cap="flat" cmpd="sng" algn="ctr">
                      <a:solidFill>
                        <a:schemeClr val="bg1"/>
                      </a:solidFill>
                      <a:prstDash val="solid"/>
                      <a:round/>
                      <a:headEnd type="none" w="med" len="med"/>
                      <a:tailEnd type="none" w="med" len="med"/>
                    </a:lnT>
                    <a:solidFill>
                      <a:srgbClr val="E48126">
                        <a:alpha val="45098"/>
                      </a:srgbClr>
                    </a:solidFill>
                  </a:tcPr>
                </a:tc>
                <a:extLst>
                  <a:ext uri="{0D108BD9-81ED-4DB2-BD59-A6C34878D82A}">
                    <a16:rowId xmlns:a16="http://schemas.microsoft.com/office/drawing/2014/main" val="41192197"/>
                  </a:ext>
                </a:extLst>
              </a:tr>
              <a:tr h="509417">
                <a:tc>
                  <a:txBody>
                    <a:bodyPr/>
                    <a:lstStyle/>
                    <a:p>
                      <a:r>
                        <a:rPr lang="en-US" sz="2200" b="1" i="0" u="none" strike="noStrike" kern="1200">
                          <a:solidFill>
                            <a:schemeClr val="bg1"/>
                          </a:solidFill>
                          <a:effectLst/>
                          <a:latin typeface="+mn-lt"/>
                          <a:ea typeface="+mn-ea"/>
                          <a:cs typeface="+mn-cs"/>
                        </a:rPr>
                        <a:t>Head Start and Early Head Start </a:t>
                      </a:r>
                      <a:endParaRPr lang="en-US" sz="2200" b="1">
                        <a:solidFill>
                          <a:schemeClr val="bg1"/>
                        </a:solidFill>
                      </a:endParaRPr>
                    </a:p>
                  </a:txBody>
                  <a:tcPr marR="365760" marT="91440" marB="91440" anchor="ctr">
                    <a:solidFill>
                      <a:srgbClr val="229787"/>
                    </a:solidFill>
                  </a:tcPr>
                </a:tc>
                <a:tc>
                  <a:txBody>
                    <a:bodyPr/>
                    <a:lstStyle/>
                    <a:p>
                      <a:pPr algn="ctr"/>
                      <a:r>
                        <a:rPr lang="en-US" sz="2200" b="0">
                          <a:solidFill>
                            <a:schemeClr val="tx1"/>
                          </a:solidFill>
                        </a:rPr>
                        <a:t>2,210</a:t>
                      </a:r>
                    </a:p>
                  </a:txBody>
                  <a:tcPr marR="365760" marT="91440" marB="91440" anchor="ctr">
                    <a:solidFill>
                      <a:srgbClr val="229787">
                        <a:alpha val="45098"/>
                      </a:srgbClr>
                    </a:solidFill>
                  </a:tcPr>
                </a:tc>
                <a:extLst>
                  <a:ext uri="{0D108BD9-81ED-4DB2-BD59-A6C34878D82A}">
                    <a16:rowId xmlns:a16="http://schemas.microsoft.com/office/drawing/2014/main" val="3412838844"/>
                  </a:ext>
                </a:extLst>
              </a:tr>
              <a:tr h="509417">
                <a:tc>
                  <a:txBody>
                    <a:bodyPr/>
                    <a:lstStyle/>
                    <a:p>
                      <a:r>
                        <a:rPr lang="en-US" sz="2200" b="1" i="0" u="none" strike="noStrike" kern="1200">
                          <a:solidFill>
                            <a:schemeClr val="bg1"/>
                          </a:solidFill>
                          <a:effectLst/>
                          <a:latin typeface="+mn-lt"/>
                          <a:ea typeface="+mn-ea"/>
                          <a:cs typeface="+mn-cs"/>
                        </a:rPr>
                        <a:t>Early Intervention Professionals </a:t>
                      </a:r>
                      <a:endParaRPr lang="en-US" sz="2200" b="0" i="1" u="none" strike="noStrike" kern="1200">
                        <a:solidFill>
                          <a:schemeClr val="bg1"/>
                        </a:solidFill>
                        <a:effectLst/>
                        <a:latin typeface="+mn-lt"/>
                        <a:ea typeface="+mn-ea"/>
                        <a:cs typeface="+mn-cs"/>
                      </a:endParaRPr>
                    </a:p>
                  </a:txBody>
                  <a:tcPr marR="365760" marT="91440" marB="91440" anchor="ctr">
                    <a:solidFill>
                      <a:srgbClr val="E4812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a:solidFill>
                            <a:schemeClr val="tx1"/>
                          </a:solidFill>
                        </a:rPr>
                        <a:t>808</a:t>
                      </a:r>
                    </a:p>
                  </a:txBody>
                  <a:tcPr marR="365760" marT="91440" marB="91440" anchor="ctr">
                    <a:solidFill>
                      <a:srgbClr val="E48126">
                        <a:alpha val="45098"/>
                      </a:srgbClr>
                    </a:solidFill>
                  </a:tcPr>
                </a:tc>
                <a:extLst>
                  <a:ext uri="{0D108BD9-81ED-4DB2-BD59-A6C34878D82A}">
                    <a16:rowId xmlns:a16="http://schemas.microsoft.com/office/drawing/2014/main" val="2663752651"/>
                  </a:ext>
                </a:extLst>
              </a:tr>
              <a:tr h="509417">
                <a:tc>
                  <a:txBody>
                    <a:bodyPr/>
                    <a:lstStyle/>
                    <a:p>
                      <a:pPr lvl="0">
                        <a:buNone/>
                      </a:pPr>
                      <a:r>
                        <a:rPr lang="en-US" sz="2200" b="1" i="0" u="none" strike="noStrike" kern="1200">
                          <a:solidFill>
                            <a:schemeClr val="bg1"/>
                          </a:solidFill>
                          <a:effectLst/>
                          <a:latin typeface="+mn-lt"/>
                          <a:ea typeface="+mn-ea"/>
                          <a:cs typeface="+mn-cs"/>
                        </a:rPr>
                        <a:t>Consultants and Coaches </a:t>
                      </a:r>
                    </a:p>
                  </a:txBody>
                  <a:tcPr marR="365760" marT="91440" marB="91440" anchor="ctr">
                    <a:solidFill>
                      <a:srgbClr val="229787"/>
                    </a:solidFill>
                  </a:tcPr>
                </a:tc>
                <a:tc>
                  <a:txBody>
                    <a:bodyPr/>
                    <a:lstStyle/>
                    <a:p>
                      <a:pPr marL="0" lvl="0" indent="0" algn="ctr" defTabSz="914400">
                        <a:lnSpc>
                          <a:spcPct val="100000"/>
                        </a:lnSpc>
                        <a:spcBef>
                          <a:spcPts val="0"/>
                        </a:spcBef>
                        <a:spcAft>
                          <a:spcPts val="0"/>
                        </a:spcAft>
                        <a:buNone/>
                        <a:tabLst/>
                        <a:defRPr/>
                      </a:pPr>
                      <a:r>
                        <a:rPr lang="en-US" sz="2200" b="0">
                          <a:solidFill>
                            <a:schemeClr val="tx1"/>
                          </a:solidFill>
                        </a:rPr>
                        <a:t>105</a:t>
                      </a:r>
                    </a:p>
                  </a:txBody>
                  <a:tcPr marR="365760" marT="91440" marB="91440" anchor="ctr">
                    <a:solidFill>
                      <a:srgbClr val="229787">
                        <a:alpha val="45098"/>
                      </a:srgbClr>
                    </a:solidFill>
                  </a:tcPr>
                </a:tc>
                <a:extLst>
                  <a:ext uri="{0D108BD9-81ED-4DB2-BD59-A6C34878D82A}">
                    <a16:rowId xmlns:a16="http://schemas.microsoft.com/office/drawing/2014/main" val="2180191324"/>
                  </a:ext>
                </a:extLst>
              </a:tr>
              <a:tr h="834975">
                <a:tc>
                  <a:txBody>
                    <a:bodyPr/>
                    <a:lstStyle/>
                    <a:p>
                      <a:pPr lvl="0">
                        <a:buNone/>
                      </a:pPr>
                      <a:r>
                        <a:rPr lang="en-US" sz="2200" b="1" i="0" u="none" strike="noStrike" kern="1200">
                          <a:solidFill>
                            <a:schemeClr val="bg1"/>
                          </a:solidFill>
                          <a:effectLst/>
                          <a:latin typeface="+mn-lt"/>
                          <a:ea typeface="+mn-ea"/>
                          <a:cs typeface="+mn-cs"/>
                        </a:rPr>
                        <a:t>Total Early Childhood Professionals </a:t>
                      </a:r>
                    </a:p>
                  </a:txBody>
                  <a:tcPr marR="365760" marT="91440" marB="91440" anchor="ctr">
                    <a:solidFill>
                      <a:srgbClr val="064961">
                        <a:alpha val="85098"/>
                      </a:srgbClr>
                    </a:solidFill>
                  </a:tcPr>
                </a:tc>
                <a:tc>
                  <a:txBody>
                    <a:bodyPr/>
                    <a:lstStyle/>
                    <a:p>
                      <a:pPr marL="0" lvl="0" indent="0" algn="ctr" defTabSz="914400">
                        <a:lnSpc>
                          <a:spcPct val="100000"/>
                        </a:lnSpc>
                        <a:spcBef>
                          <a:spcPts val="0"/>
                        </a:spcBef>
                        <a:spcAft>
                          <a:spcPts val="0"/>
                        </a:spcAft>
                        <a:buNone/>
                        <a:tabLst/>
                        <a:defRPr/>
                      </a:pPr>
                      <a:r>
                        <a:rPr lang="en-US" sz="2200" b="1" dirty="0">
                          <a:solidFill>
                            <a:schemeClr val="bg1"/>
                          </a:solidFill>
                        </a:rPr>
                        <a:t>13,662</a:t>
                      </a:r>
                    </a:p>
                  </a:txBody>
                  <a:tcPr marR="365760" marT="91440" marB="91440" anchor="ctr">
                    <a:solidFill>
                      <a:srgbClr val="064961">
                        <a:alpha val="85098"/>
                      </a:srgbClr>
                    </a:solidFill>
                  </a:tcPr>
                </a:tc>
                <a:extLst>
                  <a:ext uri="{0D108BD9-81ED-4DB2-BD59-A6C34878D82A}">
                    <a16:rowId xmlns:a16="http://schemas.microsoft.com/office/drawing/2014/main" val="2311399188"/>
                  </a:ext>
                </a:extLst>
              </a:tr>
            </a:tbl>
          </a:graphicData>
        </a:graphic>
      </p:graphicFrame>
      <p:sp>
        <p:nvSpPr>
          <p:cNvPr id="3" name="TextBox 2">
            <a:extLst>
              <a:ext uri="{FF2B5EF4-FFF2-40B4-BE49-F238E27FC236}">
                <a16:creationId xmlns:a16="http://schemas.microsoft.com/office/drawing/2014/main" id="{639DBE6A-D915-4EB5-B6B9-D76FC151D2BE}"/>
              </a:ext>
            </a:extLst>
          </p:cNvPr>
          <p:cNvSpPr txBox="1"/>
          <p:nvPr/>
        </p:nvSpPr>
        <p:spPr>
          <a:xfrm>
            <a:off x="942474" y="6312016"/>
            <a:ext cx="6870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This data is captured from </a:t>
            </a:r>
            <a:r>
              <a:rPr lang="en-US" dirty="0">
                <a:ea typeface="+mn-lt"/>
                <a:cs typeface="+mn-lt"/>
              </a:rPr>
              <a:t>internal and external data sources </a:t>
            </a:r>
            <a:endParaRPr lang="en-US" dirty="0">
              <a:cs typeface="Calibri"/>
            </a:endParaRPr>
          </a:p>
        </p:txBody>
      </p:sp>
    </p:spTree>
    <p:extLst>
      <p:ext uri="{BB962C8B-B14F-4D97-AF65-F5344CB8AC3E}">
        <p14:creationId xmlns:p14="http://schemas.microsoft.com/office/powerpoint/2010/main" val="1817942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0716-1B1B-814D-AA1D-5AA6C15DCC67}"/>
              </a:ext>
            </a:extLst>
          </p:cNvPr>
          <p:cNvSpPr>
            <a:spLocks noGrp="1"/>
          </p:cNvSpPr>
          <p:nvPr>
            <p:ph type="title"/>
          </p:nvPr>
        </p:nvSpPr>
        <p:spPr>
          <a:xfrm>
            <a:off x="800100" y="3175"/>
            <a:ext cx="10515600" cy="1325563"/>
          </a:xfrm>
        </p:spPr>
        <p:txBody>
          <a:bodyPr/>
          <a:lstStyle/>
          <a:p>
            <a:r>
              <a:rPr lang="en-US" dirty="0"/>
              <a:t>Families and Children </a:t>
            </a:r>
          </a:p>
        </p:txBody>
      </p:sp>
      <p:graphicFrame>
        <p:nvGraphicFramePr>
          <p:cNvPr id="10" name="Table 10">
            <a:extLst>
              <a:ext uri="{FF2B5EF4-FFF2-40B4-BE49-F238E27FC236}">
                <a16:creationId xmlns:a16="http://schemas.microsoft.com/office/drawing/2014/main" id="{1BC09C00-F6A6-8744-8CEC-147ED0201EE0}"/>
              </a:ext>
            </a:extLst>
          </p:cNvPr>
          <p:cNvGraphicFramePr>
            <a:graphicFrameLocks noGrp="1"/>
          </p:cNvGraphicFramePr>
          <p:nvPr>
            <p:ph idx="1"/>
            <p:extLst>
              <p:ext uri="{D42A27DB-BD31-4B8C-83A1-F6EECF244321}">
                <p14:modId xmlns:p14="http://schemas.microsoft.com/office/powerpoint/2010/main" val="729208457"/>
              </p:ext>
            </p:extLst>
          </p:nvPr>
        </p:nvGraphicFramePr>
        <p:xfrm>
          <a:off x="882316" y="2009759"/>
          <a:ext cx="7604960" cy="4428747"/>
        </p:xfrm>
        <a:graphic>
          <a:graphicData uri="http://schemas.openxmlformats.org/drawingml/2006/table">
            <a:tbl>
              <a:tblPr firstRow="1" bandRow="1">
                <a:solidFill>
                  <a:srgbClr val="FFFFFF">
                    <a:alpha val="45098"/>
                  </a:srgbClr>
                </a:solidFill>
                <a:tableStyleId>{5C22544A-7EE6-4342-B048-85BDC9FD1C3A}</a:tableStyleId>
              </a:tblPr>
              <a:tblGrid>
                <a:gridCol w="2426493">
                  <a:extLst>
                    <a:ext uri="{9D8B030D-6E8A-4147-A177-3AD203B41FA5}">
                      <a16:colId xmlns:a16="http://schemas.microsoft.com/office/drawing/2014/main" val="1890518489"/>
                    </a:ext>
                  </a:extLst>
                </a:gridCol>
                <a:gridCol w="1272618">
                  <a:extLst>
                    <a:ext uri="{9D8B030D-6E8A-4147-A177-3AD203B41FA5}">
                      <a16:colId xmlns:a16="http://schemas.microsoft.com/office/drawing/2014/main" val="882384325"/>
                    </a:ext>
                  </a:extLst>
                </a:gridCol>
                <a:gridCol w="3905849">
                  <a:extLst>
                    <a:ext uri="{9D8B030D-6E8A-4147-A177-3AD203B41FA5}">
                      <a16:colId xmlns:a16="http://schemas.microsoft.com/office/drawing/2014/main" val="2601043942"/>
                    </a:ext>
                  </a:extLst>
                </a:gridCol>
              </a:tblGrid>
              <a:tr h="669552">
                <a:tc>
                  <a:txBody>
                    <a:bodyPr/>
                    <a:lstStyle/>
                    <a:p>
                      <a:r>
                        <a:rPr lang="en-US" b="1" i="0" u="none">
                          <a:solidFill>
                            <a:schemeClr val="bg1"/>
                          </a:solidFill>
                        </a:rPr>
                        <a:t>Children Birth to Age 5</a:t>
                      </a:r>
                    </a:p>
                  </a:txBody>
                  <a:tcPr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lvl="0" algn="ctr">
                        <a:buNone/>
                      </a:pPr>
                      <a:r>
                        <a:rPr lang="en-US" b="1" i="0" u="none" dirty="0">
                          <a:solidFill>
                            <a:schemeClr val="bg1"/>
                          </a:solidFill>
                        </a:rPr>
                        <a:t>Number</a:t>
                      </a:r>
                    </a:p>
                  </a:txBody>
                  <a:tcPr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algn="ctr"/>
                      <a:r>
                        <a:rPr lang="en-US" b="1" dirty="0">
                          <a:solidFill>
                            <a:schemeClr val="bg1"/>
                          </a:solidFill>
                        </a:rPr>
                        <a:t>Percent Living at or Below 100 Percent of Federal Poverty Level (FPL)</a:t>
                      </a:r>
                    </a:p>
                  </a:txBody>
                  <a:tcPr marT="91440" marB="91440" anchor="ctr">
                    <a:lnB w="12700" cap="flat" cmpd="sng" algn="ctr">
                      <a:solidFill>
                        <a:schemeClr val="bg1"/>
                      </a:solidFill>
                      <a:prstDash val="solid"/>
                      <a:round/>
                      <a:headEnd type="none" w="med" len="med"/>
                      <a:tailEnd type="none" w="med" len="med"/>
                    </a:lnB>
                    <a:solidFill>
                      <a:srgbClr val="064961"/>
                    </a:solidFill>
                  </a:tcPr>
                </a:tc>
                <a:extLst>
                  <a:ext uri="{0D108BD9-81ED-4DB2-BD59-A6C34878D82A}">
                    <a16:rowId xmlns:a16="http://schemas.microsoft.com/office/drawing/2014/main" val="2291716087"/>
                  </a:ext>
                </a:extLst>
              </a:tr>
              <a:tr h="0">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Hispanic</a:t>
                      </a:r>
                      <a:endParaRPr lang="en-US" sz="1800" b="0" dirty="0">
                        <a:solidFill>
                          <a:schemeClr val="bg1"/>
                        </a:solidFill>
                      </a:endParaRPr>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solidFill>
                  </a:tcPr>
                </a:tc>
                <a:tc>
                  <a:txBody>
                    <a:bodyPr/>
                    <a:lstStyle/>
                    <a:p>
                      <a:pPr marL="0" lvl="0" indent="0" algn="ctr" defTabSz="914400">
                        <a:lnSpc>
                          <a:spcPct val="100000"/>
                        </a:lnSpc>
                        <a:spcBef>
                          <a:spcPts val="0"/>
                        </a:spcBef>
                        <a:spcAft>
                          <a:spcPts val="0"/>
                        </a:spcAft>
                        <a:buNone/>
                        <a:tabLst/>
                        <a:defRPr/>
                      </a:pPr>
                      <a:r>
                        <a:rPr lang="en-US" sz="1800" b="0">
                          <a:solidFill>
                            <a:schemeClr val="bg1"/>
                          </a:solidFill>
                        </a:rPr>
                        <a:t>72,793</a:t>
                      </a:r>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solidFill>
                  </a:tcPr>
                </a:tc>
                <a:tc>
                  <a:txBody>
                    <a:bodyPr/>
                    <a:lstStyle/>
                    <a:p>
                      <a:pPr lvl="0" algn="ctr">
                        <a:buNone/>
                      </a:pPr>
                      <a:r>
                        <a:rPr lang="en-US" sz="1800" b="0" dirty="0">
                          <a:solidFill>
                            <a:schemeClr val="tx1"/>
                          </a:solidFill>
                        </a:rPr>
                        <a:t>31.3</a:t>
                      </a:r>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alpha val="44706"/>
                      </a:srgbClr>
                    </a:solidFill>
                  </a:tcPr>
                </a:tc>
                <a:extLst>
                  <a:ext uri="{0D108BD9-81ED-4DB2-BD59-A6C34878D82A}">
                    <a16:rowId xmlns:a16="http://schemas.microsoft.com/office/drawing/2014/main" val="2943159670"/>
                  </a:ext>
                </a:extLst>
              </a:tr>
              <a:tr h="312287">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Native American </a:t>
                      </a:r>
                      <a:endParaRPr lang="en-US" sz="1800" b="0" dirty="0">
                        <a:solidFill>
                          <a:schemeClr val="bg1"/>
                        </a:solidFill>
                      </a:endParaRPr>
                    </a:p>
                  </a:txBody>
                  <a:tcPr marT="91440" marB="91440" anchor="ctr">
                    <a:lnT w="12700" cap="flat" cmpd="sng" algn="ctr">
                      <a:solidFill>
                        <a:schemeClr val="bg1"/>
                      </a:solidFill>
                      <a:prstDash val="solid"/>
                      <a:round/>
                      <a:headEnd type="none" w="med" len="med"/>
                      <a:tailEnd type="none" w="med" len="med"/>
                    </a:lnT>
                    <a:solidFill>
                      <a:srgbClr val="229787"/>
                    </a:solidFill>
                  </a:tcPr>
                </a:tc>
                <a:tc>
                  <a:txBody>
                    <a:bodyPr/>
                    <a:lstStyle/>
                    <a:p>
                      <a:pPr marL="0" lvl="0" indent="0" algn="ctr" defTabSz="914400">
                        <a:lnSpc>
                          <a:spcPct val="100000"/>
                        </a:lnSpc>
                        <a:spcBef>
                          <a:spcPts val="0"/>
                        </a:spcBef>
                        <a:spcAft>
                          <a:spcPts val="0"/>
                        </a:spcAft>
                        <a:buNone/>
                        <a:tabLst/>
                        <a:defRPr/>
                      </a:pPr>
                      <a:r>
                        <a:rPr lang="en-US" sz="1800" b="0">
                          <a:solidFill>
                            <a:schemeClr val="bg1"/>
                          </a:solidFill>
                        </a:rPr>
                        <a:t>13,048</a:t>
                      </a:r>
                    </a:p>
                  </a:txBody>
                  <a:tcPr marT="91440" marB="91440" anchor="ctr">
                    <a:lnT w="12700" cap="flat" cmpd="sng" algn="ctr">
                      <a:solidFill>
                        <a:schemeClr val="bg1"/>
                      </a:solidFill>
                      <a:prstDash val="solid"/>
                      <a:round/>
                      <a:headEnd type="none" w="med" len="med"/>
                      <a:tailEnd type="none" w="med" len="med"/>
                    </a:lnT>
                    <a:solidFill>
                      <a:srgbClr val="229787"/>
                    </a:solidFill>
                  </a:tcPr>
                </a:tc>
                <a:tc>
                  <a:txBody>
                    <a:bodyPr/>
                    <a:lstStyle/>
                    <a:p>
                      <a:pPr lvl="0" algn="ctr">
                        <a:buNone/>
                      </a:pPr>
                      <a:r>
                        <a:rPr lang="en-US" sz="1800" b="0" dirty="0">
                          <a:solidFill>
                            <a:schemeClr val="tx1"/>
                          </a:solidFill>
                        </a:rPr>
                        <a:t>40.3</a:t>
                      </a:r>
                    </a:p>
                  </a:txBody>
                  <a:tcPr marT="91440" marB="91440" anchor="ctr">
                    <a:lnT w="12700" cap="flat" cmpd="sng" algn="ctr">
                      <a:solidFill>
                        <a:schemeClr val="bg1"/>
                      </a:solidFill>
                      <a:prstDash val="solid"/>
                      <a:round/>
                      <a:headEnd type="none" w="med" len="med"/>
                      <a:tailEnd type="none" w="med" len="med"/>
                    </a:lnT>
                    <a:solidFill>
                      <a:srgbClr val="229787">
                        <a:alpha val="45098"/>
                      </a:srgbClr>
                    </a:solidFill>
                  </a:tcPr>
                </a:tc>
                <a:extLst>
                  <a:ext uri="{0D108BD9-81ED-4DB2-BD59-A6C34878D82A}">
                    <a16:rowId xmlns:a16="http://schemas.microsoft.com/office/drawing/2014/main" val="41192197"/>
                  </a:ext>
                </a:extLst>
              </a:tr>
              <a:tr h="496827">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Black/African-American</a:t>
                      </a:r>
                      <a:endParaRPr lang="en-US" sz="1800" b="0" dirty="0">
                        <a:solidFill>
                          <a:schemeClr val="bg1"/>
                        </a:solidFill>
                      </a:endParaRPr>
                    </a:p>
                  </a:txBody>
                  <a:tcPr marT="91440" marB="91440" anchor="ctr">
                    <a:solidFill>
                      <a:srgbClr val="E48126"/>
                    </a:solidFill>
                  </a:tcPr>
                </a:tc>
                <a:tc>
                  <a:txBody>
                    <a:bodyPr/>
                    <a:lstStyle/>
                    <a:p>
                      <a:pPr marL="0" lvl="0" indent="0" algn="ctr" defTabSz="914400">
                        <a:lnSpc>
                          <a:spcPct val="100000"/>
                        </a:lnSpc>
                        <a:spcBef>
                          <a:spcPts val="0"/>
                        </a:spcBef>
                        <a:spcAft>
                          <a:spcPts val="0"/>
                        </a:spcAft>
                        <a:buNone/>
                        <a:tabLst/>
                        <a:defRPr/>
                      </a:pPr>
                      <a:r>
                        <a:rPr lang="en-US" sz="1800" b="0">
                          <a:solidFill>
                            <a:schemeClr val="bg1"/>
                          </a:solidFill>
                        </a:rPr>
                        <a:t>1,063</a:t>
                      </a:r>
                    </a:p>
                  </a:txBody>
                  <a:tcPr marT="91440" marB="91440" anchor="ctr">
                    <a:solidFill>
                      <a:srgbClr val="E48126"/>
                    </a:solidFill>
                  </a:tcPr>
                </a:tc>
                <a:tc>
                  <a:txBody>
                    <a:bodyPr/>
                    <a:lstStyle/>
                    <a:p>
                      <a:pPr lvl="0" algn="ctr">
                        <a:buNone/>
                      </a:pPr>
                      <a:r>
                        <a:rPr lang="en-US" sz="1800" b="0" dirty="0">
                          <a:solidFill>
                            <a:schemeClr val="tx1"/>
                          </a:solidFill>
                        </a:rPr>
                        <a:t>37.1</a:t>
                      </a:r>
                    </a:p>
                  </a:txBody>
                  <a:tcPr marT="91440" marB="91440" anchor="ctr">
                    <a:solidFill>
                      <a:srgbClr val="E48126">
                        <a:alpha val="45098"/>
                      </a:srgbClr>
                    </a:solidFill>
                  </a:tcPr>
                </a:tc>
                <a:extLst>
                  <a:ext uri="{0D108BD9-81ED-4DB2-BD59-A6C34878D82A}">
                    <a16:rowId xmlns:a16="http://schemas.microsoft.com/office/drawing/2014/main" val="3412838844"/>
                  </a:ext>
                </a:extLst>
              </a:tr>
              <a:tr h="441640">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Asian</a:t>
                      </a:r>
                      <a:endParaRPr lang="en-US" sz="1800" b="0" i="0" u="none" strike="noStrike" kern="1200" dirty="0">
                        <a:solidFill>
                          <a:schemeClr val="bg1"/>
                        </a:solidFill>
                        <a:effectLst/>
                        <a:latin typeface="+mn-lt"/>
                        <a:ea typeface="+mn-ea"/>
                        <a:cs typeface="+mn-cs"/>
                      </a:endParaRPr>
                    </a:p>
                  </a:txBody>
                  <a:tcPr marT="91440" marB="91440" anchor="ctr">
                    <a:solidFill>
                      <a:srgbClr val="229787"/>
                    </a:solidFill>
                  </a:tcPr>
                </a:tc>
                <a:tc>
                  <a:txBody>
                    <a:bodyPr/>
                    <a:lstStyle/>
                    <a:p>
                      <a:pPr marL="0" lvl="0" indent="0" algn="ctr" defTabSz="914400">
                        <a:lnSpc>
                          <a:spcPct val="100000"/>
                        </a:lnSpc>
                        <a:spcBef>
                          <a:spcPts val="0"/>
                        </a:spcBef>
                        <a:spcAft>
                          <a:spcPts val="0"/>
                        </a:spcAft>
                        <a:buNone/>
                        <a:tabLst/>
                        <a:defRPr/>
                      </a:pPr>
                      <a:r>
                        <a:rPr lang="en-US" sz="1800" b="0" i="0" u="none" strike="noStrike" kern="1200">
                          <a:solidFill>
                            <a:schemeClr val="bg1"/>
                          </a:solidFill>
                          <a:effectLst/>
                          <a:latin typeface="+mn-lt"/>
                          <a:ea typeface="+mn-ea"/>
                          <a:cs typeface="+mn-cs"/>
                        </a:rPr>
                        <a:t>1,310</a:t>
                      </a:r>
                    </a:p>
                  </a:txBody>
                  <a:tcPr marT="91440" marB="91440" anchor="ctr">
                    <a:solidFill>
                      <a:srgbClr val="229787"/>
                    </a:solidFill>
                  </a:tcPr>
                </a:tc>
                <a:tc>
                  <a:txBody>
                    <a:bodyPr/>
                    <a:lstStyle/>
                    <a:p>
                      <a:pPr lvl="0" algn="ctr">
                        <a:buNone/>
                      </a:pPr>
                      <a:r>
                        <a:rPr lang="en-US" sz="1800" b="0" dirty="0">
                          <a:solidFill>
                            <a:schemeClr val="tx1"/>
                          </a:solidFill>
                        </a:rPr>
                        <a:t>Not Available</a:t>
                      </a:r>
                    </a:p>
                  </a:txBody>
                  <a:tcPr marT="91440" marB="91440" anchor="ctr">
                    <a:solidFill>
                      <a:srgbClr val="229787">
                        <a:alpha val="45098"/>
                      </a:srgbClr>
                    </a:solidFill>
                  </a:tcPr>
                </a:tc>
                <a:extLst>
                  <a:ext uri="{0D108BD9-81ED-4DB2-BD59-A6C34878D82A}">
                    <a16:rowId xmlns:a16="http://schemas.microsoft.com/office/drawing/2014/main" val="2840283210"/>
                  </a:ext>
                </a:extLst>
              </a:tr>
              <a:tr h="441640">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Caucasian</a:t>
                      </a:r>
                      <a:endParaRPr lang="en-US" sz="1800" b="0" i="0" u="none" strike="noStrike" kern="1200" dirty="0">
                        <a:solidFill>
                          <a:schemeClr val="bg1"/>
                        </a:solidFill>
                        <a:effectLst/>
                        <a:latin typeface="+mn-lt"/>
                        <a:ea typeface="+mn-ea"/>
                        <a:cs typeface="+mn-cs"/>
                      </a:endParaRPr>
                    </a:p>
                  </a:txBody>
                  <a:tcPr marT="91440" marB="91440" anchor="ctr">
                    <a:solidFill>
                      <a:srgbClr val="E48126"/>
                    </a:solidFill>
                  </a:tcPr>
                </a:tc>
                <a:tc>
                  <a:txBody>
                    <a:bodyPr/>
                    <a:lstStyle/>
                    <a:p>
                      <a:pPr marL="0" lvl="0" indent="0" algn="ctr" defTabSz="914400">
                        <a:lnSpc>
                          <a:spcPct val="100000"/>
                        </a:lnSpc>
                        <a:spcBef>
                          <a:spcPts val="0"/>
                        </a:spcBef>
                        <a:spcAft>
                          <a:spcPts val="0"/>
                        </a:spcAft>
                        <a:buNone/>
                        <a:tabLst/>
                        <a:defRPr/>
                      </a:pPr>
                      <a:r>
                        <a:rPr lang="en-US" sz="1800" b="0" i="0" u="none" strike="noStrike" kern="1200">
                          <a:solidFill>
                            <a:schemeClr val="bg1"/>
                          </a:solidFill>
                          <a:effectLst/>
                          <a:latin typeface="+mn-lt"/>
                          <a:ea typeface="+mn-ea"/>
                          <a:cs typeface="+mn-cs"/>
                        </a:rPr>
                        <a:t>28,640</a:t>
                      </a:r>
                    </a:p>
                  </a:txBody>
                  <a:tcPr marT="91440" marB="91440" anchor="ctr">
                    <a:solidFill>
                      <a:srgbClr val="E48126"/>
                    </a:solidFill>
                  </a:tcPr>
                </a:tc>
                <a:tc>
                  <a:txBody>
                    <a:bodyPr/>
                    <a:lstStyle/>
                    <a:p>
                      <a:pPr lvl="0" algn="ctr">
                        <a:buNone/>
                      </a:pPr>
                      <a:r>
                        <a:rPr lang="en-US" sz="1800" b="0" dirty="0">
                          <a:solidFill>
                            <a:schemeClr val="tx1"/>
                          </a:solidFill>
                        </a:rPr>
                        <a:t>17.2</a:t>
                      </a:r>
                    </a:p>
                  </a:txBody>
                  <a:tcPr marT="91440" marB="91440" anchor="ctr">
                    <a:solidFill>
                      <a:srgbClr val="E48126">
                        <a:alpha val="45098"/>
                      </a:srgbClr>
                    </a:solidFill>
                  </a:tcPr>
                </a:tc>
                <a:extLst>
                  <a:ext uri="{0D108BD9-81ED-4DB2-BD59-A6C34878D82A}">
                    <a16:rowId xmlns:a16="http://schemas.microsoft.com/office/drawing/2014/main" val="3672579016"/>
                  </a:ext>
                </a:extLst>
              </a:tr>
              <a:tr h="441640">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kern="1200" dirty="0">
                          <a:solidFill>
                            <a:schemeClr val="bg1"/>
                          </a:solidFill>
                          <a:effectLst/>
                          <a:latin typeface="+mn-lt"/>
                          <a:ea typeface="+mn-ea"/>
                          <a:cs typeface="+mn-cs"/>
                        </a:rPr>
                        <a:t>Two or More Races</a:t>
                      </a:r>
                      <a:endParaRPr lang="en-US" sz="1800" b="0" i="0" u="none" strike="noStrike" kern="1200" dirty="0">
                        <a:solidFill>
                          <a:schemeClr val="bg1"/>
                        </a:solidFill>
                        <a:effectLst/>
                        <a:latin typeface="+mn-lt"/>
                        <a:ea typeface="+mn-ea"/>
                        <a:cs typeface="+mn-cs"/>
                      </a:endParaRPr>
                    </a:p>
                  </a:txBody>
                  <a:tcPr marT="91440" marB="91440" anchor="ctr">
                    <a:solidFill>
                      <a:srgbClr val="229787"/>
                    </a:solidFill>
                  </a:tcPr>
                </a:tc>
                <a:tc>
                  <a:txBody>
                    <a:bodyPr/>
                    <a:lstStyle/>
                    <a:p>
                      <a:pPr marL="0" lvl="0" indent="0" algn="ctr">
                        <a:lnSpc>
                          <a:spcPct val="100000"/>
                        </a:lnSpc>
                        <a:spcBef>
                          <a:spcPts val="0"/>
                        </a:spcBef>
                        <a:spcAft>
                          <a:spcPts val="0"/>
                        </a:spcAft>
                        <a:buNone/>
                      </a:pPr>
                      <a:r>
                        <a:rPr lang="en-US" sz="1800" b="0" i="0" u="none" strike="noStrike" kern="1200">
                          <a:solidFill>
                            <a:schemeClr val="bg1"/>
                          </a:solidFill>
                          <a:effectLst/>
                          <a:latin typeface="+mn-lt"/>
                          <a:ea typeface="+mn-ea"/>
                          <a:cs typeface="+mn-cs"/>
                        </a:rPr>
                        <a:t>9,211</a:t>
                      </a:r>
                    </a:p>
                  </a:txBody>
                  <a:tcPr marT="91440" marB="91440" anchor="ctr">
                    <a:solidFill>
                      <a:srgbClr val="229787"/>
                    </a:solidFill>
                  </a:tcPr>
                </a:tc>
                <a:tc>
                  <a:txBody>
                    <a:bodyPr/>
                    <a:lstStyle/>
                    <a:p>
                      <a:pPr lvl="0" algn="ctr">
                        <a:buNone/>
                      </a:pPr>
                      <a:r>
                        <a:rPr lang="en-US" sz="1800" b="0" dirty="0">
                          <a:solidFill>
                            <a:schemeClr val="tx1"/>
                          </a:solidFill>
                        </a:rPr>
                        <a:t>32.3</a:t>
                      </a:r>
                    </a:p>
                  </a:txBody>
                  <a:tcPr marT="91440" marB="91440" anchor="ctr">
                    <a:solidFill>
                      <a:srgbClr val="229787">
                        <a:alpha val="45098"/>
                      </a:srgbClr>
                    </a:solidFill>
                  </a:tcPr>
                </a:tc>
                <a:extLst>
                  <a:ext uri="{0D108BD9-81ED-4DB2-BD59-A6C34878D82A}">
                    <a16:rowId xmlns:a16="http://schemas.microsoft.com/office/drawing/2014/main" val="2747142983"/>
                  </a:ext>
                </a:extLst>
              </a:tr>
              <a:tr h="369745">
                <a:tc>
                  <a:txBody>
                    <a:bodyPr/>
                    <a:lstStyle/>
                    <a:p>
                      <a:pPr marL="0" lvl="0" indent="0" algn="l">
                        <a:lnSpc>
                          <a:spcPct val="100000"/>
                        </a:lnSpc>
                        <a:spcBef>
                          <a:spcPts val="0"/>
                        </a:spcBef>
                        <a:spcAft>
                          <a:spcPts val="0"/>
                        </a:spcAft>
                        <a:buNone/>
                      </a:pPr>
                      <a:r>
                        <a:rPr lang="en-US" sz="1800" b="1" i="0" u="none" strike="noStrike" kern="1200">
                          <a:solidFill>
                            <a:schemeClr val="bg1"/>
                          </a:solidFill>
                          <a:effectLst/>
                          <a:latin typeface="+mn-lt"/>
                          <a:ea typeface="+mn-ea"/>
                          <a:cs typeface="+mn-cs"/>
                        </a:rPr>
                        <a:t>Other:</a:t>
                      </a:r>
                      <a:endParaRPr lang="en-US" sz="1800" b="0" i="0" u="none" strike="noStrike" kern="1200">
                        <a:solidFill>
                          <a:schemeClr val="bg1"/>
                        </a:solidFill>
                        <a:effectLst/>
                        <a:latin typeface="+mn-lt"/>
                        <a:ea typeface="+mn-ea"/>
                        <a:cs typeface="+mn-cs"/>
                      </a:endParaRPr>
                    </a:p>
                  </a:txBody>
                  <a:tcPr marT="91440" marB="91440" anchor="ctr">
                    <a:solidFill>
                      <a:srgbClr val="E48126"/>
                    </a:solidFill>
                  </a:tcPr>
                </a:tc>
                <a:tc>
                  <a:txBody>
                    <a:bodyPr/>
                    <a:lstStyle/>
                    <a:p>
                      <a:pPr marL="0" lvl="0" indent="0" algn="ctr">
                        <a:lnSpc>
                          <a:spcPct val="100000"/>
                        </a:lnSpc>
                        <a:spcBef>
                          <a:spcPts val="0"/>
                        </a:spcBef>
                        <a:spcAft>
                          <a:spcPts val="0"/>
                        </a:spcAft>
                        <a:buNone/>
                      </a:pPr>
                      <a:r>
                        <a:rPr lang="en-US" sz="1800" b="0" i="0" u="none" strike="noStrike" kern="1200">
                          <a:solidFill>
                            <a:schemeClr val="bg1"/>
                          </a:solidFill>
                          <a:effectLst/>
                          <a:latin typeface="+mn-lt"/>
                          <a:ea typeface="+mn-ea"/>
                          <a:cs typeface="+mn-cs"/>
                        </a:rPr>
                        <a:t>6,575</a:t>
                      </a:r>
                    </a:p>
                  </a:txBody>
                  <a:tcPr marT="91440" marB="91440" anchor="ctr">
                    <a:solidFill>
                      <a:srgbClr val="E48126"/>
                    </a:solidFill>
                  </a:tcPr>
                </a:tc>
                <a:tc>
                  <a:txBody>
                    <a:bodyPr/>
                    <a:lstStyle/>
                    <a:p>
                      <a:pPr lvl="0" algn="ctr">
                        <a:buNone/>
                      </a:pPr>
                      <a:r>
                        <a:rPr lang="en-US" sz="1800" b="0" dirty="0">
                          <a:solidFill>
                            <a:schemeClr val="tx1"/>
                          </a:solidFill>
                        </a:rPr>
                        <a:t>27.4</a:t>
                      </a:r>
                    </a:p>
                  </a:txBody>
                  <a:tcPr marT="91440" marB="91440" anchor="ctr">
                    <a:solidFill>
                      <a:srgbClr val="E48126">
                        <a:alpha val="45098"/>
                      </a:srgbClr>
                    </a:solidFill>
                  </a:tcPr>
                </a:tc>
                <a:extLst>
                  <a:ext uri="{0D108BD9-81ED-4DB2-BD59-A6C34878D82A}">
                    <a16:rowId xmlns:a16="http://schemas.microsoft.com/office/drawing/2014/main" val="2897520793"/>
                  </a:ext>
                </a:extLst>
              </a:tr>
              <a:tr h="441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a:solidFill>
                            <a:schemeClr val="bg1"/>
                          </a:solidFill>
                          <a:effectLst/>
                          <a:latin typeface="+mn-lt"/>
                          <a:ea typeface="+mn-ea"/>
                          <a:cs typeface="+mn-cs"/>
                        </a:rPr>
                        <a:t>TOTAL: </a:t>
                      </a:r>
                      <a:r>
                        <a:rPr lang="en-US" sz="1800" b="0">
                          <a:solidFill>
                            <a:schemeClr val="bg1"/>
                          </a:solidFill>
                        </a:rPr>
                        <a:t>116,978</a:t>
                      </a:r>
                    </a:p>
                  </a:txBody>
                  <a:tcPr marT="91440" marB="91440" anchor="ctr">
                    <a:solidFill>
                      <a:srgbClr val="064961">
                        <a:alpha val="85098"/>
                      </a:srgbClr>
                    </a:solidFill>
                  </a:tcPr>
                </a:tc>
                <a:tc>
                  <a:txBody>
                    <a:bodyPr/>
                    <a:lstStyle/>
                    <a:p>
                      <a:pPr marL="0" lvl="0" indent="0" algn="ctr" defTabSz="914400">
                        <a:lnSpc>
                          <a:spcPct val="100000"/>
                        </a:lnSpc>
                        <a:spcBef>
                          <a:spcPts val="0"/>
                        </a:spcBef>
                        <a:spcAft>
                          <a:spcPts val="0"/>
                        </a:spcAft>
                        <a:buNone/>
                        <a:tabLst/>
                        <a:defRPr/>
                      </a:pPr>
                      <a:r>
                        <a:rPr lang="en-US" sz="1800" b="0">
                          <a:solidFill>
                            <a:schemeClr val="bg1"/>
                          </a:solidFill>
                        </a:rPr>
                        <a:t>116,978</a:t>
                      </a:r>
                    </a:p>
                  </a:txBody>
                  <a:tcPr marT="91440" marB="91440" anchor="ctr">
                    <a:solidFill>
                      <a:srgbClr val="064961">
                        <a:alpha val="85098"/>
                      </a:srgbClr>
                    </a:solidFill>
                  </a:tcPr>
                </a:tc>
                <a:tc>
                  <a:txBody>
                    <a:bodyPr/>
                    <a:lstStyle/>
                    <a:p>
                      <a:pPr lvl="0" algn="ctr">
                        <a:buNone/>
                      </a:pPr>
                      <a:r>
                        <a:rPr lang="en-US" sz="1800" b="1" dirty="0">
                          <a:solidFill>
                            <a:schemeClr val="bg1"/>
                          </a:solidFill>
                        </a:rPr>
                        <a:t>28.9</a:t>
                      </a:r>
                    </a:p>
                  </a:txBody>
                  <a:tcPr marT="91440" marB="91440" anchor="ctr">
                    <a:solidFill>
                      <a:srgbClr val="064961">
                        <a:alpha val="85098"/>
                      </a:srgbClr>
                    </a:solidFill>
                  </a:tcPr>
                </a:tc>
                <a:extLst>
                  <a:ext uri="{0D108BD9-81ED-4DB2-BD59-A6C34878D82A}">
                    <a16:rowId xmlns:a16="http://schemas.microsoft.com/office/drawing/2014/main" val="1533275161"/>
                  </a:ext>
                </a:extLst>
              </a:tr>
            </a:tbl>
          </a:graphicData>
        </a:graphic>
      </p:graphicFrame>
      <p:graphicFrame>
        <p:nvGraphicFramePr>
          <p:cNvPr id="4" name="Table 10">
            <a:extLst>
              <a:ext uri="{FF2B5EF4-FFF2-40B4-BE49-F238E27FC236}">
                <a16:creationId xmlns:a16="http://schemas.microsoft.com/office/drawing/2014/main" id="{62DA78D9-2E3F-AE4D-9F2A-0F5061823F88}"/>
              </a:ext>
            </a:extLst>
          </p:cNvPr>
          <p:cNvGraphicFramePr>
            <a:graphicFrameLocks/>
          </p:cNvGraphicFramePr>
          <p:nvPr>
            <p:extLst>
              <p:ext uri="{D42A27DB-BD31-4B8C-83A1-F6EECF244321}">
                <p14:modId xmlns:p14="http://schemas.microsoft.com/office/powerpoint/2010/main" val="1302138327"/>
              </p:ext>
            </p:extLst>
          </p:nvPr>
        </p:nvGraphicFramePr>
        <p:xfrm>
          <a:off x="866773" y="964550"/>
          <a:ext cx="11003184" cy="914400"/>
        </p:xfrm>
        <a:graphic>
          <a:graphicData uri="http://schemas.openxmlformats.org/drawingml/2006/table">
            <a:tbl>
              <a:tblPr firstRow="1" bandRow="1">
                <a:tableStyleId>{5C22544A-7EE6-4342-B048-85BDC9FD1C3A}</a:tableStyleId>
              </a:tblPr>
              <a:tblGrid>
                <a:gridCol w="7276525">
                  <a:extLst>
                    <a:ext uri="{9D8B030D-6E8A-4147-A177-3AD203B41FA5}">
                      <a16:colId xmlns:a16="http://schemas.microsoft.com/office/drawing/2014/main" val="1890518489"/>
                    </a:ext>
                  </a:extLst>
                </a:gridCol>
                <a:gridCol w="3726659">
                  <a:extLst>
                    <a:ext uri="{9D8B030D-6E8A-4147-A177-3AD203B41FA5}">
                      <a16:colId xmlns:a16="http://schemas.microsoft.com/office/drawing/2014/main" val="2601043942"/>
                    </a:ext>
                  </a:extLst>
                </a:gridCol>
              </a:tblGrid>
              <a:tr h="0">
                <a:tc>
                  <a:txBody>
                    <a:bodyPr/>
                    <a:lstStyle/>
                    <a:p>
                      <a:r>
                        <a:rPr lang="en-US" sz="1800" b="1" i="0" u="none" strike="noStrike" kern="1200">
                          <a:solidFill>
                            <a:schemeClr val="bg1"/>
                          </a:solidFill>
                          <a:effectLst/>
                          <a:latin typeface="+mn-lt"/>
                          <a:ea typeface="+mn-ea"/>
                          <a:cs typeface="+mn-cs"/>
                        </a:rPr>
                        <a:t>Total Families in New Mexico </a:t>
                      </a:r>
                      <a:endParaRPr lang="en-US" b="0" i="1">
                        <a:solidFill>
                          <a:schemeClr val="bg1"/>
                        </a:solidFill>
                      </a:endParaRPr>
                    </a:p>
                  </a:txBody>
                  <a:tcPr marT="91440" marB="91440" anchor="ctr">
                    <a:lnB w="12700" cap="flat" cmpd="sng" algn="ctr">
                      <a:solidFill>
                        <a:schemeClr val="bg1"/>
                      </a:solidFill>
                      <a:prstDash val="solid"/>
                      <a:round/>
                      <a:headEnd type="none" w="med" len="med"/>
                      <a:tailEnd type="none" w="med" len="med"/>
                    </a:lnB>
                    <a:solidFill>
                      <a:srgbClr val="E48126"/>
                    </a:solidFill>
                  </a:tcPr>
                </a:tc>
                <a:tc>
                  <a:txBody>
                    <a:bodyPr/>
                    <a:lstStyle/>
                    <a:p>
                      <a:pPr algn="ctr"/>
                      <a:r>
                        <a:rPr lang="en-US" b="0">
                          <a:solidFill>
                            <a:schemeClr val="tx1"/>
                          </a:solidFill>
                        </a:rPr>
                        <a:t>       162,623</a:t>
                      </a:r>
                    </a:p>
                  </a:txBody>
                  <a:tcPr marT="91440" marB="91440" anchor="ctr">
                    <a:lnB w="12700" cap="flat" cmpd="sng" algn="ctr">
                      <a:solidFill>
                        <a:schemeClr val="bg1"/>
                      </a:solidFill>
                      <a:prstDash val="solid"/>
                      <a:round/>
                      <a:headEnd type="none" w="med" len="med"/>
                      <a:tailEnd type="none" w="med" len="med"/>
                    </a:lnB>
                    <a:solidFill>
                      <a:srgbClr val="E48126">
                        <a:alpha val="45098"/>
                      </a:srgbClr>
                    </a:solidFill>
                  </a:tcPr>
                </a:tc>
                <a:extLst>
                  <a:ext uri="{0D108BD9-81ED-4DB2-BD59-A6C34878D82A}">
                    <a16:rowId xmlns:a16="http://schemas.microsoft.com/office/drawing/2014/main" val="2943159670"/>
                  </a:ext>
                </a:extLst>
              </a:tr>
              <a:tr h="340593">
                <a:tc>
                  <a:txBody>
                    <a:bodyPr/>
                    <a:lstStyle/>
                    <a:p>
                      <a:r>
                        <a:rPr lang="en-US" sz="1800" b="1" i="0" u="none" strike="noStrike" kern="1200">
                          <a:solidFill>
                            <a:schemeClr val="bg1"/>
                          </a:solidFill>
                          <a:effectLst/>
                          <a:latin typeface="+mn-lt"/>
                          <a:ea typeface="+mn-ea"/>
                          <a:cs typeface="+mn-cs"/>
                        </a:rPr>
                        <a:t>Families Living at or Below 200 Percent of Federal Poverty Level (FPL)</a:t>
                      </a:r>
                      <a:endParaRPr lang="en-US" b="1">
                        <a:solidFill>
                          <a:schemeClr val="bg1"/>
                        </a:solidFill>
                      </a:endParaRPr>
                    </a:p>
                  </a:txBody>
                  <a:tcPr marT="91440" marB="91440" anchor="ctr">
                    <a:lnT w="12700" cap="flat" cmpd="sng" algn="ctr">
                      <a:solidFill>
                        <a:schemeClr val="bg1"/>
                      </a:solidFill>
                      <a:prstDash val="solid"/>
                      <a:round/>
                      <a:headEnd type="none" w="med" len="med"/>
                      <a:tailEnd type="none" w="med" len="med"/>
                    </a:lnT>
                    <a:solidFill>
                      <a:srgbClr val="229787"/>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a:t>53,665 (33%) </a:t>
                      </a:r>
                    </a:p>
                  </a:txBody>
                  <a:tcPr marT="91440" marB="91440" anchor="ctr">
                    <a:lnT w="12700" cap="flat" cmpd="sng" algn="ctr">
                      <a:solidFill>
                        <a:schemeClr val="bg1"/>
                      </a:solidFill>
                      <a:prstDash val="solid"/>
                      <a:round/>
                      <a:headEnd type="none" w="med" len="med"/>
                      <a:tailEnd type="none" w="med" len="med"/>
                    </a:lnT>
                    <a:solidFill>
                      <a:srgbClr val="229787">
                        <a:alpha val="45098"/>
                      </a:srgbClr>
                    </a:solidFill>
                  </a:tcPr>
                </a:tc>
                <a:extLst>
                  <a:ext uri="{0D108BD9-81ED-4DB2-BD59-A6C34878D82A}">
                    <a16:rowId xmlns:a16="http://schemas.microsoft.com/office/drawing/2014/main" val="41192197"/>
                  </a:ext>
                </a:extLst>
              </a:tr>
            </a:tbl>
          </a:graphicData>
        </a:graphic>
      </p:graphicFrame>
      <p:sp>
        <p:nvSpPr>
          <p:cNvPr id="3" name="TextBox 2">
            <a:extLst>
              <a:ext uri="{FF2B5EF4-FFF2-40B4-BE49-F238E27FC236}">
                <a16:creationId xmlns:a16="http://schemas.microsoft.com/office/drawing/2014/main" id="{A84CEDFC-AC78-4EA0-AB5A-EF9A8AC04B87}"/>
              </a:ext>
            </a:extLst>
          </p:cNvPr>
          <p:cNvSpPr txBox="1"/>
          <p:nvPr/>
        </p:nvSpPr>
        <p:spPr>
          <a:xfrm>
            <a:off x="565608" y="6438506"/>
            <a:ext cx="792166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ea typeface="+mn-lt"/>
                <a:cs typeface="+mn-lt"/>
              </a:rPr>
              <a:t>Sources: US Census ACS, 1 year data from 2017-2019, Tables B01001 (B-I) and B17001 (B</a:t>
            </a:r>
          </a:p>
          <a:p>
            <a:r>
              <a:rPr lang="en-US" sz="1000" dirty="0">
                <a:ea typeface="+mn-lt"/>
                <a:cs typeface="+mn-lt"/>
              </a:rPr>
              <a:t>Sources: US Census ACS, 1 year data from 2019, Table S1702; and PRB analysis of ACS data</a:t>
            </a:r>
            <a:endParaRPr lang="en-US" dirty="0"/>
          </a:p>
        </p:txBody>
      </p:sp>
    </p:spTree>
    <p:extLst>
      <p:ext uri="{BB962C8B-B14F-4D97-AF65-F5344CB8AC3E}">
        <p14:creationId xmlns:p14="http://schemas.microsoft.com/office/powerpoint/2010/main" val="1323398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0716-1B1B-814D-AA1D-5AA6C15DCC67}"/>
              </a:ext>
            </a:extLst>
          </p:cNvPr>
          <p:cNvSpPr>
            <a:spLocks noGrp="1"/>
          </p:cNvSpPr>
          <p:nvPr>
            <p:ph type="title"/>
          </p:nvPr>
        </p:nvSpPr>
        <p:spPr/>
        <p:txBody>
          <a:bodyPr/>
          <a:lstStyle/>
          <a:p>
            <a:r>
              <a:rPr lang="en-US"/>
              <a:t>Annual Births </a:t>
            </a:r>
          </a:p>
        </p:txBody>
      </p:sp>
      <p:graphicFrame>
        <p:nvGraphicFramePr>
          <p:cNvPr id="10" name="Table 10">
            <a:extLst>
              <a:ext uri="{FF2B5EF4-FFF2-40B4-BE49-F238E27FC236}">
                <a16:creationId xmlns:a16="http://schemas.microsoft.com/office/drawing/2014/main" id="{1BC09C00-F6A6-8744-8CEC-147ED0201EE0}"/>
              </a:ext>
            </a:extLst>
          </p:cNvPr>
          <p:cNvGraphicFramePr>
            <a:graphicFrameLocks noGrp="1"/>
          </p:cNvGraphicFramePr>
          <p:nvPr>
            <p:ph idx="1"/>
            <p:extLst>
              <p:ext uri="{D42A27DB-BD31-4B8C-83A1-F6EECF244321}">
                <p14:modId xmlns:p14="http://schemas.microsoft.com/office/powerpoint/2010/main" val="3361848467"/>
              </p:ext>
            </p:extLst>
          </p:nvPr>
        </p:nvGraphicFramePr>
        <p:xfrm>
          <a:off x="838201" y="1578394"/>
          <a:ext cx="6743700" cy="3444240"/>
        </p:xfrm>
        <a:graphic>
          <a:graphicData uri="http://schemas.openxmlformats.org/drawingml/2006/table">
            <a:tbl>
              <a:tblPr firstRow="1" bandRow="1">
                <a:solidFill>
                  <a:srgbClr val="FFFFFF">
                    <a:alpha val="45098"/>
                  </a:srgbClr>
                </a:solidFill>
                <a:tableStyleId>{5C22544A-7EE6-4342-B048-85BDC9FD1C3A}</a:tableStyleId>
              </a:tblPr>
              <a:tblGrid>
                <a:gridCol w="2382412">
                  <a:extLst>
                    <a:ext uri="{9D8B030D-6E8A-4147-A177-3AD203B41FA5}">
                      <a16:colId xmlns:a16="http://schemas.microsoft.com/office/drawing/2014/main" val="1890518489"/>
                    </a:ext>
                  </a:extLst>
                </a:gridCol>
                <a:gridCol w="2180644">
                  <a:extLst>
                    <a:ext uri="{9D8B030D-6E8A-4147-A177-3AD203B41FA5}">
                      <a16:colId xmlns:a16="http://schemas.microsoft.com/office/drawing/2014/main" val="2601043942"/>
                    </a:ext>
                  </a:extLst>
                </a:gridCol>
                <a:gridCol w="2180644">
                  <a:extLst>
                    <a:ext uri="{9D8B030D-6E8A-4147-A177-3AD203B41FA5}">
                      <a16:colId xmlns:a16="http://schemas.microsoft.com/office/drawing/2014/main" val="4258924952"/>
                    </a:ext>
                  </a:extLst>
                </a:gridCol>
              </a:tblGrid>
              <a:tr h="0">
                <a:tc>
                  <a:txBody>
                    <a:bodyPr/>
                    <a:lstStyle/>
                    <a:p>
                      <a:r>
                        <a:rPr lang="en-US" b="1" i="0" u="none">
                          <a:solidFill>
                            <a:schemeClr val="bg1"/>
                          </a:solidFill>
                        </a:rPr>
                        <a:t>Race and Ethnicity </a:t>
                      </a:r>
                    </a:p>
                  </a:txBody>
                  <a:tcPr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algn="ctr"/>
                      <a:r>
                        <a:rPr lang="en-US" b="1">
                          <a:solidFill>
                            <a:schemeClr val="bg1"/>
                          </a:solidFill>
                        </a:rPr>
                        <a:t>Number</a:t>
                      </a:r>
                    </a:p>
                  </a:txBody>
                  <a:tcPr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lvl="0" algn="ctr">
                        <a:buNone/>
                      </a:pPr>
                      <a:r>
                        <a:rPr lang="en-US" b="1">
                          <a:solidFill>
                            <a:schemeClr val="bg1"/>
                          </a:solidFill>
                        </a:rPr>
                        <a:t>Percent </a:t>
                      </a:r>
                      <a:endParaRPr lang="en-US"/>
                    </a:p>
                  </a:txBody>
                  <a:tcPr marT="91440" marB="91440" anchor="ctr">
                    <a:lnB w="12700" cap="flat" cmpd="sng" algn="ctr">
                      <a:solidFill>
                        <a:schemeClr val="bg1"/>
                      </a:solidFill>
                      <a:prstDash val="solid"/>
                      <a:round/>
                      <a:headEnd type="none" w="med" len="med"/>
                      <a:tailEnd type="none" w="med" len="med"/>
                    </a:lnB>
                    <a:solidFill>
                      <a:srgbClr val="064961"/>
                    </a:solidFill>
                  </a:tcPr>
                </a:tc>
                <a:extLst>
                  <a:ext uri="{0D108BD9-81ED-4DB2-BD59-A6C34878D82A}">
                    <a16:rowId xmlns:a16="http://schemas.microsoft.com/office/drawing/2014/main" val="2291716087"/>
                  </a:ext>
                </a:extLst>
              </a:tr>
              <a:tr h="0">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i="0" u="none" strike="noStrike" kern="1200" dirty="0">
                          <a:solidFill>
                            <a:schemeClr val="bg1"/>
                          </a:solidFill>
                          <a:effectLst/>
                          <a:latin typeface="+mn-lt"/>
                          <a:ea typeface="+mn-ea"/>
                          <a:cs typeface="+mn-cs"/>
                        </a:rPr>
                        <a:t>Hispanic:</a:t>
                      </a:r>
                      <a:endParaRPr lang="en-US" sz="1600" b="0" dirty="0">
                        <a:solidFill>
                          <a:schemeClr val="bg1"/>
                        </a:solidFill>
                      </a:endParaRPr>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solidFill>
                  </a:tcPr>
                </a:tc>
                <a:tc>
                  <a:txBody>
                    <a:bodyPr/>
                    <a:lstStyle/>
                    <a:p>
                      <a:pPr algn="ctr"/>
                      <a:r>
                        <a:rPr lang="en-US" sz="1600" b="0">
                          <a:solidFill>
                            <a:schemeClr val="tx1"/>
                          </a:solidFill>
                        </a:rPr>
                        <a:t>12,914</a:t>
                      </a:r>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alpha val="44706"/>
                      </a:srgbClr>
                    </a:solidFill>
                  </a:tcPr>
                </a:tc>
                <a:tc>
                  <a:txBody>
                    <a:bodyPr/>
                    <a:lstStyle/>
                    <a:p>
                      <a:pPr lvl="0" algn="ctr">
                        <a:buNone/>
                      </a:pPr>
                      <a:r>
                        <a:rPr lang="en-US" sz="1600" b="0" dirty="0">
                          <a:solidFill>
                            <a:schemeClr val="tx1"/>
                          </a:solidFill>
                        </a:rPr>
                        <a:t>56.2</a:t>
                      </a:r>
                      <a:endParaRPr lang="en-US" dirty="0"/>
                    </a:p>
                  </a:txBody>
                  <a:tcPr marT="91440" marB="9144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8126">
                        <a:alpha val="44706"/>
                      </a:srgbClr>
                    </a:solidFill>
                  </a:tcPr>
                </a:tc>
                <a:extLst>
                  <a:ext uri="{0D108BD9-81ED-4DB2-BD59-A6C34878D82A}">
                    <a16:rowId xmlns:a16="http://schemas.microsoft.com/office/drawing/2014/main" val="294315967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u="none" strike="noStrike" kern="1200" dirty="0">
                          <a:solidFill>
                            <a:schemeClr val="bg1"/>
                          </a:solidFill>
                          <a:effectLst/>
                          <a:latin typeface="+mn-lt"/>
                          <a:ea typeface="+mn-ea"/>
                          <a:cs typeface="+mn-cs"/>
                        </a:rPr>
                        <a:t>Native American</a:t>
                      </a:r>
                      <a:endParaRPr lang="en-US" sz="1600" b="0" dirty="0">
                        <a:solidFill>
                          <a:schemeClr val="bg1"/>
                        </a:solidFill>
                      </a:endParaRPr>
                    </a:p>
                  </a:txBody>
                  <a:tcPr marT="91440" marB="91440" anchor="ctr">
                    <a:lnT w="12700" cap="flat" cmpd="sng" algn="ctr">
                      <a:solidFill>
                        <a:schemeClr val="bg1"/>
                      </a:solidFill>
                      <a:prstDash val="solid"/>
                      <a:round/>
                      <a:headEnd type="none" w="med" len="med"/>
                      <a:tailEnd type="none" w="med" len="med"/>
                    </a:lnT>
                    <a:solidFill>
                      <a:srgbClr val="45ABA9"/>
                    </a:solidFill>
                  </a:tcPr>
                </a:tc>
                <a:tc>
                  <a:txBody>
                    <a:bodyPr/>
                    <a:lstStyle/>
                    <a:p>
                      <a:pPr algn="ctr"/>
                      <a:r>
                        <a:rPr lang="en-US" sz="1600" b="0">
                          <a:solidFill>
                            <a:schemeClr val="tx1"/>
                          </a:solidFill>
                        </a:rPr>
                        <a:t>2,766</a:t>
                      </a:r>
                    </a:p>
                  </a:txBody>
                  <a:tcPr marT="91440" marB="91440" anchor="ctr">
                    <a:lnT w="12700" cap="flat" cmpd="sng" algn="ctr">
                      <a:solidFill>
                        <a:schemeClr val="bg1"/>
                      </a:solidFill>
                      <a:prstDash val="solid"/>
                      <a:round/>
                      <a:headEnd type="none" w="med" len="med"/>
                      <a:tailEnd type="none" w="med" len="med"/>
                    </a:lnT>
                    <a:solidFill>
                      <a:srgbClr val="4FC2C0">
                        <a:alpha val="45098"/>
                      </a:srgbClr>
                    </a:solidFill>
                  </a:tcPr>
                </a:tc>
                <a:tc>
                  <a:txBody>
                    <a:bodyPr/>
                    <a:lstStyle/>
                    <a:p>
                      <a:pPr lvl="0" algn="ctr">
                        <a:buNone/>
                      </a:pPr>
                      <a:r>
                        <a:rPr lang="en-US" sz="1600" b="0" dirty="0">
                          <a:solidFill>
                            <a:schemeClr val="tx1"/>
                          </a:solidFill>
                        </a:rPr>
                        <a:t>12</a:t>
                      </a:r>
                      <a:endParaRPr lang="en-US" dirty="0"/>
                    </a:p>
                  </a:txBody>
                  <a:tcPr marT="91440" marB="91440" anchor="ctr">
                    <a:lnT w="12700" cap="flat" cmpd="sng" algn="ctr">
                      <a:solidFill>
                        <a:schemeClr val="bg1"/>
                      </a:solidFill>
                      <a:prstDash val="solid"/>
                      <a:round/>
                      <a:headEnd type="none" w="med" len="med"/>
                      <a:tailEnd type="none" w="med" len="med"/>
                    </a:lnT>
                    <a:solidFill>
                      <a:srgbClr val="4FC2C0">
                        <a:alpha val="45098"/>
                      </a:srgbClr>
                    </a:solidFill>
                  </a:tcPr>
                </a:tc>
                <a:extLst>
                  <a:ext uri="{0D108BD9-81ED-4DB2-BD59-A6C34878D82A}">
                    <a16:rowId xmlns:a16="http://schemas.microsoft.com/office/drawing/2014/main" val="4119219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u="none" strike="noStrike" kern="1200" dirty="0">
                          <a:solidFill>
                            <a:schemeClr val="bg1"/>
                          </a:solidFill>
                          <a:effectLst/>
                          <a:latin typeface="+mn-lt"/>
                          <a:ea typeface="+mn-ea"/>
                          <a:cs typeface="+mn-cs"/>
                        </a:rPr>
                        <a:t>Black/African-American</a:t>
                      </a:r>
                      <a:endParaRPr lang="en-US" sz="1600" b="0" dirty="0">
                        <a:solidFill>
                          <a:schemeClr val="bg1"/>
                        </a:solidFill>
                      </a:endParaRPr>
                    </a:p>
                  </a:txBody>
                  <a:tcPr marT="91440" marB="91440" anchor="ctr">
                    <a:solidFill>
                      <a:srgbClr val="E48126"/>
                    </a:solidFill>
                  </a:tcPr>
                </a:tc>
                <a:tc>
                  <a:txBody>
                    <a:bodyPr/>
                    <a:lstStyle/>
                    <a:p>
                      <a:pPr algn="ctr"/>
                      <a:r>
                        <a:rPr lang="en-US" sz="1600" b="0">
                          <a:solidFill>
                            <a:schemeClr val="tx1"/>
                          </a:solidFill>
                        </a:rPr>
                        <a:t>477</a:t>
                      </a:r>
                    </a:p>
                  </a:txBody>
                  <a:tcPr marT="91440" marB="91440" anchor="ctr">
                    <a:solidFill>
                      <a:srgbClr val="E48126">
                        <a:alpha val="45098"/>
                      </a:srgbClr>
                    </a:solidFill>
                  </a:tcPr>
                </a:tc>
                <a:tc>
                  <a:txBody>
                    <a:bodyPr/>
                    <a:lstStyle/>
                    <a:p>
                      <a:pPr lvl="0" algn="ctr">
                        <a:buNone/>
                      </a:pPr>
                      <a:r>
                        <a:rPr lang="en-US" sz="1600" b="0" dirty="0">
                          <a:solidFill>
                            <a:schemeClr val="tx1"/>
                          </a:solidFill>
                        </a:rPr>
                        <a:t>2</a:t>
                      </a:r>
                      <a:endParaRPr lang="en-US" dirty="0"/>
                    </a:p>
                  </a:txBody>
                  <a:tcPr marT="91440" marB="91440" anchor="ctr">
                    <a:solidFill>
                      <a:srgbClr val="E48126">
                        <a:alpha val="45098"/>
                      </a:srgbClr>
                    </a:solidFill>
                  </a:tcPr>
                </a:tc>
                <a:extLst>
                  <a:ext uri="{0D108BD9-81ED-4DB2-BD59-A6C34878D82A}">
                    <a16:rowId xmlns:a16="http://schemas.microsoft.com/office/drawing/2014/main" val="3412838844"/>
                  </a:ext>
                </a:extLst>
              </a:tr>
              <a:tr h="0">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i="0" u="none" strike="noStrike" kern="1200" dirty="0">
                          <a:solidFill>
                            <a:schemeClr val="bg1"/>
                          </a:solidFill>
                          <a:effectLst/>
                          <a:latin typeface="+mn-lt"/>
                          <a:ea typeface="+mn-ea"/>
                          <a:cs typeface="+mn-cs"/>
                        </a:rPr>
                        <a:t>Asian</a:t>
                      </a:r>
                      <a:endParaRPr lang="en-US" sz="1600" b="0" dirty="0">
                        <a:solidFill>
                          <a:schemeClr val="bg1"/>
                        </a:solidFill>
                      </a:endParaRPr>
                    </a:p>
                  </a:txBody>
                  <a:tcPr marT="91440" marB="91440" anchor="ctr">
                    <a:solidFill>
                      <a:srgbClr val="45ABA9"/>
                    </a:solidFill>
                  </a:tcPr>
                </a:tc>
                <a:tc>
                  <a:txBody>
                    <a:bodyPr/>
                    <a:lstStyle/>
                    <a:p>
                      <a:pPr algn="ctr"/>
                      <a:r>
                        <a:rPr lang="en-US" sz="1600" b="0">
                          <a:solidFill>
                            <a:schemeClr val="tx1"/>
                          </a:solidFill>
                        </a:rPr>
                        <a:t>525</a:t>
                      </a:r>
                    </a:p>
                  </a:txBody>
                  <a:tcPr marT="91440" marB="91440" anchor="ctr">
                    <a:solidFill>
                      <a:srgbClr val="4FC2C0">
                        <a:alpha val="45098"/>
                      </a:srgbClr>
                    </a:solidFill>
                  </a:tcPr>
                </a:tc>
                <a:tc>
                  <a:txBody>
                    <a:bodyPr/>
                    <a:lstStyle/>
                    <a:p>
                      <a:pPr lvl="0" algn="ctr">
                        <a:buNone/>
                      </a:pPr>
                      <a:r>
                        <a:rPr lang="en-US" sz="1600" b="0" dirty="0">
                          <a:solidFill>
                            <a:schemeClr val="tx1"/>
                          </a:solidFill>
                        </a:rPr>
                        <a:t>2.3</a:t>
                      </a:r>
                      <a:endParaRPr lang="en-US" dirty="0"/>
                    </a:p>
                  </a:txBody>
                  <a:tcPr marT="91440" marB="91440" anchor="ctr">
                    <a:solidFill>
                      <a:srgbClr val="4FC2C0">
                        <a:alpha val="45098"/>
                      </a:srgbClr>
                    </a:solidFill>
                  </a:tcPr>
                </a:tc>
                <a:extLst>
                  <a:ext uri="{0D108BD9-81ED-4DB2-BD59-A6C34878D82A}">
                    <a16:rowId xmlns:a16="http://schemas.microsoft.com/office/drawing/2014/main" val="284028321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u="none" strike="noStrike" kern="1200" dirty="0">
                          <a:solidFill>
                            <a:schemeClr val="bg1"/>
                          </a:solidFill>
                          <a:effectLst/>
                          <a:latin typeface="+mn-lt"/>
                          <a:ea typeface="+mn-ea"/>
                          <a:cs typeface="+mn-cs"/>
                        </a:rPr>
                        <a:t>Caucasian</a:t>
                      </a:r>
                      <a:endParaRPr lang="en-US" sz="1600" b="0" dirty="0">
                        <a:solidFill>
                          <a:schemeClr val="bg1"/>
                        </a:solidFill>
                      </a:endParaRPr>
                    </a:p>
                  </a:txBody>
                  <a:tcPr marT="91440" marB="91440" anchor="ctr">
                    <a:solidFill>
                      <a:srgbClr val="E48126"/>
                    </a:solidFill>
                  </a:tcPr>
                </a:tc>
                <a:tc>
                  <a:txBody>
                    <a:bodyPr/>
                    <a:lstStyle/>
                    <a:p>
                      <a:pPr algn="ctr"/>
                      <a:r>
                        <a:rPr lang="en-US" sz="1600" b="0">
                          <a:solidFill>
                            <a:schemeClr val="tx1"/>
                          </a:solidFill>
                        </a:rPr>
                        <a:t>6,232</a:t>
                      </a:r>
                    </a:p>
                  </a:txBody>
                  <a:tcPr marT="91440" marB="91440" anchor="ctr">
                    <a:solidFill>
                      <a:srgbClr val="E48126">
                        <a:alpha val="45098"/>
                      </a:srgbClr>
                    </a:solidFill>
                  </a:tcPr>
                </a:tc>
                <a:tc>
                  <a:txBody>
                    <a:bodyPr/>
                    <a:lstStyle/>
                    <a:p>
                      <a:pPr lvl="0" algn="ctr">
                        <a:buNone/>
                      </a:pPr>
                      <a:r>
                        <a:rPr lang="en-US" sz="1600" b="0" dirty="0">
                          <a:solidFill>
                            <a:schemeClr val="tx1"/>
                          </a:solidFill>
                        </a:rPr>
                        <a:t>27.1</a:t>
                      </a:r>
                      <a:endParaRPr lang="en-US" dirty="0"/>
                    </a:p>
                  </a:txBody>
                  <a:tcPr marT="91440" marB="91440" anchor="ctr">
                    <a:solidFill>
                      <a:srgbClr val="E48126">
                        <a:alpha val="45098"/>
                      </a:srgbClr>
                    </a:solidFill>
                  </a:tcPr>
                </a:tc>
                <a:extLst>
                  <a:ext uri="{0D108BD9-81ED-4DB2-BD59-A6C34878D82A}">
                    <a16:rowId xmlns:a16="http://schemas.microsoft.com/office/drawing/2014/main" val="367257901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u="none" strike="noStrike" kern="1200" dirty="0">
                          <a:solidFill>
                            <a:schemeClr val="bg1"/>
                          </a:solidFill>
                          <a:effectLst/>
                          <a:latin typeface="+mn-lt"/>
                          <a:ea typeface="+mn-ea"/>
                          <a:cs typeface="+mn-cs"/>
                        </a:rPr>
                        <a:t>Other</a:t>
                      </a:r>
                      <a:endParaRPr lang="en-US" sz="1600" b="0" dirty="0">
                        <a:solidFill>
                          <a:schemeClr val="bg1"/>
                        </a:solidFill>
                      </a:endParaRPr>
                    </a:p>
                  </a:txBody>
                  <a:tcPr marT="91440" marB="91440" anchor="ctr">
                    <a:solidFill>
                      <a:srgbClr val="45ABA9"/>
                    </a:solidFill>
                  </a:tcPr>
                </a:tc>
                <a:tc>
                  <a:txBody>
                    <a:bodyPr/>
                    <a:lstStyle/>
                    <a:p>
                      <a:pPr algn="ctr"/>
                      <a:r>
                        <a:rPr lang="en-US" sz="1600" b="0">
                          <a:solidFill>
                            <a:schemeClr val="tx1"/>
                          </a:solidFill>
                        </a:rPr>
                        <a:t>52</a:t>
                      </a:r>
                    </a:p>
                  </a:txBody>
                  <a:tcPr marT="91440" marB="91440" anchor="ctr">
                    <a:solidFill>
                      <a:srgbClr val="4FC2C0">
                        <a:alpha val="45098"/>
                      </a:srgbClr>
                    </a:solidFill>
                  </a:tcPr>
                </a:tc>
                <a:tc>
                  <a:txBody>
                    <a:bodyPr/>
                    <a:lstStyle/>
                    <a:p>
                      <a:pPr lvl="0" algn="ctr">
                        <a:buNone/>
                      </a:pPr>
                      <a:r>
                        <a:rPr lang="en-US" sz="1600" b="0" dirty="0">
                          <a:solidFill>
                            <a:schemeClr val="tx1"/>
                          </a:solidFill>
                        </a:rPr>
                        <a:t>0.2</a:t>
                      </a:r>
                      <a:endParaRPr lang="en-US" dirty="0"/>
                    </a:p>
                  </a:txBody>
                  <a:tcPr marT="91440" marB="91440" anchor="ctr">
                    <a:solidFill>
                      <a:srgbClr val="4FC2C0">
                        <a:alpha val="45098"/>
                      </a:srgbClr>
                    </a:solidFill>
                  </a:tcPr>
                </a:tc>
                <a:extLst>
                  <a:ext uri="{0D108BD9-81ED-4DB2-BD59-A6C34878D82A}">
                    <a16:rowId xmlns:a16="http://schemas.microsoft.com/office/drawing/2014/main" val="2747142983"/>
                  </a:ext>
                </a:extLst>
              </a:tr>
              <a:tr h="0">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i="0" u="none" strike="noStrike" kern="1200" dirty="0">
                          <a:solidFill>
                            <a:schemeClr val="bg1"/>
                          </a:solidFill>
                          <a:effectLst/>
                          <a:latin typeface="+mn-lt"/>
                          <a:ea typeface="+mn-ea"/>
                          <a:cs typeface="+mn-cs"/>
                        </a:rPr>
                        <a:t>TOTAL</a:t>
                      </a:r>
                      <a:endParaRPr lang="en-US" sz="1600" b="0" dirty="0">
                        <a:solidFill>
                          <a:schemeClr val="bg1"/>
                        </a:solidFill>
                      </a:endParaRPr>
                    </a:p>
                  </a:txBody>
                  <a:tcPr marT="91440" marB="91440" anchor="ctr">
                    <a:solidFill>
                      <a:srgbClr val="064961">
                        <a:alpha val="85098"/>
                      </a:srgbClr>
                    </a:solidFill>
                  </a:tcPr>
                </a:tc>
                <a:tc>
                  <a:txBody>
                    <a:bodyPr/>
                    <a:lstStyle/>
                    <a:p>
                      <a:pPr algn="ctr"/>
                      <a:r>
                        <a:rPr lang="en-US" sz="1600" b="1" dirty="0">
                          <a:solidFill>
                            <a:schemeClr val="bg1"/>
                          </a:solidFill>
                        </a:rPr>
                        <a:t>22,966</a:t>
                      </a:r>
                    </a:p>
                  </a:txBody>
                  <a:tcPr marT="91440" marB="91440" anchor="ctr">
                    <a:solidFill>
                      <a:srgbClr val="064961">
                        <a:alpha val="85098"/>
                      </a:srgbClr>
                    </a:solidFill>
                  </a:tcPr>
                </a:tc>
                <a:tc>
                  <a:txBody>
                    <a:bodyPr/>
                    <a:lstStyle/>
                    <a:p>
                      <a:pPr lvl="0" algn="ctr">
                        <a:buNone/>
                      </a:pPr>
                      <a:endParaRPr lang="en-US" sz="1600" b="1" dirty="0">
                        <a:solidFill>
                          <a:schemeClr val="bg1"/>
                        </a:solidFill>
                      </a:endParaRPr>
                    </a:p>
                  </a:txBody>
                  <a:tcPr marT="91440" marB="91440" anchor="ctr">
                    <a:solidFill>
                      <a:srgbClr val="064961">
                        <a:alpha val="85098"/>
                      </a:srgbClr>
                    </a:solidFill>
                  </a:tcPr>
                </a:tc>
                <a:extLst>
                  <a:ext uri="{0D108BD9-81ED-4DB2-BD59-A6C34878D82A}">
                    <a16:rowId xmlns:a16="http://schemas.microsoft.com/office/drawing/2014/main" val="1533275161"/>
                  </a:ext>
                </a:extLst>
              </a:tr>
            </a:tbl>
          </a:graphicData>
        </a:graphic>
      </p:graphicFrame>
      <p:graphicFrame>
        <p:nvGraphicFramePr>
          <p:cNvPr id="5" name="Table 10">
            <a:extLst>
              <a:ext uri="{FF2B5EF4-FFF2-40B4-BE49-F238E27FC236}">
                <a16:creationId xmlns:a16="http://schemas.microsoft.com/office/drawing/2014/main" id="{D6C6124E-F852-3849-A09D-90B381A10DF4}"/>
              </a:ext>
            </a:extLst>
          </p:cNvPr>
          <p:cNvGraphicFramePr>
            <a:graphicFrameLocks/>
          </p:cNvGraphicFramePr>
          <p:nvPr>
            <p:extLst>
              <p:ext uri="{D42A27DB-BD31-4B8C-83A1-F6EECF244321}">
                <p14:modId xmlns:p14="http://schemas.microsoft.com/office/powerpoint/2010/main" val="3698389906"/>
              </p:ext>
            </p:extLst>
          </p:nvPr>
        </p:nvGraphicFramePr>
        <p:xfrm>
          <a:off x="838200" y="5247522"/>
          <a:ext cx="6743700" cy="457200"/>
        </p:xfrm>
        <a:graphic>
          <a:graphicData uri="http://schemas.openxmlformats.org/drawingml/2006/table">
            <a:tbl>
              <a:tblPr firstRow="1" bandRow="1">
                <a:solidFill>
                  <a:srgbClr val="FFFFFF">
                    <a:alpha val="45098"/>
                  </a:srgbClr>
                </a:solidFill>
                <a:tableStyleId>{5C22544A-7EE6-4342-B048-85BDC9FD1C3A}</a:tableStyleId>
              </a:tblPr>
              <a:tblGrid>
                <a:gridCol w="3411224">
                  <a:extLst>
                    <a:ext uri="{9D8B030D-6E8A-4147-A177-3AD203B41FA5}">
                      <a16:colId xmlns:a16="http://schemas.microsoft.com/office/drawing/2014/main" val="1890518489"/>
                    </a:ext>
                  </a:extLst>
                </a:gridCol>
                <a:gridCol w="3332476">
                  <a:extLst>
                    <a:ext uri="{9D8B030D-6E8A-4147-A177-3AD203B41FA5}">
                      <a16:colId xmlns:a16="http://schemas.microsoft.com/office/drawing/2014/main" val="2601043942"/>
                    </a:ext>
                  </a:extLst>
                </a:gridCol>
              </a:tblGrid>
              <a:tr h="0">
                <a:tc>
                  <a:txBody>
                    <a:bodyPr/>
                    <a:lstStyle/>
                    <a:p>
                      <a:r>
                        <a:rPr lang="en-US" b="1" i="0" u="none">
                          <a:solidFill>
                            <a:schemeClr val="bg1"/>
                          </a:solidFill>
                        </a:rPr>
                        <a:t>Medicaid-Funded Births per Year:</a:t>
                      </a:r>
                    </a:p>
                  </a:txBody>
                  <a:tcPr marT="91440" marB="91440" anchor="ctr">
                    <a:lnB w="12700" cap="flat" cmpd="sng" algn="ctr">
                      <a:solidFill>
                        <a:schemeClr val="bg1"/>
                      </a:solidFill>
                      <a:prstDash val="solid"/>
                      <a:round/>
                      <a:headEnd type="none" w="med" len="med"/>
                      <a:tailEnd type="none" w="med" len="med"/>
                    </a:lnB>
                    <a:solidFill>
                      <a:srgbClr val="064961"/>
                    </a:solidFill>
                  </a:tcPr>
                </a:tc>
                <a:tc>
                  <a:txBody>
                    <a:bodyPr/>
                    <a:lstStyle/>
                    <a:p>
                      <a:pPr algn="ctr"/>
                      <a:r>
                        <a:rPr lang="en-US" b="1" dirty="0">
                          <a:solidFill>
                            <a:schemeClr val="bg1"/>
                          </a:solidFill>
                        </a:rPr>
                        <a:t>72%*</a:t>
                      </a:r>
                    </a:p>
                  </a:txBody>
                  <a:tcPr marT="91440" marB="91440" anchor="ctr">
                    <a:lnB w="12700" cap="flat" cmpd="sng" algn="ctr">
                      <a:solidFill>
                        <a:schemeClr val="bg1"/>
                      </a:solidFill>
                      <a:prstDash val="solid"/>
                      <a:round/>
                      <a:headEnd type="none" w="med" len="med"/>
                      <a:tailEnd type="none" w="med" len="med"/>
                    </a:lnB>
                    <a:solidFill>
                      <a:srgbClr val="064961"/>
                    </a:solidFill>
                  </a:tcPr>
                </a:tc>
                <a:extLst>
                  <a:ext uri="{0D108BD9-81ED-4DB2-BD59-A6C34878D82A}">
                    <a16:rowId xmlns:a16="http://schemas.microsoft.com/office/drawing/2014/main" val="2291716087"/>
                  </a:ext>
                </a:extLst>
              </a:tr>
            </a:tbl>
          </a:graphicData>
        </a:graphic>
      </p:graphicFrame>
      <p:sp>
        <p:nvSpPr>
          <p:cNvPr id="3" name="TextBox 2">
            <a:extLst>
              <a:ext uri="{FF2B5EF4-FFF2-40B4-BE49-F238E27FC236}">
                <a16:creationId xmlns:a16="http://schemas.microsoft.com/office/drawing/2014/main" id="{FD9E6E83-3776-4A63-8CE7-716E498F6091}"/>
              </a:ext>
            </a:extLst>
          </p:cNvPr>
          <p:cNvSpPr txBox="1"/>
          <p:nvPr/>
        </p:nvSpPr>
        <p:spPr>
          <a:xfrm>
            <a:off x="838200" y="6267450"/>
            <a:ext cx="67437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t>Source: </a:t>
            </a:r>
            <a:r>
              <a:rPr lang="en-US" sz="1000">
                <a:ea typeface="+mn-lt"/>
                <a:cs typeface="+mn-lt"/>
                <a:hlinkClick r:id="rId3"/>
              </a:rPr>
              <a:t>NM-IBIS - Query Result - New Mexico Birth Data - Count (state.nm.us)</a:t>
            </a:r>
          </a:p>
          <a:p>
            <a:r>
              <a:rPr lang="en-US" sz="1000">
                <a:cs typeface="Calibri"/>
              </a:rPr>
              <a:t>*2015 Data </a:t>
            </a:r>
          </a:p>
        </p:txBody>
      </p:sp>
    </p:spTree>
    <p:extLst>
      <p:ext uri="{BB962C8B-B14F-4D97-AF65-F5344CB8AC3E}">
        <p14:creationId xmlns:p14="http://schemas.microsoft.com/office/powerpoint/2010/main" val="563841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87BCF-A6B6-844E-9297-CD9E88DCA100}"/>
              </a:ext>
            </a:extLst>
          </p:cNvPr>
          <p:cNvPicPr>
            <a:picLocks noChangeAspect="1"/>
          </p:cNvPicPr>
          <p:nvPr/>
        </p:nvPicPr>
        <p:blipFill rotWithShape="1">
          <a:blip r:embed="rId2"/>
          <a:srcRect b="5263"/>
          <a:stretch/>
        </p:blipFill>
        <p:spPr>
          <a:xfrm>
            <a:off x="20" y="10"/>
            <a:ext cx="12191980" cy="6857990"/>
          </a:xfrm>
          <a:prstGeom prst="rect">
            <a:avLst/>
          </a:prstGeom>
        </p:spPr>
      </p:pic>
      <p:sp>
        <p:nvSpPr>
          <p:cNvPr id="95" name="Rectangle 9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B663E9-C10B-4937-BC55-AA8259E032B2}"/>
              </a:ext>
            </a:extLst>
          </p:cNvPr>
          <p:cNvSpPr>
            <a:spLocks noGrp="1"/>
          </p:cNvSpPr>
          <p:nvPr>
            <p:ph type="title"/>
          </p:nvPr>
        </p:nvSpPr>
        <p:spPr>
          <a:xfrm>
            <a:off x="523875" y="5317240"/>
            <a:ext cx="11210925" cy="744836"/>
          </a:xfrm>
        </p:spPr>
        <p:txBody>
          <a:bodyPr vert="horz" lIns="91440" tIns="45720" rIns="91440" bIns="45720" rtlCol="0">
            <a:normAutofit/>
          </a:bodyPr>
          <a:lstStyle/>
          <a:p>
            <a:r>
              <a:rPr lang="en-US" sz="3600" dirty="0">
                <a:solidFill>
                  <a:schemeClr val="tx1">
                    <a:lumMod val="85000"/>
                    <a:lumOff val="15000"/>
                  </a:schemeClr>
                </a:solidFill>
                <a:latin typeface="+mj-lt"/>
              </a:rPr>
              <a:t>AGENCY OVERVIEW</a:t>
            </a:r>
          </a:p>
        </p:txBody>
      </p:sp>
      <p:cxnSp>
        <p:nvCxnSpPr>
          <p:cNvPr id="97" name="Straight Connector 9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847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0716-1B1B-814D-AA1D-5AA6C15DCC67}"/>
              </a:ext>
            </a:extLst>
          </p:cNvPr>
          <p:cNvSpPr>
            <a:spLocks noGrp="1"/>
          </p:cNvSpPr>
          <p:nvPr>
            <p:ph type="title"/>
          </p:nvPr>
        </p:nvSpPr>
        <p:spPr/>
        <p:txBody>
          <a:bodyPr/>
          <a:lstStyle/>
          <a:p>
            <a:r>
              <a:rPr lang="en-US"/>
              <a:t>Organizational Chart – Top Level</a:t>
            </a:r>
          </a:p>
        </p:txBody>
      </p:sp>
      <p:pic>
        <p:nvPicPr>
          <p:cNvPr id="7" name="Picture 6">
            <a:extLst>
              <a:ext uri="{FF2B5EF4-FFF2-40B4-BE49-F238E27FC236}">
                <a16:creationId xmlns:a16="http://schemas.microsoft.com/office/drawing/2014/main" id="{6A726DDF-EF5B-B445-A47F-65B69C83C26D}"/>
              </a:ext>
            </a:extLst>
          </p:cNvPr>
          <p:cNvPicPr>
            <a:picLocks noChangeAspect="1"/>
          </p:cNvPicPr>
          <p:nvPr/>
        </p:nvPicPr>
        <p:blipFill>
          <a:blip r:embed="rId3"/>
          <a:stretch>
            <a:fillRect/>
          </a:stretch>
        </p:blipFill>
        <p:spPr>
          <a:xfrm>
            <a:off x="572046" y="1358152"/>
            <a:ext cx="10767351" cy="4309783"/>
          </a:xfrm>
          <a:prstGeom prst="rect">
            <a:avLst/>
          </a:prstGeom>
        </p:spPr>
      </p:pic>
    </p:spTree>
    <p:extLst>
      <p:ext uri="{BB962C8B-B14F-4D97-AF65-F5344CB8AC3E}">
        <p14:creationId xmlns:p14="http://schemas.microsoft.com/office/powerpoint/2010/main" val="2016272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81E0-6908-4284-B1C9-F97722896A30}"/>
              </a:ext>
            </a:extLst>
          </p:cNvPr>
          <p:cNvSpPr>
            <a:spLocks noGrp="1"/>
          </p:cNvSpPr>
          <p:nvPr>
            <p:ph type="title"/>
          </p:nvPr>
        </p:nvSpPr>
        <p:spPr>
          <a:xfrm>
            <a:off x="391378" y="70154"/>
            <a:ext cx="11407487" cy="1325563"/>
          </a:xfrm>
        </p:spPr>
        <p:txBody>
          <a:bodyPr>
            <a:normAutofit/>
          </a:bodyPr>
          <a:lstStyle/>
          <a:p>
            <a:r>
              <a:rPr lang="en-US" sz="3600">
                <a:cs typeface="Calibri"/>
              </a:rPr>
              <a:t>Strategic Priorities</a:t>
            </a:r>
          </a:p>
        </p:txBody>
      </p:sp>
      <p:graphicFrame>
        <p:nvGraphicFramePr>
          <p:cNvPr id="9" name="Content Placeholder 2">
            <a:extLst>
              <a:ext uri="{FF2B5EF4-FFF2-40B4-BE49-F238E27FC236}">
                <a16:creationId xmlns:a16="http://schemas.microsoft.com/office/drawing/2014/main" id="{C19DDEB0-B34F-4744-A495-83ECBD25500F}"/>
              </a:ext>
            </a:extLst>
          </p:cNvPr>
          <p:cNvGraphicFramePr>
            <a:graphicFrameLocks noGrp="1"/>
          </p:cNvGraphicFramePr>
          <p:nvPr>
            <p:ph idx="1"/>
            <p:extLst>
              <p:ext uri="{D42A27DB-BD31-4B8C-83A1-F6EECF244321}">
                <p14:modId xmlns:p14="http://schemas.microsoft.com/office/powerpoint/2010/main" val="3793887644"/>
              </p:ext>
            </p:extLst>
          </p:nvPr>
        </p:nvGraphicFramePr>
        <p:xfrm>
          <a:off x="549512" y="1224875"/>
          <a:ext cx="9337577" cy="4017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3565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DSC_4575.jpg">
            <a:extLst>
              <a:ext uri="{FF2B5EF4-FFF2-40B4-BE49-F238E27FC236}">
                <a16:creationId xmlns:a16="http://schemas.microsoft.com/office/drawing/2014/main" id="{CB980295-092F-4B39-B1D0-E034810071A4}"/>
              </a:ext>
            </a:extLst>
          </p:cNvPr>
          <p:cNvPicPr>
            <a:picLocks noGrp="1" noChangeAspect="1"/>
          </p:cNvPicPr>
          <p:nvPr>
            <p:ph idx="1"/>
          </p:nvPr>
        </p:nvPicPr>
        <p:blipFill rotWithShape="1">
          <a:blip r:embed="rId2"/>
          <a:srcRect t="2535" b="13195"/>
          <a:stretch/>
        </p:blipFill>
        <p:spPr>
          <a:xfrm>
            <a:off x="20" y="10"/>
            <a:ext cx="12191980" cy="6857990"/>
          </a:xfrm>
          <a:prstGeom prst="rect">
            <a:avLst/>
          </a:prstGeom>
        </p:spPr>
      </p:pic>
      <p:sp>
        <p:nvSpPr>
          <p:cNvPr id="26" name="Rectangle 2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E0876E-C025-4023-8AF3-42D66DA7DB1B}"/>
              </a:ext>
            </a:extLst>
          </p:cNvPr>
          <p:cNvSpPr>
            <a:spLocks noGrp="1"/>
          </p:cNvSpPr>
          <p:nvPr>
            <p:ph type="title"/>
          </p:nvPr>
        </p:nvSpPr>
        <p:spPr>
          <a:xfrm>
            <a:off x="262648" y="5266292"/>
            <a:ext cx="7889130" cy="820090"/>
          </a:xfrm>
        </p:spPr>
        <p:txBody>
          <a:bodyPr vert="horz" lIns="91440" tIns="45720" rIns="91440" bIns="45720" rtlCol="0" anchor="ctr">
            <a:normAutofit/>
          </a:bodyPr>
          <a:lstStyle/>
          <a:p>
            <a:r>
              <a:rPr lang="en-US" sz="3600" dirty="0">
                <a:solidFill>
                  <a:schemeClr val="tx1">
                    <a:lumMod val="85000"/>
                    <a:lumOff val="15000"/>
                  </a:schemeClr>
                </a:solidFill>
                <a:latin typeface="+mj-lt"/>
              </a:rPr>
              <a:t>FY22 AGENCY BUDGET REQUEST</a:t>
            </a:r>
          </a:p>
        </p:txBody>
      </p:sp>
      <p:cxnSp>
        <p:nvCxnSpPr>
          <p:cNvPr id="30" name="Straight Connector 2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540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6960870" cy="635000"/>
          </a:xfrm>
          <a:prstGeom prst="rect">
            <a:avLst/>
          </a:prstGeom>
        </p:spPr>
        <p:txBody>
          <a:bodyPr vert="horz" wrap="square" lIns="0" tIns="12065" rIns="0" bIns="0" rtlCol="0">
            <a:spAutoFit/>
          </a:bodyPr>
          <a:lstStyle/>
          <a:p>
            <a:pPr marL="12700">
              <a:lnSpc>
                <a:spcPct val="100000"/>
              </a:lnSpc>
              <a:spcBef>
                <a:spcPts val="95"/>
              </a:spcBef>
            </a:pPr>
            <a:r>
              <a:rPr sz="4000" spc="-5">
                <a:solidFill>
                  <a:srgbClr val="B12524"/>
                </a:solidFill>
              </a:rPr>
              <a:t>Community-Based Home</a:t>
            </a:r>
            <a:r>
              <a:rPr sz="4000" spc="-25">
                <a:solidFill>
                  <a:srgbClr val="B12524"/>
                </a:solidFill>
              </a:rPr>
              <a:t> </a:t>
            </a:r>
            <a:r>
              <a:rPr sz="4000" spc="-5">
                <a:solidFill>
                  <a:srgbClr val="B12524"/>
                </a:solidFill>
              </a:rPr>
              <a:t>Visiting</a:t>
            </a:r>
            <a:endParaRPr sz="4000"/>
          </a:p>
        </p:txBody>
      </p:sp>
      <p:graphicFrame>
        <p:nvGraphicFramePr>
          <p:cNvPr id="3" name="object 3"/>
          <p:cNvGraphicFramePr>
            <a:graphicFrameLocks noGrp="1"/>
          </p:cNvGraphicFramePr>
          <p:nvPr/>
        </p:nvGraphicFramePr>
        <p:xfrm>
          <a:off x="831850" y="2039344"/>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$22,771,070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$25,482,500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$26,005,437</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10">
                          <a:solidFill>
                            <a:srgbClr val="FFFFFF"/>
                          </a:solidFill>
                          <a:latin typeface="Calibri"/>
                          <a:cs typeface="Calibri"/>
                        </a:rPr>
                        <a:t>Families</a:t>
                      </a:r>
                      <a:r>
                        <a:rPr sz="1800" b="1" spc="-15">
                          <a:solidFill>
                            <a:srgbClr val="FFFFFF"/>
                          </a:solidFill>
                          <a:latin typeface="Calibri"/>
                          <a:cs typeface="Calibri"/>
                        </a:rPr>
                        <a:t> </a:t>
                      </a:r>
                      <a:r>
                        <a:rPr sz="1800" b="1" spc="-5">
                          <a:solidFill>
                            <a:srgbClr val="FFFFFF"/>
                          </a:solidFill>
                          <a:latin typeface="Calibri"/>
                          <a:cs typeface="Calibri"/>
                        </a:rPr>
                        <a:t>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6,154</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6,709</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marR="46990" algn="ctr">
                        <a:lnSpc>
                          <a:spcPct val="100000"/>
                        </a:lnSpc>
                        <a:spcBef>
                          <a:spcPts val="600"/>
                        </a:spcBef>
                      </a:pPr>
                      <a:r>
                        <a:rPr sz="1800" spc="-5">
                          <a:latin typeface="Calibri"/>
                          <a:cs typeface="Calibri"/>
                        </a:rPr>
                        <a:t>7,280</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24819" y="3882242"/>
            <a:ext cx="6645275" cy="1622239"/>
          </a:xfrm>
          <a:prstGeom prst="rect">
            <a:avLst/>
          </a:prstGeom>
        </p:spPr>
        <p:txBody>
          <a:bodyPr vert="horz" wrap="square" lIns="0" tIns="113030" rIns="0" bIns="0" rtlCol="0" anchor="t">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sz="1800" b="1" i="0" u="heavy" strike="noStrike" kern="1200" cap="none" spc="-5" normalizeH="0" baseline="0" noProof="0" dirty="0">
                <a:ln>
                  <a:noFill/>
                </a:ln>
                <a:effectLst/>
                <a:uLnTx/>
                <a:uFill>
                  <a:solidFill>
                    <a:srgbClr val="000000"/>
                  </a:solidFill>
                </a:uFill>
                <a:latin typeface="Calibri"/>
                <a:ea typeface="+mn-ea"/>
                <a:cs typeface="Calibri"/>
              </a:rPr>
              <a:t>Highlights</a:t>
            </a:r>
            <a:endParaRPr kumimoji="0" sz="1800" b="0" i="0" u="none" strike="noStrike" kern="1200" cap="none" spc="0" normalizeH="0" baseline="0" noProof="0" dirty="0">
              <a:ln>
                <a:noFill/>
              </a:ln>
              <a:effectLst/>
              <a:uLnTx/>
              <a:uFillTx/>
              <a:latin typeface="Calibri"/>
              <a:ea typeface="+mn-ea"/>
              <a:cs typeface="Calibri"/>
            </a:endParaRPr>
          </a:p>
          <a:p>
            <a:pPr marL="299085" marR="455295" indent="-286385">
              <a:lnSpc>
                <a:spcPts val="1939"/>
              </a:lnSpc>
              <a:spcBef>
                <a:spcPts val="1040"/>
              </a:spcBef>
              <a:buFont typeface="Arial"/>
              <a:buChar char="•"/>
              <a:tabLst>
                <a:tab pos="299085" algn="l"/>
                <a:tab pos="299720" algn="l"/>
              </a:tabLst>
              <a:defRPr/>
            </a:pPr>
            <a:r>
              <a:rPr lang="en-US" spc="-10" dirty="0">
                <a:latin typeface="Calibri"/>
                <a:cs typeface="Calibri"/>
              </a:rPr>
              <a:t>Established</a:t>
            </a:r>
            <a:r>
              <a:rPr kumimoji="0" sz="1800" b="0" i="0" u="none" strike="noStrike" kern="1200" cap="none" spc="-10" normalizeH="0" baseline="0" noProof="0" dirty="0">
                <a:ln>
                  <a:noFill/>
                </a:ln>
                <a:effectLst/>
                <a:uLnTx/>
                <a:uFillTx/>
                <a:latin typeface="Calibri"/>
                <a:ea typeface="+mn-ea"/>
                <a:cs typeface="Calibri"/>
              </a:rPr>
              <a:t> </a:t>
            </a:r>
            <a:r>
              <a:rPr kumimoji="0" sz="1800" b="0" i="0" u="none" strike="noStrike" kern="1200" cap="none" spc="0" normalizeH="0" baseline="0" noProof="0" dirty="0">
                <a:ln>
                  <a:noFill/>
                </a:ln>
                <a:effectLst/>
                <a:uLnTx/>
                <a:uFillTx/>
                <a:latin typeface="Calibri"/>
                <a:ea typeface="+mn-ea"/>
                <a:cs typeface="Calibri"/>
              </a:rPr>
              <a:t>a </a:t>
            </a:r>
            <a:r>
              <a:rPr kumimoji="0" sz="1800" b="0" i="0" u="none" strike="noStrike" kern="1200" cap="none" spc="-10" normalizeH="0" baseline="0" noProof="0" dirty="0">
                <a:ln>
                  <a:noFill/>
                </a:ln>
                <a:effectLst/>
                <a:uLnTx/>
                <a:uFillTx/>
                <a:latin typeface="Calibri"/>
                <a:ea typeface="+mn-ea"/>
                <a:cs typeface="Calibri"/>
              </a:rPr>
              <a:t>public-private working group to </a:t>
            </a:r>
            <a:r>
              <a:rPr kumimoji="0" sz="1800" b="0" i="0" u="none" strike="noStrike" kern="1200" cap="none" spc="-5" normalizeH="0" baseline="0" noProof="0" dirty="0">
                <a:ln>
                  <a:noFill/>
                </a:ln>
                <a:effectLst/>
                <a:uLnTx/>
                <a:uFillTx/>
                <a:latin typeface="Calibri"/>
                <a:ea typeface="+mn-ea"/>
                <a:cs typeface="Calibri"/>
              </a:rPr>
              <a:t>plan expansion of</a:t>
            </a:r>
            <a:r>
              <a:rPr lang="en-US" spc="-5" dirty="0">
                <a:latin typeface="Calibri"/>
                <a:cs typeface="Calibri"/>
              </a:rPr>
              <a:t> </a:t>
            </a:r>
            <a:r>
              <a:rPr kumimoji="0" sz="1800" b="0" i="0" u="none" strike="noStrike" kern="1200" cap="none" spc="-5" normalizeH="0" baseline="0" noProof="0" dirty="0">
                <a:ln>
                  <a:noFill/>
                </a:ln>
                <a:effectLst/>
                <a:uLnTx/>
                <a:uFillTx/>
                <a:latin typeface="Calibri"/>
                <a:ea typeface="+mn-ea"/>
                <a:cs typeface="Calibri"/>
              </a:rPr>
              <a:t> Centennial Home Visiting (plan will </a:t>
            </a:r>
            <a:r>
              <a:rPr kumimoji="0" sz="1800" b="0" i="0" u="none" strike="noStrike" kern="1200" cap="none" spc="0" normalizeH="0" baseline="0" noProof="0" dirty="0">
                <a:ln>
                  <a:noFill/>
                </a:ln>
                <a:effectLst/>
                <a:uLnTx/>
                <a:uFillTx/>
                <a:latin typeface="Calibri"/>
                <a:ea typeface="+mn-ea"/>
                <a:cs typeface="Calibri"/>
              </a:rPr>
              <a:t>be </a:t>
            </a:r>
            <a:r>
              <a:rPr kumimoji="0" sz="1800" b="0" i="0" u="none" strike="noStrike" kern="1200" cap="none" spc="-10" normalizeH="0" baseline="0" noProof="0" dirty="0">
                <a:ln>
                  <a:noFill/>
                </a:ln>
                <a:effectLst/>
                <a:uLnTx/>
                <a:uFillTx/>
                <a:latin typeface="Calibri"/>
                <a:ea typeface="+mn-ea"/>
                <a:cs typeface="Calibri"/>
              </a:rPr>
              <a:t>completed </a:t>
            </a:r>
            <a:r>
              <a:rPr kumimoji="0" sz="1800" b="0" i="0" u="none" strike="noStrike" kern="1200" cap="none" spc="-5" normalizeH="0" baseline="0" noProof="0" dirty="0">
                <a:ln>
                  <a:noFill/>
                </a:ln>
                <a:effectLst/>
                <a:uLnTx/>
                <a:uFillTx/>
                <a:latin typeface="Calibri"/>
                <a:ea typeface="+mn-ea"/>
                <a:cs typeface="Calibri"/>
              </a:rPr>
              <a:t>in</a:t>
            </a:r>
            <a:r>
              <a:rPr kumimoji="0" sz="1800" b="0" i="0" u="none" strike="noStrike" kern="1200" cap="none" spc="155" normalizeH="0" baseline="0" noProof="0" dirty="0">
                <a:ln>
                  <a:noFill/>
                </a:ln>
                <a:effectLst/>
                <a:uLnTx/>
                <a:uFillTx/>
                <a:latin typeface="Calibri"/>
                <a:ea typeface="+mn-ea"/>
                <a:cs typeface="Calibri"/>
              </a:rPr>
              <a:t> </a:t>
            </a:r>
            <a:r>
              <a:rPr kumimoji="0" sz="1800" b="0" i="0" u="none" strike="noStrike" kern="1200" cap="none" spc="-5" normalizeH="0" baseline="0" noProof="0" dirty="0">
                <a:ln>
                  <a:noFill/>
                </a:ln>
                <a:effectLst/>
                <a:uLnTx/>
                <a:uFillTx/>
                <a:latin typeface="Calibri"/>
                <a:ea typeface="+mn-ea"/>
                <a:cs typeface="Calibri"/>
              </a:rPr>
              <a:t>April)</a:t>
            </a:r>
            <a:endParaRPr kumimoji="0" sz="1800" b="0" i="0" u="none" strike="noStrike" kern="1200" cap="none" spc="0" normalizeH="0" baseline="0" noProof="0" dirty="0">
              <a:ln>
                <a:noFill/>
              </a:ln>
              <a:effectLst/>
              <a:uLnTx/>
              <a:uFillTx/>
              <a:latin typeface="Calibri"/>
              <a:ea typeface="+mn-ea"/>
              <a:cs typeface="Calibri"/>
            </a:endParaRPr>
          </a:p>
          <a:p>
            <a:pPr marL="299085" marR="5080" indent="-286385">
              <a:lnSpc>
                <a:spcPts val="1939"/>
              </a:lnSpc>
              <a:spcBef>
                <a:spcPts val="1005"/>
              </a:spcBef>
              <a:buFont typeface="Arial"/>
              <a:buChar char="•"/>
              <a:tabLst>
                <a:tab pos="299085" algn="l"/>
                <a:tab pos="299720" algn="l"/>
              </a:tabLst>
              <a:defRPr/>
            </a:pPr>
            <a:r>
              <a:rPr lang="en-US" spc="-5" dirty="0">
                <a:latin typeface="Calibri"/>
                <a:cs typeface="Calibri"/>
              </a:rPr>
              <a:t>Offer evidence-based</a:t>
            </a:r>
            <a:r>
              <a:rPr kumimoji="0" sz="1800" b="0" i="0" u="none" strike="noStrike" kern="1200" cap="none" spc="-5" normalizeH="0" baseline="0" noProof="0" dirty="0">
                <a:ln>
                  <a:noFill/>
                </a:ln>
                <a:effectLst/>
                <a:uLnTx/>
                <a:uFillTx/>
                <a:latin typeface="Calibri"/>
                <a:ea typeface="+mn-ea"/>
                <a:cs typeface="Calibri"/>
              </a:rPr>
              <a:t> models</a:t>
            </a:r>
            <a:r>
              <a:rPr lang="en-US" spc="-5" dirty="0">
                <a:latin typeface="Calibri"/>
                <a:cs typeface="Calibri"/>
              </a:rPr>
              <a:t> </a:t>
            </a:r>
            <a:r>
              <a:rPr kumimoji="0" sz="1800" b="0" i="0" u="none" strike="noStrike" kern="1200" cap="none" spc="-5" normalizeH="0" baseline="0" noProof="0" dirty="0">
                <a:ln>
                  <a:noFill/>
                </a:ln>
                <a:effectLst/>
                <a:uLnTx/>
                <a:uFillTx/>
                <a:latin typeface="Calibri"/>
                <a:ea typeface="+mn-ea"/>
                <a:cs typeface="Calibri"/>
              </a:rPr>
              <a:t>in nine of the </a:t>
            </a:r>
            <a:r>
              <a:rPr kumimoji="0" sz="1800" b="0" i="0" u="none" strike="noStrike" kern="1200" cap="none" spc="-15" normalizeH="0" baseline="0" noProof="0" dirty="0">
                <a:ln>
                  <a:noFill/>
                </a:ln>
                <a:effectLst/>
                <a:uLnTx/>
                <a:uFillTx/>
                <a:latin typeface="Calibri"/>
                <a:ea typeface="+mn-ea"/>
                <a:cs typeface="Calibri"/>
              </a:rPr>
              <a:t>state's </a:t>
            </a:r>
            <a:r>
              <a:rPr kumimoji="0" sz="1800" b="0" i="0" u="none" strike="noStrike" kern="1200" cap="none" spc="-5" normalizeH="0" baseline="0" noProof="0" dirty="0">
                <a:ln>
                  <a:noFill/>
                </a:ln>
                <a:effectLst/>
                <a:uLnTx/>
                <a:uFillTx/>
                <a:latin typeface="Calibri"/>
                <a:ea typeface="+mn-ea"/>
                <a:cs typeface="Calibri"/>
              </a:rPr>
              <a:t>home</a:t>
            </a:r>
            <a:r>
              <a:rPr lang="en-US" spc="-5" dirty="0">
                <a:latin typeface="Calibri"/>
                <a:cs typeface="Calibri"/>
              </a:rPr>
              <a:t> </a:t>
            </a:r>
            <a:r>
              <a:rPr kumimoji="0" sz="1800" b="0" i="0" u="none" strike="noStrike" kern="1200" cap="none" spc="-5" normalizeH="0" baseline="0" noProof="0" dirty="0">
                <a:ln>
                  <a:noFill/>
                </a:ln>
                <a:effectLst/>
                <a:uLnTx/>
                <a:uFillTx/>
                <a:latin typeface="Calibri"/>
                <a:ea typeface="+mn-ea"/>
                <a:cs typeface="Calibri"/>
              </a:rPr>
              <a:t> visiting</a:t>
            </a:r>
            <a:r>
              <a:rPr kumimoji="0" sz="1800" b="0" i="0" u="none" strike="noStrike" kern="1200" cap="none" spc="10" normalizeH="0" baseline="0" noProof="0" dirty="0">
                <a:ln>
                  <a:noFill/>
                </a:ln>
                <a:effectLst/>
                <a:uLnTx/>
                <a:uFillTx/>
                <a:latin typeface="Calibri"/>
                <a:ea typeface="+mn-ea"/>
                <a:cs typeface="Calibri"/>
              </a:rPr>
              <a:t> </a:t>
            </a:r>
            <a:r>
              <a:rPr kumimoji="0" sz="1800" b="0" i="0" u="none" strike="noStrike" kern="1200" cap="none" spc="-15" normalizeH="0" baseline="0" noProof="0" dirty="0">
                <a:ln>
                  <a:noFill/>
                </a:ln>
                <a:effectLst/>
                <a:uLnTx/>
                <a:uFillTx/>
                <a:latin typeface="Calibri"/>
                <a:ea typeface="+mn-ea"/>
                <a:cs typeface="Calibri"/>
              </a:rPr>
              <a:t>organizations</a:t>
            </a:r>
            <a:endParaRPr lang="en-US" dirty="0">
              <a:latin typeface="Calibri"/>
              <a:cs typeface="Calibri"/>
            </a:endParaRPr>
          </a:p>
        </p:txBody>
      </p:sp>
      <p:sp>
        <p:nvSpPr>
          <p:cNvPr id="6" name="Slide Number Placeholder 5">
            <a:extLst>
              <a:ext uri="{FF2B5EF4-FFF2-40B4-BE49-F238E27FC236}">
                <a16:creationId xmlns:a16="http://schemas.microsoft.com/office/drawing/2014/main" id="{FD0E5982-F62D-4974-B2D2-54DF9B7DC7B7}"/>
              </a:ext>
            </a:extLst>
          </p:cNvPr>
          <p:cNvSpPr>
            <a:spLocks noGrp="1"/>
          </p:cNvSpPr>
          <p:nvPr>
            <p:ph type="sldNum" sz="quarter" idx="7"/>
          </p:nvPr>
        </p:nvSpPr>
        <p:spPr>
          <a:xfrm>
            <a:off x="3733800" y="6324600"/>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8435975" cy="635000"/>
          </a:xfrm>
          <a:prstGeom prst="rect">
            <a:avLst/>
          </a:prstGeom>
        </p:spPr>
        <p:txBody>
          <a:bodyPr vert="horz" wrap="square" lIns="0" tIns="12065" rIns="0" bIns="0" rtlCol="0">
            <a:spAutoFit/>
          </a:bodyPr>
          <a:lstStyle/>
          <a:p>
            <a:pPr marL="12700">
              <a:lnSpc>
                <a:spcPct val="100000"/>
              </a:lnSpc>
              <a:spcBef>
                <a:spcPts val="95"/>
              </a:spcBef>
            </a:pPr>
            <a:r>
              <a:rPr sz="4000" spc="-55">
                <a:solidFill>
                  <a:srgbClr val="B12524"/>
                </a:solidFill>
              </a:rPr>
              <a:t>Family, </a:t>
            </a:r>
            <a:r>
              <a:rPr sz="4000" spc="-25">
                <a:solidFill>
                  <a:srgbClr val="B12524"/>
                </a:solidFill>
              </a:rPr>
              <a:t>Infant </a:t>
            </a:r>
            <a:r>
              <a:rPr sz="4000" spc="-5">
                <a:solidFill>
                  <a:srgbClr val="B12524"/>
                </a:solidFill>
              </a:rPr>
              <a:t>and </a:t>
            </a:r>
            <a:r>
              <a:rPr sz="4000" spc="-55">
                <a:solidFill>
                  <a:srgbClr val="B12524"/>
                </a:solidFill>
              </a:rPr>
              <a:t>Toddler </a:t>
            </a:r>
            <a:r>
              <a:rPr sz="4000" spc="-5">
                <a:solidFill>
                  <a:srgbClr val="B12524"/>
                </a:solidFill>
              </a:rPr>
              <a:t>(FIT)</a:t>
            </a:r>
            <a:r>
              <a:rPr sz="4000" spc="125">
                <a:solidFill>
                  <a:srgbClr val="B12524"/>
                </a:solidFill>
              </a:rPr>
              <a:t> </a:t>
            </a:r>
            <a:r>
              <a:rPr sz="4000" spc="-25">
                <a:solidFill>
                  <a:srgbClr val="B12524"/>
                </a:solidFill>
              </a:rPr>
              <a:t>Program</a:t>
            </a:r>
            <a:endParaRPr sz="4000"/>
          </a:p>
        </p:txBody>
      </p:sp>
      <p:graphicFrame>
        <p:nvGraphicFramePr>
          <p:cNvPr id="3" name="object 3"/>
          <p:cNvGraphicFramePr>
            <a:graphicFrameLocks noGrp="1"/>
          </p:cNvGraphicFramePr>
          <p:nvPr/>
        </p:nvGraphicFramePr>
        <p:xfrm>
          <a:off x="831850" y="2039344"/>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a:lnSpc>
                          <a:spcPct val="100000"/>
                        </a:lnSpc>
                      </a:pPr>
                      <a:endParaRPr sz="2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$27,853,281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$33,231,500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$34,050,100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5">
                          <a:solidFill>
                            <a:srgbClr val="FFFFFF"/>
                          </a:solidFill>
                          <a:latin typeface="Calibri"/>
                          <a:cs typeface="Calibri"/>
                        </a:rPr>
                        <a:t>Children</a:t>
                      </a:r>
                      <a:r>
                        <a:rPr sz="1800" b="1" spc="-10">
                          <a:solidFill>
                            <a:srgbClr val="FFFFFF"/>
                          </a:solidFill>
                          <a:latin typeface="Calibri"/>
                          <a:cs typeface="Calibri"/>
                        </a:rPr>
                        <a:t> 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14,994</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15,542</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algn="ctr">
                        <a:lnSpc>
                          <a:spcPct val="100000"/>
                        </a:lnSpc>
                        <a:spcBef>
                          <a:spcPts val="600"/>
                        </a:spcBef>
                      </a:pPr>
                      <a:r>
                        <a:rPr sz="1800" spc="-5">
                          <a:latin typeface="Calibri"/>
                          <a:cs typeface="Calibri"/>
                        </a:rPr>
                        <a:t>16,319</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62847" y="3849904"/>
            <a:ext cx="7185025" cy="1395730"/>
          </a:xfrm>
          <a:prstGeom prst="rect">
            <a:avLst/>
          </a:prstGeom>
        </p:spPr>
        <p:txBody>
          <a:bodyPr vert="horz" wrap="square" lIns="0" tIns="113030" rIns="0" bIns="0" rtlCol="0" anchor="t">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lang="en-US" sz="1800" b="1" i="0" u="heavy" strike="noStrike" kern="1200" cap="none" spc="-5" normalizeH="0" baseline="0" noProof="0">
                <a:ln>
                  <a:noFill/>
                </a:ln>
                <a:effectLst/>
                <a:uLnTx/>
                <a:uFill>
                  <a:solidFill>
                    <a:srgbClr val="000000"/>
                  </a:solidFill>
                </a:uFill>
                <a:latin typeface="Calibri"/>
                <a:ea typeface="+mn-ea"/>
                <a:cs typeface="Calibri"/>
              </a:rPr>
              <a:t>Highlights</a:t>
            </a:r>
            <a:endParaRPr kumimoji="0" lang="en-US" sz="1800" b="0" i="0" u="none" strike="noStrike" kern="1200" cap="none" spc="0" normalizeH="0" baseline="0" noProof="0">
              <a:ln>
                <a:noFill/>
              </a:ln>
              <a:effectLst/>
              <a:uLnTx/>
              <a:uFillTx/>
              <a:latin typeface="Calibri"/>
              <a:ea typeface="+mn-ea"/>
              <a:cs typeface="Calibri"/>
            </a:endParaRPr>
          </a:p>
          <a:p>
            <a:pPr marL="299085" indent="-286385">
              <a:spcBef>
                <a:spcPts val="790"/>
              </a:spcBef>
              <a:buFont typeface="Arial"/>
              <a:buChar char="•"/>
              <a:tabLst>
                <a:tab pos="299085" algn="l"/>
                <a:tab pos="299720" algn="l"/>
              </a:tabLst>
              <a:defRPr/>
            </a:pPr>
            <a:r>
              <a:rPr kumimoji="0" lang="en-US" sz="1800" b="0" i="0" u="none" strike="noStrike" kern="1200" cap="none" spc="-5" normalizeH="0" baseline="0" noProof="0">
                <a:ln>
                  <a:noFill/>
                </a:ln>
                <a:effectLst/>
                <a:uLnTx/>
                <a:uFillTx/>
                <a:latin typeface="Calibri"/>
                <a:ea typeface="+mn-ea"/>
                <a:cs typeface="Calibri"/>
              </a:rPr>
              <a:t>All </a:t>
            </a:r>
            <a:r>
              <a:rPr kumimoji="0" lang="en-US" sz="1800" b="0" i="0" u="none" strike="noStrike" kern="1200" cap="none" spc="0" normalizeH="0" baseline="0" noProof="0">
                <a:ln>
                  <a:noFill/>
                </a:ln>
                <a:effectLst/>
                <a:uLnTx/>
                <a:uFillTx/>
                <a:latin typeface="Calibri"/>
                <a:ea typeface="+mn-ea"/>
                <a:cs typeface="Calibri"/>
              </a:rPr>
              <a:t>FIT </a:t>
            </a:r>
            <a:r>
              <a:rPr kumimoji="0" lang="en-US" sz="1800" b="0" i="0" u="none" strike="noStrike" kern="1200" cap="none" spc="-10" normalizeH="0" baseline="0" noProof="0">
                <a:ln>
                  <a:noFill/>
                </a:ln>
                <a:effectLst/>
                <a:uLnTx/>
                <a:uFillTx/>
                <a:latin typeface="Calibri"/>
                <a:ea typeface="+mn-ea"/>
                <a:cs typeface="Calibri"/>
              </a:rPr>
              <a:t>families can </a:t>
            </a:r>
            <a:r>
              <a:rPr kumimoji="0" lang="en-US" sz="1800" b="0" i="0" u="none" strike="noStrike" kern="1200" cap="none" spc="-5" normalizeH="0" baseline="0" noProof="0">
                <a:ln>
                  <a:noFill/>
                </a:ln>
                <a:effectLst/>
                <a:uLnTx/>
                <a:uFillTx/>
                <a:latin typeface="Calibri"/>
                <a:ea typeface="+mn-ea"/>
                <a:cs typeface="Calibri"/>
              </a:rPr>
              <a:t>access tele-health </a:t>
            </a:r>
            <a:r>
              <a:rPr kumimoji="0" lang="en-US" sz="1800" b="0" i="0" u="none" strike="noStrike" kern="1200" cap="none" spc="0" normalizeH="0" baseline="0" noProof="0">
                <a:ln>
                  <a:noFill/>
                </a:ln>
                <a:effectLst/>
                <a:uLnTx/>
                <a:uFillTx/>
                <a:latin typeface="Calibri"/>
                <a:ea typeface="+mn-ea"/>
                <a:cs typeface="Calibri"/>
              </a:rPr>
              <a:t>and limited </a:t>
            </a:r>
            <a:r>
              <a:rPr kumimoji="0" lang="en-US" sz="1800" b="0" i="0" u="none" strike="noStrike" kern="1200" cap="none" spc="-10" normalizeH="0" baseline="0" noProof="0">
                <a:ln>
                  <a:noFill/>
                </a:ln>
                <a:effectLst/>
                <a:uLnTx/>
                <a:uFillTx/>
                <a:latin typeface="Calibri"/>
                <a:ea typeface="+mn-ea"/>
                <a:cs typeface="Calibri"/>
              </a:rPr>
              <a:t>in-person</a:t>
            </a:r>
            <a:r>
              <a:rPr kumimoji="0" lang="en-US" sz="1800" b="0" i="0" u="none" strike="noStrike" kern="1200" cap="none" spc="85" normalizeH="0" baseline="0" noProof="0">
                <a:ln>
                  <a:noFill/>
                </a:ln>
                <a:effectLst/>
                <a:uLnTx/>
                <a:uFillTx/>
                <a:latin typeface="Calibri"/>
                <a:ea typeface="+mn-ea"/>
                <a:cs typeface="Calibri"/>
              </a:rPr>
              <a:t> </a:t>
            </a:r>
            <a:r>
              <a:rPr kumimoji="0" lang="en-US" sz="1800" b="0" i="0" u="none" strike="noStrike" kern="1200" cap="none" spc="-5" normalizeH="0" baseline="0" noProof="0">
                <a:ln>
                  <a:noFill/>
                </a:ln>
                <a:effectLst/>
                <a:uLnTx/>
                <a:uFillTx/>
                <a:latin typeface="Calibri"/>
                <a:ea typeface="+mn-ea"/>
                <a:cs typeface="Calibri"/>
              </a:rPr>
              <a:t>services</a:t>
            </a:r>
            <a:r>
              <a:rPr lang="en-US" spc="-5">
                <a:latin typeface="Calibri"/>
                <a:cs typeface="Calibri"/>
              </a:rPr>
              <a:t> </a:t>
            </a:r>
            <a:endParaRPr kumimoji="0" lang="en-US" sz="1800" b="0" i="0" u="none" strike="noStrike" kern="1200" cap="none" spc="0" normalizeH="0" baseline="0" noProof="0">
              <a:ln>
                <a:noFill/>
              </a:ln>
              <a:effectLst/>
              <a:uLnTx/>
              <a:uFillTx/>
              <a:latin typeface="Calibri"/>
              <a:ea typeface="+mn-ea"/>
              <a:cs typeface="Calibri"/>
            </a:endParaRPr>
          </a:p>
          <a:p>
            <a:pPr marL="299085" marR="5080" indent="-286385">
              <a:lnSpc>
                <a:spcPts val="1939"/>
              </a:lnSpc>
              <a:spcBef>
                <a:spcPts val="1030"/>
              </a:spcBef>
              <a:buFont typeface="Arial"/>
              <a:buChar char="•"/>
              <a:tabLst>
                <a:tab pos="299085" algn="l"/>
                <a:tab pos="299720" algn="l"/>
              </a:tabLst>
              <a:defRPr/>
            </a:pPr>
            <a:r>
              <a:rPr lang="en-US">
                <a:latin typeface="Calibri"/>
                <a:cs typeface="Calibri"/>
              </a:rPr>
              <a:t>In </a:t>
            </a:r>
            <a:r>
              <a:rPr kumimoji="0" lang="en-US" sz="1800" b="0" i="0" u="none" strike="noStrike" kern="1200" cap="none" spc="-5" normalizeH="0" baseline="0" noProof="0">
                <a:ln>
                  <a:noFill/>
                </a:ln>
                <a:effectLst/>
                <a:uLnTx/>
                <a:uFillTx/>
                <a:latin typeface="Calibri"/>
                <a:ea typeface="+mn-ea"/>
                <a:cs typeface="Calibri"/>
              </a:rPr>
              <a:t>the </a:t>
            </a:r>
            <a:r>
              <a:rPr kumimoji="0" lang="en-US" sz="1800" b="0" i="0" u="none" strike="noStrike" kern="1200" cap="none" spc="-15" normalizeH="0" baseline="0" noProof="0">
                <a:ln>
                  <a:noFill/>
                </a:ln>
                <a:effectLst/>
                <a:uLnTx/>
                <a:uFillTx/>
                <a:latin typeface="Calibri"/>
                <a:ea typeface="+mn-ea"/>
                <a:cs typeface="Calibri"/>
              </a:rPr>
              <a:t>first </a:t>
            </a:r>
            <a:r>
              <a:rPr kumimoji="0" lang="en-US" sz="1800" b="0" i="0" u="none" strike="noStrike" kern="1200" cap="none" spc="-5" normalizeH="0" baseline="0" noProof="0">
                <a:ln>
                  <a:noFill/>
                </a:ln>
                <a:effectLst/>
                <a:uLnTx/>
                <a:uFillTx/>
                <a:latin typeface="Calibri"/>
                <a:ea typeface="+mn-ea"/>
                <a:cs typeface="Calibri"/>
              </a:rPr>
              <a:t>quarter of FY21, 53 </a:t>
            </a:r>
            <a:r>
              <a:rPr kumimoji="0" lang="en-US" sz="1800" b="0" i="0" u="none" strike="noStrike" kern="1200" cap="none" spc="-10" normalizeH="0" baseline="0" noProof="0">
                <a:ln>
                  <a:noFill/>
                </a:ln>
                <a:effectLst/>
                <a:uLnTx/>
                <a:uFillTx/>
                <a:latin typeface="Calibri"/>
                <a:ea typeface="+mn-ea"/>
                <a:cs typeface="Calibri"/>
              </a:rPr>
              <a:t>percent </a:t>
            </a:r>
            <a:r>
              <a:rPr kumimoji="0" lang="en-US" sz="1800" b="0" i="0" u="none" strike="noStrike" kern="1200" cap="none" spc="-5" normalizeH="0" baseline="0" noProof="0">
                <a:ln>
                  <a:noFill/>
                </a:ln>
                <a:effectLst/>
                <a:uLnTx/>
                <a:uFillTx/>
                <a:latin typeface="Calibri"/>
                <a:ea typeface="+mn-ea"/>
                <a:cs typeface="Calibri"/>
              </a:rPr>
              <a:t>of the 1,549 </a:t>
            </a:r>
            <a:r>
              <a:rPr kumimoji="0" lang="en-US" sz="1800" b="0" i="0" u="none" strike="noStrike" kern="1200" cap="none" spc="-10" normalizeH="0" baseline="0" noProof="0">
                <a:ln>
                  <a:noFill/>
                </a:ln>
                <a:effectLst/>
                <a:uLnTx/>
                <a:uFillTx/>
                <a:latin typeface="Calibri"/>
                <a:ea typeface="+mn-ea"/>
                <a:cs typeface="Calibri"/>
              </a:rPr>
              <a:t>children </a:t>
            </a:r>
            <a:r>
              <a:rPr kumimoji="0" lang="en-US" sz="1800" b="0" i="0" u="none" strike="noStrike" kern="1200" cap="none" spc="-15" normalizeH="0" baseline="0" noProof="0">
                <a:ln>
                  <a:noFill/>
                </a:ln>
                <a:effectLst/>
                <a:uLnTx/>
                <a:uFillTx/>
                <a:latin typeface="Calibri"/>
                <a:ea typeface="+mn-ea"/>
                <a:cs typeface="Calibri"/>
              </a:rPr>
              <a:t>referred were</a:t>
            </a:r>
            <a:r>
              <a:rPr lang="en-US" spc="-15">
                <a:latin typeface="Calibri"/>
                <a:cs typeface="Calibri"/>
              </a:rPr>
              <a:t> </a:t>
            </a:r>
            <a:r>
              <a:rPr kumimoji="0" lang="en-US" sz="1800" b="0" i="0" u="none" strike="noStrike" kern="1200" cap="none" spc="-15" normalizeH="0" baseline="0" noProof="0">
                <a:ln>
                  <a:noFill/>
                </a:ln>
                <a:effectLst/>
                <a:uLnTx/>
                <a:uFillTx/>
                <a:latin typeface="Calibri"/>
                <a:ea typeface="+mn-ea"/>
                <a:cs typeface="Calibri"/>
              </a:rPr>
              <a:t> </a:t>
            </a:r>
            <a:r>
              <a:rPr kumimoji="0" lang="en-US" sz="1800" b="0" i="0" u="none" strike="noStrike" kern="1200" cap="none" spc="0" normalizeH="0" baseline="0" noProof="0">
                <a:ln>
                  <a:noFill/>
                </a:ln>
                <a:effectLst/>
                <a:uLnTx/>
                <a:uFillTx/>
                <a:latin typeface="Calibri"/>
                <a:ea typeface="+mn-ea"/>
                <a:cs typeface="Calibri"/>
              </a:rPr>
              <a:t>under </a:t>
            </a:r>
            <a:r>
              <a:rPr kumimoji="0" lang="en-US" sz="1800" b="0" i="0" u="none" strike="noStrike" kern="1200" cap="none" spc="-5" normalizeH="0" baseline="0" noProof="0">
                <a:ln>
                  <a:noFill/>
                </a:ln>
                <a:effectLst/>
                <a:uLnTx/>
                <a:uFillTx/>
                <a:latin typeface="Calibri"/>
                <a:ea typeface="+mn-ea"/>
                <a:cs typeface="Calibri"/>
              </a:rPr>
              <a:t>age</a:t>
            </a:r>
            <a:r>
              <a:rPr kumimoji="0" lang="en-US" sz="1800" b="0" i="0" u="none" strike="noStrike" kern="1200" cap="none" spc="5" normalizeH="0" baseline="0" noProof="0">
                <a:ln>
                  <a:noFill/>
                </a:ln>
                <a:effectLst/>
                <a:uLnTx/>
                <a:uFillTx/>
                <a:latin typeface="Calibri"/>
                <a:ea typeface="+mn-ea"/>
                <a:cs typeface="Calibri"/>
              </a:rPr>
              <a:t> </a:t>
            </a:r>
            <a:r>
              <a:rPr kumimoji="0" lang="en-US" sz="1800" b="0" i="0" u="none" strike="noStrike" kern="1200" cap="none" spc="-5" normalizeH="0" baseline="0" noProof="0">
                <a:ln>
                  <a:noFill/>
                </a:ln>
                <a:effectLst/>
                <a:uLnTx/>
                <a:uFillTx/>
                <a:latin typeface="Calibri"/>
                <a:ea typeface="+mn-ea"/>
                <a:cs typeface="Calibri"/>
              </a:rPr>
              <a:t>one</a:t>
            </a:r>
            <a:endParaRPr kumimoji="0" lang="en-US" sz="1800" b="0" i="0" u="none" strike="noStrike" kern="1200" cap="none" spc="0" normalizeH="0" baseline="0" noProof="0">
              <a:ln>
                <a:noFill/>
              </a:ln>
              <a:effectLst/>
              <a:uLnTx/>
              <a:uFillTx/>
              <a:latin typeface="Calibri"/>
              <a:ea typeface="+mn-ea"/>
              <a:cs typeface="Calibri"/>
            </a:endParaRPr>
          </a:p>
        </p:txBody>
      </p:sp>
      <p:sp>
        <p:nvSpPr>
          <p:cNvPr id="6" name="Slide Number Placeholder 5">
            <a:extLst>
              <a:ext uri="{FF2B5EF4-FFF2-40B4-BE49-F238E27FC236}">
                <a16:creationId xmlns:a16="http://schemas.microsoft.com/office/drawing/2014/main" id="{1D4DE023-4A91-43EA-93F5-92B7D01845C2}"/>
              </a:ext>
            </a:extLst>
          </p:cNvPr>
          <p:cNvSpPr>
            <a:spLocks noGrp="1"/>
          </p:cNvSpPr>
          <p:nvPr>
            <p:ph type="sldNum" sz="quarter" idx="7"/>
          </p:nvPr>
        </p:nvSpPr>
        <p:spPr>
          <a:xfrm>
            <a:off x="3732846" y="6248400"/>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2991485" cy="635000"/>
          </a:xfrm>
          <a:prstGeom prst="rect">
            <a:avLst/>
          </a:prstGeom>
        </p:spPr>
        <p:txBody>
          <a:bodyPr vert="horz" wrap="square" lIns="0" tIns="12065" rIns="0" bIns="0" rtlCol="0">
            <a:spAutoFit/>
          </a:bodyPr>
          <a:lstStyle/>
          <a:p>
            <a:pPr marL="12700">
              <a:lnSpc>
                <a:spcPct val="100000"/>
              </a:lnSpc>
              <a:spcBef>
                <a:spcPts val="95"/>
              </a:spcBef>
            </a:pPr>
            <a:r>
              <a:rPr sz="4000" spc="-20">
                <a:solidFill>
                  <a:srgbClr val="B12524"/>
                </a:solidFill>
              </a:rPr>
              <a:t>Families</a:t>
            </a:r>
            <a:r>
              <a:rPr sz="4000" spc="-60">
                <a:solidFill>
                  <a:srgbClr val="B12524"/>
                </a:solidFill>
              </a:rPr>
              <a:t> </a:t>
            </a:r>
            <a:r>
              <a:rPr sz="4000" spc="-20">
                <a:solidFill>
                  <a:srgbClr val="B12524"/>
                </a:solidFill>
              </a:rPr>
              <a:t>FIRST</a:t>
            </a:r>
            <a:endParaRPr sz="4000"/>
          </a:p>
        </p:txBody>
      </p:sp>
      <p:graphicFrame>
        <p:nvGraphicFramePr>
          <p:cNvPr id="3" name="object 3"/>
          <p:cNvGraphicFramePr>
            <a:graphicFrameLocks noGrp="1"/>
          </p:cNvGraphicFramePr>
          <p:nvPr/>
        </p:nvGraphicFramePr>
        <p:xfrm>
          <a:off x="831850" y="2039344"/>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$2,100,000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$1,799,500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$3,284,275</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10">
                          <a:solidFill>
                            <a:srgbClr val="FFFFFF"/>
                          </a:solidFill>
                          <a:latin typeface="Calibri"/>
                          <a:cs typeface="Calibri"/>
                        </a:rPr>
                        <a:t>Families</a:t>
                      </a:r>
                      <a:r>
                        <a:rPr sz="1800" b="1" spc="-15">
                          <a:solidFill>
                            <a:srgbClr val="FFFFFF"/>
                          </a:solidFill>
                          <a:latin typeface="Calibri"/>
                          <a:cs typeface="Calibri"/>
                        </a:rPr>
                        <a:t> </a:t>
                      </a:r>
                      <a:r>
                        <a:rPr sz="1800" b="1" spc="-5">
                          <a:solidFill>
                            <a:srgbClr val="FFFFFF"/>
                          </a:solidFill>
                          <a:latin typeface="Calibri"/>
                          <a:cs typeface="Calibri"/>
                        </a:rPr>
                        <a:t>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1,727</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1,627</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algn="ctr">
                        <a:lnSpc>
                          <a:spcPct val="100000"/>
                        </a:lnSpc>
                        <a:spcBef>
                          <a:spcPts val="600"/>
                        </a:spcBef>
                      </a:pPr>
                      <a:r>
                        <a:rPr sz="1800" spc="-5">
                          <a:latin typeface="Calibri"/>
                          <a:cs typeface="Calibri"/>
                        </a:rPr>
                        <a:t>2,127</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80121" y="3692026"/>
            <a:ext cx="7126931" cy="2237792"/>
          </a:xfrm>
          <a:prstGeom prst="rect">
            <a:avLst/>
          </a:prstGeom>
        </p:spPr>
        <p:txBody>
          <a:bodyPr vert="horz" wrap="square" lIns="0" tIns="113030" rIns="0" bIns="0" rtlCol="0" anchor="t">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sz="1800" b="1" i="0" u="heavy" strike="noStrike" kern="1200" cap="none" spc="-5" normalizeH="0" baseline="0" noProof="0" dirty="0">
                <a:ln>
                  <a:noFill/>
                </a:ln>
                <a:effectLst/>
                <a:uLnTx/>
                <a:uFill>
                  <a:solidFill>
                    <a:srgbClr val="000000"/>
                  </a:solidFill>
                </a:uFill>
                <a:latin typeface="Calibri"/>
                <a:ea typeface="+mn-ea"/>
                <a:cs typeface="Calibri"/>
              </a:rPr>
              <a:t>Highlights</a:t>
            </a:r>
            <a:endParaRPr kumimoji="0" sz="1800" b="0" i="0" u="none" strike="noStrike" kern="1200" cap="none" spc="0" normalizeH="0" baseline="0" noProof="0" dirty="0">
              <a:ln>
                <a:noFill/>
              </a:ln>
              <a:effectLst/>
              <a:uLnTx/>
              <a:uFillTx/>
              <a:latin typeface="Calibri"/>
              <a:ea typeface="+mn-ea"/>
              <a:cs typeface="Calibri"/>
            </a:endParaRPr>
          </a:p>
          <a:p>
            <a:pPr marL="299085" marR="455295" indent="-286385">
              <a:lnSpc>
                <a:spcPts val="1939"/>
              </a:lnSpc>
              <a:spcBef>
                <a:spcPts val="1040"/>
              </a:spcBef>
              <a:buFont typeface="Arial"/>
              <a:buChar char="•"/>
              <a:tabLst>
                <a:tab pos="299085" algn="l"/>
                <a:tab pos="299720" algn="l"/>
              </a:tabLst>
              <a:defRPr/>
            </a:pPr>
            <a:r>
              <a:rPr lang="en-US" spc="-10" dirty="0">
                <a:latin typeface="Calibri"/>
                <a:cs typeface="Calibri"/>
              </a:rPr>
              <a:t>Support for COVID-19, Families</a:t>
            </a:r>
            <a:r>
              <a:rPr kumimoji="0" sz="1800" b="0" i="0" u="none" strike="noStrike" kern="1200" cap="none" spc="-10" normalizeH="0" baseline="0" noProof="0" dirty="0">
                <a:ln>
                  <a:noFill/>
                </a:ln>
                <a:effectLst/>
                <a:uLnTx/>
                <a:uFillTx/>
                <a:latin typeface="Calibri"/>
                <a:ea typeface="+mn-ea"/>
                <a:cs typeface="Calibri"/>
              </a:rPr>
              <a:t> FIRST </a:t>
            </a:r>
            <a:r>
              <a:rPr kumimoji="0" lang="en-US" sz="1800" b="0" i="0" u="none" strike="noStrike" kern="1200" cap="none" spc="-10" normalizeH="0" baseline="0" noProof="0" dirty="0">
                <a:ln>
                  <a:noFill/>
                </a:ln>
                <a:effectLst/>
                <a:uLnTx/>
                <a:uFillTx/>
                <a:latin typeface="Calibri"/>
                <a:ea typeface="+mn-ea"/>
                <a:cs typeface="Calibri"/>
              </a:rPr>
              <a:t>n</a:t>
            </a:r>
            <a:r>
              <a:rPr kumimoji="0" lang="en-US" sz="1800" b="0" i="0" u="none" strike="noStrike" kern="1200" cap="none" spc="-10" normalizeH="0" baseline="0" noProof="0">
                <a:ln>
                  <a:noFill/>
                </a:ln>
                <a:effectLst/>
                <a:uLnTx/>
                <a:uFillTx/>
                <a:latin typeface="Calibri"/>
                <a:ea typeface="+mn-ea"/>
                <a:cs typeface="Calibri"/>
              </a:rPr>
              <a:t>urses </a:t>
            </a:r>
            <a:r>
              <a:rPr kumimoji="0" sz="1800" b="0" i="0" u="none" strike="noStrike" kern="1200" cap="none" spc="-10" normalizeH="0" baseline="0" noProof="0" dirty="0">
                <a:ln>
                  <a:noFill/>
                </a:ln>
                <a:effectLst/>
                <a:uLnTx/>
                <a:uFillTx/>
                <a:latin typeface="Calibri"/>
                <a:ea typeface="+mn-ea"/>
                <a:cs typeface="Calibri"/>
              </a:rPr>
              <a:t>have provided </a:t>
            </a:r>
            <a:r>
              <a:rPr kumimoji="0" sz="1800" b="0" i="0" u="none" strike="noStrike" kern="1200" cap="none" spc="-5" normalizeH="0" baseline="0" noProof="0" dirty="0">
                <a:ln>
                  <a:noFill/>
                </a:ln>
                <a:effectLst/>
                <a:uLnTx/>
                <a:uFillTx/>
                <a:latin typeface="Calibri"/>
                <a:ea typeface="+mn-ea"/>
                <a:cs typeface="Calibri"/>
              </a:rPr>
              <a:t>nearly 900 </a:t>
            </a:r>
            <a:r>
              <a:rPr kumimoji="0" sz="1800" b="0" i="0" u="none" strike="noStrike" kern="1200" cap="none" spc="-10" normalizeH="0" baseline="0" noProof="0" dirty="0">
                <a:ln>
                  <a:noFill/>
                </a:ln>
                <a:effectLst/>
                <a:uLnTx/>
                <a:uFillTx/>
                <a:latin typeface="Calibri"/>
                <a:ea typeface="+mn-ea"/>
                <a:cs typeface="Calibri"/>
              </a:rPr>
              <a:t>hours </a:t>
            </a:r>
            <a:r>
              <a:rPr kumimoji="0" sz="1800" b="0" i="0" u="none" strike="noStrike" kern="1200" cap="none" spc="-5" normalizeH="0" baseline="0" noProof="0" dirty="0">
                <a:ln>
                  <a:noFill/>
                </a:ln>
                <a:effectLst/>
                <a:uLnTx/>
                <a:uFillTx/>
                <a:latin typeface="Calibri"/>
                <a:ea typeface="+mn-ea"/>
                <a:cs typeface="Calibri"/>
              </a:rPr>
              <a:t>of </a:t>
            </a:r>
            <a:r>
              <a:rPr kumimoji="0" sz="1800" b="0" i="0" u="none" strike="noStrike" kern="1200" cap="none" spc="-10" normalizeH="0" baseline="0" noProof="0" dirty="0">
                <a:ln>
                  <a:noFill/>
                </a:ln>
                <a:effectLst/>
                <a:uLnTx/>
                <a:uFillTx/>
                <a:latin typeface="Calibri"/>
                <a:ea typeface="+mn-ea"/>
                <a:cs typeface="Calibri"/>
              </a:rPr>
              <a:t>testing </a:t>
            </a:r>
            <a:r>
              <a:rPr kumimoji="0" sz="1800" b="0" i="0" u="none" strike="noStrike" kern="1200" cap="none" spc="-5" normalizeH="0" baseline="0" noProof="0" dirty="0">
                <a:ln>
                  <a:noFill/>
                </a:ln>
                <a:effectLst/>
                <a:uLnTx/>
                <a:uFillTx/>
                <a:latin typeface="Calibri"/>
                <a:ea typeface="+mn-ea"/>
                <a:cs typeface="Calibri"/>
              </a:rPr>
              <a:t>support </a:t>
            </a:r>
            <a:r>
              <a:rPr kumimoji="0" sz="1800" b="0" i="0" u="none" strike="noStrike" kern="1200" cap="none" spc="-10" normalizeH="0" baseline="0" noProof="0" dirty="0">
                <a:ln>
                  <a:noFill/>
                </a:ln>
                <a:effectLst/>
                <a:uLnTx/>
                <a:uFillTx/>
                <a:latin typeface="Calibri"/>
                <a:ea typeface="+mn-ea"/>
                <a:cs typeface="Calibri"/>
              </a:rPr>
              <a:t>across </a:t>
            </a:r>
            <a:r>
              <a:rPr kumimoji="0" sz="1800" b="0" i="0" u="none" strike="noStrike" kern="1200" cap="none" spc="-5" normalizeH="0" baseline="0" noProof="0" dirty="0">
                <a:ln>
                  <a:noFill/>
                </a:ln>
                <a:effectLst/>
                <a:uLnTx/>
                <a:uFillTx/>
                <a:latin typeface="Calibri"/>
                <a:ea typeface="+mn-ea"/>
                <a:cs typeface="Calibri"/>
              </a:rPr>
              <a:t>public health offices since July</a:t>
            </a:r>
            <a:r>
              <a:rPr kumimoji="0" sz="1800" b="0" i="0" u="none" strike="noStrike" kern="1200" cap="none" spc="110" normalizeH="0" baseline="0" noProof="0" dirty="0">
                <a:ln>
                  <a:noFill/>
                </a:ln>
                <a:effectLst/>
                <a:uLnTx/>
                <a:uFillTx/>
                <a:latin typeface="Calibri"/>
                <a:ea typeface="+mn-ea"/>
                <a:cs typeface="Calibri"/>
              </a:rPr>
              <a:t> </a:t>
            </a:r>
            <a:r>
              <a:rPr kumimoji="0" sz="1800" b="0" i="0" u="none" strike="noStrike" kern="1200" cap="none" spc="0" normalizeH="0" baseline="0" noProof="0" dirty="0">
                <a:ln>
                  <a:noFill/>
                </a:ln>
                <a:effectLst/>
                <a:uLnTx/>
                <a:uFillTx/>
                <a:latin typeface="Calibri"/>
                <a:ea typeface="+mn-ea"/>
                <a:cs typeface="Calibri"/>
              </a:rPr>
              <a:t>1</a:t>
            </a:r>
            <a:endParaRPr sz="1800" b="0" i="0" u="none" strike="noStrike" kern="1200" cap="none" spc="0" normalizeH="0" baseline="0" noProof="0" dirty="0">
              <a:ln>
                <a:noFill/>
              </a:ln>
              <a:effectLst/>
              <a:uLnTx/>
              <a:uFillTx/>
              <a:latin typeface="Calibri"/>
              <a:cs typeface="Calibri"/>
            </a:endParaRPr>
          </a:p>
          <a:p>
            <a:pPr marL="299085" marR="5080" indent="-286385">
              <a:lnSpc>
                <a:spcPts val="1939"/>
              </a:lnSpc>
              <a:spcBef>
                <a:spcPts val="1005"/>
              </a:spcBef>
              <a:buFont typeface="Arial"/>
              <a:buChar char="•"/>
              <a:tabLst>
                <a:tab pos="299085" algn="l"/>
                <a:tab pos="299720" algn="l"/>
              </a:tabLst>
              <a:defRPr/>
            </a:pPr>
            <a:r>
              <a:rPr kumimoji="0" sz="1800" b="0" i="0" u="none" strike="noStrike" kern="1200" cap="none" spc="-10" normalizeH="0" baseline="0" noProof="0" dirty="0">
                <a:ln>
                  <a:noFill/>
                </a:ln>
                <a:effectLst/>
                <a:uLnTx/>
                <a:uFillTx/>
                <a:latin typeface="Calibri"/>
                <a:ea typeface="+mn-ea"/>
                <a:cs typeface="Calibri"/>
              </a:rPr>
              <a:t>Initiated </a:t>
            </a:r>
            <a:r>
              <a:rPr kumimoji="0" sz="1800" b="0" i="0" u="none" strike="noStrike" kern="1200" cap="none" spc="-5" normalizeH="0" baseline="0" noProof="0" dirty="0">
                <a:ln>
                  <a:noFill/>
                </a:ln>
                <a:effectLst/>
                <a:uLnTx/>
                <a:uFillTx/>
                <a:latin typeface="Calibri"/>
                <a:ea typeface="+mn-ea"/>
                <a:cs typeface="Calibri"/>
              </a:rPr>
              <a:t>the </a:t>
            </a:r>
            <a:r>
              <a:rPr kumimoji="0" sz="1800" b="0" i="0" u="none" strike="noStrike" kern="1200" cap="none" spc="-10" normalizeH="0" baseline="0" noProof="0" dirty="0">
                <a:ln>
                  <a:noFill/>
                </a:ln>
                <a:effectLst/>
                <a:uLnTx/>
                <a:uFillTx/>
                <a:latin typeface="Calibri"/>
                <a:ea typeface="+mn-ea"/>
                <a:cs typeface="Calibri"/>
              </a:rPr>
              <a:t>process </a:t>
            </a:r>
            <a:r>
              <a:rPr kumimoji="0" sz="1800" b="0" i="0" u="none" strike="noStrike" kern="1200" cap="none" spc="-15" normalizeH="0" baseline="0" noProof="0" dirty="0">
                <a:ln>
                  <a:noFill/>
                </a:ln>
                <a:effectLst/>
                <a:uLnTx/>
                <a:uFillTx/>
                <a:latin typeface="Calibri"/>
                <a:ea typeface="+mn-ea"/>
                <a:cs typeface="Calibri"/>
              </a:rPr>
              <a:t>for </a:t>
            </a:r>
            <a:r>
              <a:rPr kumimoji="0" sz="1800" b="0" i="0" u="none" strike="noStrike" kern="1200" cap="none" spc="-10" normalizeH="0" baseline="0" noProof="0" dirty="0">
                <a:ln>
                  <a:noFill/>
                </a:ln>
                <a:effectLst/>
                <a:uLnTx/>
                <a:uFillTx/>
                <a:latin typeface="Calibri"/>
                <a:ea typeface="+mn-ea"/>
                <a:cs typeface="Calibri"/>
              </a:rPr>
              <a:t>nurses to provide </a:t>
            </a:r>
            <a:r>
              <a:rPr kumimoji="0" sz="1800" b="0" i="0" u="none" strike="noStrike" kern="1200" cap="none" spc="-5" normalizeH="0" baseline="0" noProof="0" dirty="0">
                <a:ln>
                  <a:noFill/>
                </a:ln>
                <a:effectLst/>
                <a:uLnTx/>
                <a:uFillTx/>
                <a:latin typeface="Calibri"/>
                <a:ea typeface="+mn-ea"/>
                <a:cs typeface="Calibri"/>
              </a:rPr>
              <a:t>the </a:t>
            </a:r>
            <a:r>
              <a:rPr kumimoji="0" sz="1800" b="0" i="0" u="none" strike="noStrike" kern="1200" cap="none" spc="-10" normalizeH="0" baseline="0" noProof="0" dirty="0">
                <a:ln>
                  <a:noFill/>
                </a:ln>
                <a:effectLst/>
                <a:uLnTx/>
                <a:uFillTx/>
                <a:latin typeface="Calibri"/>
                <a:ea typeface="+mn-ea"/>
                <a:cs typeface="Calibri"/>
              </a:rPr>
              <a:t>Nurse Family Partnership</a:t>
            </a:r>
            <a:r>
              <a:rPr lang="en-US" spc="-10" dirty="0">
                <a:latin typeface="Calibri"/>
                <a:cs typeface="Calibri"/>
              </a:rPr>
              <a:t> </a:t>
            </a:r>
            <a:r>
              <a:rPr kumimoji="0" sz="1800" b="0" i="0" u="none" strike="noStrike" kern="1200" cap="none" spc="-10" normalizeH="0" baseline="0" noProof="0" dirty="0">
                <a:ln>
                  <a:noFill/>
                </a:ln>
                <a:effectLst/>
                <a:uLnTx/>
                <a:uFillTx/>
                <a:latin typeface="Calibri"/>
                <a:ea typeface="+mn-ea"/>
                <a:cs typeface="Calibri"/>
              </a:rPr>
              <a:t> </a:t>
            </a:r>
            <a:r>
              <a:rPr kumimoji="0" sz="1800" b="0" i="0" u="none" strike="noStrike" kern="1200" cap="none" spc="-5" normalizeH="0" baseline="0" noProof="0" dirty="0">
                <a:ln>
                  <a:noFill/>
                </a:ln>
                <a:effectLst/>
                <a:uLnTx/>
                <a:uFillTx/>
                <a:latin typeface="Calibri"/>
                <a:ea typeface="+mn-ea"/>
                <a:cs typeface="Calibri"/>
              </a:rPr>
              <a:t>home visiting</a:t>
            </a:r>
            <a:r>
              <a:rPr kumimoji="0" sz="1800" b="0" i="0" u="none" strike="noStrike" kern="1200" cap="none" spc="20" normalizeH="0" baseline="0" noProof="0" dirty="0">
                <a:ln>
                  <a:noFill/>
                </a:ln>
                <a:effectLst/>
                <a:uLnTx/>
                <a:uFillTx/>
                <a:latin typeface="Calibri"/>
                <a:ea typeface="+mn-ea"/>
                <a:cs typeface="Calibri"/>
              </a:rPr>
              <a:t> </a:t>
            </a:r>
            <a:r>
              <a:rPr kumimoji="0" sz="1800" b="0" i="0" u="none" strike="noStrike" kern="1200" cap="none" spc="-5" normalizeH="0" baseline="0" noProof="0" dirty="0">
                <a:ln>
                  <a:noFill/>
                </a:ln>
                <a:effectLst/>
                <a:uLnTx/>
                <a:uFillTx/>
                <a:latin typeface="Calibri"/>
                <a:ea typeface="+mn-ea"/>
                <a:cs typeface="Calibri"/>
              </a:rPr>
              <a:t>model</a:t>
            </a:r>
            <a:endParaRPr lang="en-US" dirty="0">
              <a:latin typeface="Calibri"/>
              <a:cs typeface="Calibri"/>
            </a:endParaRPr>
          </a:p>
          <a:p>
            <a:pPr marL="299085" marR="5080" indent="-286385">
              <a:lnSpc>
                <a:spcPts val="1939"/>
              </a:lnSpc>
              <a:spcBef>
                <a:spcPts val="1005"/>
              </a:spcBef>
              <a:buFont typeface="Arial"/>
              <a:buChar char="•"/>
              <a:tabLst>
                <a:tab pos="299085" algn="l"/>
                <a:tab pos="299720" algn="l"/>
              </a:tabLst>
              <a:defRPr/>
            </a:pPr>
            <a:r>
              <a:rPr lang="en-US" spc="-5" dirty="0">
                <a:latin typeface="Calibri"/>
                <a:cs typeface="Calibri"/>
              </a:rPr>
              <a:t>Engaging families through telephone, limited in-person and written communications and support </a:t>
            </a:r>
            <a:endParaRPr sz="1800" b="0" i="0" u="none" strike="noStrike" kern="1200" cap="none" spc="-5" normalizeH="0" baseline="0" noProof="0" dirty="0">
              <a:ln>
                <a:noFill/>
              </a:ln>
              <a:effectLst/>
              <a:uLnTx/>
              <a:uFillTx/>
              <a:latin typeface="Calibri"/>
              <a:cs typeface="Calibri"/>
            </a:endParaRPr>
          </a:p>
        </p:txBody>
      </p:sp>
      <p:sp>
        <p:nvSpPr>
          <p:cNvPr id="6" name="Slide Number Placeholder 5">
            <a:extLst>
              <a:ext uri="{FF2B5EF4-FFF2-40B4-BE49-F238E27FC236}">
                <a16:creationId xmlns:a16="http://schemas.microsoft.com/office/drawing/2014/main" id="{500762A5-342A-45C2-AB09-C742E985FB5C}"/>
              </a:ext>
            </a:extLst>
          </p:cNvPr>
          <p:cNvSpPr>
            <a:spLocks noGrp="1"/>
          </p:cNvSpPr>
          <p:nvPr>
            <p:ph type="sldNum" sz="quarter" idx="7"/>
          </p:nvPr>
        </p:nvSpPr>
        <p:spPr>
          <a:xfrm>
            <a:off x="3733800" y="6210078"/>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3983990" cy="635000"/>
          </a:xfrm>
          <a:prstGeom prst="rect">
            <a:avLst/>
          </a:prstGeom>
        </p:spPr>
        <p:txBody>
          <a:bodyPr vert="horz" wrap="square" lIns="0" tIns="12065" rIns="0" bIns="0" rtlCol="0">
            <a:spAutoFit/>
          </a:bodyPr>
          <a:lstStyle/>
          <a:p>
            <a:pPr marL="12700">
              <a:lnSpc>
                <a:spcPct val="100000"/>
              </a:lnSpc>
              <a:spcBef>
                <a:spcPts val="95"/>
              </a:spcBef>
            </a:pPr>
            <a:r>
              <a:rPr sz="4000" spc="-5">
                <a:solidFill>
                  <a:srgbClr val="B12524"/>
                </a:solidFill>
              </a:rPr>
              <a:t>Child </a:t>
            </a:r>
            <a:r>
              <a:rPr sz="4000" spc="-20">
                <a:solidFill>
                  <a:srgbClr val="B12524"/>
                </a:solidFill>
              </a:rPr>
              <a:t>Care</a:t>
            </a:r>
            <a:r>
              <a:rPr sz="4000" spc="-45">
                <a:solidFill>
                  <a:srgbClr val="B12524"/>
                </a:solidFill>
              </a:rPr>
              <a:t> </a:t>
            </a:r>
            <a:r>
              <a:rPr sz="4000">
                <a:solidFill>
                  <a:srgbClr val="B12524"/>
                </a:solidFill>
              </a:rPr>
              <a:t>Services</a:t>
            </a:r>
            <a:endParaRPr sz="4000"/>
          </a:p>
        </p:txBody>
      </p:sp>
      <p:graphicFrame>
        <p:nvGraphicFramePr>
          <p:cNvPr id="3" name="object 3"/>
          <p:cNvGraphicFramePr>
            <a:graphicFrameLocks noGrp="1"/>
          </p:cNvGraphicFramePr>
          <p:nvPr/>
        </p:nvGraphicFramePr>
        <p:xfrm>
          <a:off x="831850" y="2039344"/>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$148,519,700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$180,552,800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$180,552,800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5">
                          <a:solidFill>
                            <a:srgbClr val="FFFFFF"/>
                          </a:solidFill>
                          <a:latin typeface="Calibri"/>
                          <a:cs typeface="Calibri"/>
                        </a:rPr>
                        <a:t>Children</a:t>
                      </a:r>
                      <a:r>
                        <a:rPr sz="1800" b="1" spc="-10">
                          <a:solidFill>
                            <a:srgbClr val="FFFFFF"/>
                          </a:solidFill>
                          <a:latin typeface="Calibri"/>
                          <a:cs typeface="Calibri"/>
                        </a:rPr>
                        <a:t> 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marR="46990" algn="ctr">
                        <a:lnSpc>
                          <a:spcPct val="100000"/>
                        </a:lnSpc>
                        <a:spcBef>
                          <a:spcPts val="600"/>
                        </a:spcBef>
                      </a:pPr>
                      <a:r>
                        <a:rPr sz="1800" spc="-5">
                          <a:latin typeface="Calibri"/>
                          <a:cs typeface="Calibri"/>
                        </a:rPr>
                        <a:t>22,173</a:t>
                      </a:r>
                      <a:r>
                        <a:rPr sz="1800">
                          <a:latin typeface="Calibri"/>
                          <a:cs typeface="Calibri"/>
                        </a:rPr>
                        <a:t> </a:t>
                      </a:r>
                      <a:r>
                        <a:rPr sz="1800" spc="-5">
                          <a:latin typeface="Calibri"/>
                          <a:cs typeface="Calibri"/>
                        </a:rPr>
                        <a:t>(actual)</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26,649</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algn="ctr">
                        <a:lnSpc>
                          <a:spcPct val="100000"/>
                        </a:lnSpc>
                        <a:spcBef>
                          <a:spcPts val="600"/>
                        </a:spcBef>
                      </a:pPr>
                      <a:r>
                        <a:rPr sz="1800" spc="-5">
                          <a:latin typeface="Calibri"/>
                          <a:cs typeface="Calibri"/>
                        </a:rPr>
                        <a:t>26,649</a:t>
                      </a:r>
                      <a:r>
                        <a:rPr sz="1800">
                          <a:latin typeface="Calibri"/>
                          <a:cs typeface="Calibri"/>
                        </a:rPr>
                        <a:t> </a:t>
                      </a:r>
                      <a:r>
                        <a:rPr sz="1800" spc="-10">
                          <a:latin typeface="Calibri"/>
                          <a:cs typeface="Calibri"/>
                        </a:rPr>
                        <a:t>(projected)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15436" y="3672692"/>
            <a:ext cx="7775575" cy="2637790"/>
          </a:xfrm>
          <a:prstGeom prst="rect">
            <a:avLst/>
          </a:prstGeom>
        </p:spPr>
        <p:txBody>
          <a:bodyPr vert="horz" wrap="square" lIns="0" tIns="113030" rIns="0" bIns="0" rtlCol="0" anchor="t">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lang="en-US" sz="1800" b="1" i="0" u="heavy" strike="noStrike" kern="1200" cap="none" spc="-5" normalizeH="0" baseline="0" noProof="0">
                <a:ln>
                  <a:noFill/>
                </a:ln>
                <a:effectLst/>
                <a:uLnTx/>
                <a:uFill>
                  <a:solidFill>
                    <a:srgbClr val="000000"/>
                  </a:solidFill>
                </a:uFill>
                <a:latin typeface="Calibri"/>
                <a:ea typeface="+mn-ea"/>
                <a:cs typeface="Calibri"/>
              </a:rPr>
              <a:t>Highlights</a:t>
            </a:r>
            <a:endParaRPr kumimoji="0" lang="en-US" sz="1800" b="0" i="0" u="none" strike="noStrike" kern="1200" cap="none" spc="0" normalizeH="0" baseline="0" noProof="0">
              <a:ln>
                <a:noFill/>
              </a:ln>
              <a:effectLst/>
              <a:uLnTx/>
              <a:uFillTx/>
              <a:latin typeface="Calibri"/>
              <a:ea typeface="+mn-ea"/>
              <a:cs typeface="Calibri"/>
            </a:endParaRPr>
          </a:p>
          <a:p>
            <a:pPr marL="299085" marR="314960" indent="-286385">
              <a:lnSpc>
                <a:spcPts val="1939"/>
              </a:lnSpc>
              <a:spcBef>
                <a:spcPts val="1040"/>
              </a:spcBef>
              <a:buFont typeface="Arial"/>
              <a:buChar char="•"/>
              <a:tabLst>
                <a:tab pos="299085" algn="l"/>
                <a:tab pos="299720" algn="l"/>
              </a:tabLst>
              <a:defRPr/>
            </a:pPr>
            <a:r>
              <a:rPr lang="en-US" spc="-10">
                <a:latin typeface="Calibri"/>
                <a:cs typeface="Calibri"/>
              </a:rPr>
              <a:t>Issued emergency </a:t>
            </a:r>
            <a:r>
              <a:rPr kumimoji="0" lang="en-US" sz="1800" b="0" i="0" u="none" strike="noStrike" kern="1200" cap="none" spc="-10" normalizeH="0" baseline="0" noProof="0">
                <a:ln>
                  <a:noFill/>
                </a:ln>
                <a:effectLst/>
                <a:uLnTx/>
                <a:uFillTx/>
                <a:latin typeface="Calibri"/>
                <a:ea typeface="+mn-ea"/>
                <a:cs typeface="Calibri"/>
              </a:rPr>
              <a:t>regulations: </a:t>
            </a:r>
            <a:r>
              <a:rPr kumimoji="0" lang="en-US" sz="1800" b="0" i="0" u="none" strike="noStrike" kern="1200" cap="none" spc="-5" normalizeH="0" baseline="0" noProof="0">
                <a:ln>
                  <a:noFill/>
                </a:ln>
                <a:effectLst/>
                <a:uLnTx/>
                <a:uFillTx/>
                <a:latin typeface="Calibri"/>
                <a:ea typeface="+mn-ea"/>
                <a:cs typeface="Calibri"/>
              </a:rPr>
              <a:t>expanded eligibility </a:t>
            </a:r>
            <a:r>
              <a:rPr kumimoji="0" lang="en-US" sz="1800" b="0" i="0" u="none" strike="noStrike" kern="1200" cap="none" spc="0" normalizeH="0" baseline="0" noProof="0">
                <a:ln>
                  <a:noFill/>
                </a:ln>
                <a:effectLst/>
                <a:uLnTx/>
                <a:uFillTx/>
                <a:latin typeface="Calibri"/>
                <a:ea typeface="+mn-ea"/>
                <a:cs typeface="Calibri"/>
              </a:rPr>
              <a:t>and </a:t>
            </a:r>
            <a:r>
              <a:rPr kumimoji="0" lang="en-US" sz="1800" b="0" i="0" u="none" strike="noStrike" kern="1200" cap="none" spc="-10" normalizeH="0" baseline="0" noProof="0">
                <a:ln>
                  <a:noFill/>
                </a:ln>
                <a:effectLst/>
                <a:uLnTx/>
                <a:uFillTx/>
                <a:latin typeface="Calibri"/>
                <a:ea typeface="+mn-ea"/>
                <a:cs typeface="Calibri"/>
              </a:rPr>
              <a:t>reduced </a:t>
            </a:r>
            <a:r>
              <a:rPr kumimoji="0" lang="en-US" sz="1800" b="0" i="0" u="none" strike="noStrike" kern="1200" cap="none" spc="-25" normalizeH="0" baseline="0" noProof="0">
                <a:ln>
                  <a:noFill/>
                </a:ln>
                <a:effectLst/>
                <a:uLnTx/>
                <a:uFillTx/>
                <a:latin typeface="Calibri"/>
                <a:ea typeface="+mn-ea"/>
                <a:cs typeface="Calibri"/>
              </a:rPr>
              <a:t>provider, </a:t>
            </a:r>
            <a:r>
              <a:rPr kumimoji="0" lang="en-US" sz="1800" b="0" i="0" u="none" strike="noStrike" kern="1200" cap="none" spc="-10" normalizeH="0" baseline="0" noProof="0">
                <a:ln>
                  <a:noFill/>
                </a:ln>
                <a:effectLst/>
                <a:uLnTx/>
                <a:uFillTx/>
                <a:latin typeface="Calibri"/>
                <a:ea typeface="+mn-ea"/>
                <a:cs typeface="Calibri"/>
              </a:rPr>
              <a:t>client, </a:t>
            </a:r>
            <a:r>
              <a:rPr kumimoji="0" lang="en-US" sz="1800" b="0" i="0" u="none" strike="noStrike" kern="1200" cap="none" spc="0" normalizeH="0" baseline="0" noProof="0">
                <a:ln>
                  <a:noFill/>
                </a:ln>
                <a:effectLst/>
                <a:uLnTx/>
                <a:uFillTx/>
                <a:latin typeface="Calibri"/>
                <a:ea typeface="+mn-ea"/>
                <a:cs typeface="Calibri"/>
              </a:rPr>
              <a:t>and</a:t>
            </a:r>
            <a:r>
              <a:rPr lang="en-US">
                <a:latin typeface="Calibri"/>
                <a:cs typeface="Calibri"/>
              </a:rPr>
              <a:t> </a:t>
            </a:r>
            <a:r>
              <a:rPr kumimoji="0" lang="en-US" sz="1800" b="0" i="0" u="none" strike="noStrike" kern="1200" cap="none" spc="0" normalizeH="0" baseline="0" noProof="0">
                <a:ln>
                  <a:noFill/>
                </a:ln>
                <a:effectLst/>
                <a:uLnTx/>
                <a:uFillTx/>
                <a:latin typeface="Calibri"/>
                <a:ea typeface="+mn-ea"/>
                <a:cs typeface="Calibri"/>
              </a:rPr>
              <a:t> </a:t>
            </a:r>
            <a:r>
              <a:rPr kumimoji="0" lang="en-US" sz="1800" b="0" i="0" u="none" strike="noStrike" kern="1200" cap="none" spc="-10" normalizeH="0" baseline="0" noProof="0">
                <a:ln>
                  <a:noFill/>
                </a:ln>
                <a:effectLst/>
                <a:uLnTx/>
                <a:uFillTx/>
                <a:latin typeface="Calibri"/>
                <a:ea typeface="+mn-ea"/>
                <a:cs typeface="Calibri"/>
              </a:rPr>
              <a:t>administrative</a:t>
            </a:r>
            <a:r>
              <a:rPr kumimoji="0" lang="en-US" sz="1800" b="0" i="0" u="none" strike="noStrike" kern="1200" cap="none" spc="0" normalizeH="0" baseline="0" noProof="0">
                <a:ln>
                  <a:noFill/>
                </a:ln>
                <a:effectLst/>
                <a:uLnTx/>
                <a:uFillTx/>
                <a:latin typeface="Calibri"/>
                <a:ea typeface="+mn-ea"/>
                <a:cs typeface="Calibri"/>
              </a:rPr>
              <a:t> </a:t>
            </a:r>
            <a:r>
              <a:rPr kumimoji="0" lang="en-US" sz="1800" b="0" i="0" u="none" strike="noStrike" kern="1200" cap="none" spc="-5" normalizeH="0" baseline="0" noProof="0">
                <a:ln>
                  <a:noFill/>
                </a:ln>
                <a:effectLst/>
                <a:uLnTx/>
                <a:uFillTx/>
                <a:latin typeface="Calibri"/>
                <a:ea typeface="+mn-ea"/>
                <a:cs typeface="Calibri"/>
              </a:rPr>
              <a:t>burden</a:t>
            </a:r>
            <a:endParaRPr kumimoji="0" lang="en-US" sz="1800" b="0" i="0" u="none" strike="noStrike" kern="1200" cap="none" spc="0" normalizeH="0" baseline="0" noProof="0">
              <a:ln>
                <a:noFill/>
              </a:ln>
              <a:effectLst/>
              <a:uLnTx/>
              <a:uFillTx/>
              <a:latin typeface="Calibri"/>
              <a:ea typeface="+mn-ea"/>
              <a:cs typeface="Calibri"/>
            </a:endParaRPr>
          </a:p>
          <a:p>
            <a:pPr marL="299085" marR="640080" indent="-286385">
              <a:lnSpc>
                <a:spcPts val="1939"/>
              </a:lnSpc>
              <a:spcBef>
                <a:spcPts val="1005"/>
              </a:spcBef>
              <a:buFont typeface="Arial"/>
              <a:buChar char="•"/>
              <a:tabLst>
                <a:tab pos="299085" algn="l"/>
                <a:tab pos="299720" algn="l"/>
              </a:tabLst>
              <a:defRPr/>
            </a:pPr>
            <a:r>
              <a:rPr kumimoji="0" lang="en-US" sz="1800" b="0" i="0" u="none" strike="noStrike" kern="1200" cap="none" spc="-10" normalizeH="0" baseline="0" noProof="0">
                <a:ln>
                  <a:noFill/>
                </a:ln>
                <a:effectLst/>
                <a:uLnTx/>
                <a:uFillTx/>
                <a:latin typeface="Calibri"/>
                <a:ea typeface="+mn-ea"/>
                <a:cs typeface="Calibri"/>
              </a:rPr>
              <a:t>Maintained </a:t>
            </a:r>
            <a:r>
              <a:rPr kumimoji="0" lang="en-US" sz="1800" b="0" i="0" u="none" strike="noStrike" kern="1200" cap="none" spc="-5" normalizeH="0" baseline="0" noProof="0">
                <a:ln>
                  <a:noFill/>
                </a:ln>
                <a:effectLst/>
                <a:uLnTx/>
                <a:uFillTx/>
                <a:latin typeface="Calibri"/>
                <a:ea typeface="+mn-ea"/>
                <a:cs typeface="Calibri"/>
              </a:rPr>
              <a:t>services </a:t>
            </a:r>
            <a:r>
              <a:rPr kumimoji="0" lang="en-US" sz="1800" b="0" i="0" u="none" strike="noStrike" kern="1200" cap="none" spc="-10" normalizeH="0" baseline="0" noProof="0">
                <a:ln>
                  <a:noFill/>
                </a:ln>
                <a:effectLst/>
                <a:uLnTx/>
                <a:uFillTx/>
                <a:latin typeface="Calibri"/>
                <a:ea typeface="+mn-ea"/>
                <a:cs typeface="Calibri"/>
              </a:rPr>
              <a:t>to </a:t>
            </a:r>
            <a:r>
              <a:rPr kumimoji="0" lang="en-US" sz="1800" b="0" i="0" u="none" strike="noStrike" kern="1200" cap="none" spc="-5" normalizeH="0" baseline="0" noProof="0">
                <a:ln>
                  <a:noFill/>
                </a:ln>
                <a:effectLst/>
                <a:uLnTx/>
                <a:uFillTx/>
                <a:latin typeface="Calibri"/>
                <a:ea typeface="+mn-ea"/>
                <a:cs typeface="Calibri"/>
              </a:rPr>
              <a:t>support </a:t>
            </a:r>
            <a:r>
              <a:rPr kumimoji="0" lang="en-US" sz="1800" b="0" i="0" u="none" strike="noStrike" kern="1200" cap="none" spc="-10" normalizeH="0" baseline="0" noProof="0">
                <a:ln>
                  <a:noFill/>
                </a:ln>
                <a:effectLst/>
                <a:uLnTx/>
                <a:uFillTx/>
                <a:latin typeface="Calibri"/>
                <a:ea typeface="+mn-ea"/>
                <a:cs typeface="Calibri"/>
              </a:rPr>
              <a:t>vulnerable families, children </a:t>
            </a:r>
            <a:r>
              <a:rPr kumimoji="0" lang="en-US" sz="1800" b="0" i="0" u="none" strike="noStrike" kern="1200" cap="none" spc="0" normalizeH="0" baseline="0" noProof="0">
                <a:ln>
                  <a:noFill/>
                </a:ln>
                <a:effectLst/>
                <a:uLnTx/>
                <a:uFillTx/>
                <a:latin typeface="Calibri"/>
                <a:ea typeface="+mn-ea"/>
                <a:cs typeface="Calibri"/>
              </a:rPr>
              <a:t>and </a:t>
            </a:r>
            <a:r>
              <a:rPr kumimoji="0" lang="en-US" sz="1800" b="0" i="0" u="none" strike="noStrike" kern="1200" cap="none" spc="-5" normalizeH="0" baseline="0" noProof="0">
                <a:ln>
                  <a:noFill/>
                </a:ln>
                <a:effectLst/>
                <a:uLnTx/>
                <a:uFillTx/>
                <a:latin typeface="Calibri"/>
                <a:ea typeface="+mn-ea"/>
                <a:cs typeface="Calibri"/>
              </a:rPr>
              <a:t>essential</a:t>
            </a:r>
            <a:r>
              <a:rPr lang="en-US" spc="-5">
                <a:latin typeface="Calibri"/>
                <a:cs typeface="Calibri"/>
              </a:rPr>
              <a:t> </a:t>
            </a:r>
            <a:r>
              <a:rPr kumimoji="0" lang="en-US" sz="1800" b="0" i="0" u="none" strike="noStrike" kern="1200" cap="none" spc="-5" normalizeH="0" baseline="0" noProof="0">
                <a:ln>
                  <a:noFill/>
                </a:ln>
                <a:effectLst/>
                <a:uLnTx/>
                <a:uFillTx/>
                <a:latin typeface="Calibri"/>
                <a:ea typeface="+mn-ea"/>
                <a:cs typeface="Calibri"/>
              </a:rPr>
              <a:t> </a:t>
            </a:r>
            <a:r>
              <a:rPr kumimoji="0" lang="en-US" sz="1800" b="0" i="0" u="none" strike="noStrike" kern="1200" cap="none" spc="-20" normalizeH="0" baseline="0" noProof="0">
                <a:ln>
                  <a:noFill/>
                </a:ln>
                <a:effectLst/>
                <a:uLnTx/>
                <a:uFillTx/>
                <a:latin typeface="Calibri"/>
                <a:ea typeface="+mn-ea"/>
                <a:cs typeface="Calibri"/>
              </a:rPr>
              <a:t>workers </a:t>
            </a:r>
            <a:r>
              <a:rPr kumimoji="0" lang="en-US" sz="1800" b="0" i="0" u="none" strike="noStrike" kern="1200" cap="none" spc="-5" normalizeH="0" baseline="0" noProof="0">
                <a:ln>
                  <a:noFill/>
                </a:ln>
                <a:effectLst/>
                <a:uLnTx/>
                <a:uFillTx/>
                <a:latin typeface="Calibri"/>
                <a:ea typeface="+mn-ea"/>
                <a:cs typeface="Calibri"/>
              </a:rPr>
              <a:t>during health</a:t>
            </a:r>
            <a:r>
              <a:rPr kumimoji="0" lang="en-US" sz="1800" b="0" i="0" u="none" strike="noStrike" kern="1200" cap="none" spc="50" normalizeH="0" baseline="0" noProof="0">
                <a:ln>
                  <a:noFill/>
                </a:ln>
                <a:effectLst/>
                <a:uLnTx/>
                <a:uFillTx/>
                <a:latin typeface="Calibri"/>
                <a:ea typeface="+mn-ea"/>
                <a:cs typeface="Calibri"/>
              </a:rPr>
              <a:t> </a:t>
            </a:r>
            <a:r>
              <a:rPr kumimoji="0" lang="en-US" sz="1800" b="0" i="0" u="none" strike="noStrike" kern="1200" cap="none" spc="-10" normalizeH="0" baseline="0" noProof="0">
                <a:ln>
                  <a:noFill/>
                </a:ln>
                <a:effectLst/>
                <a:uLnTx/>
                <a:uFillTx/>
                <a:latin typeface="Calibri"/>
                <a:ea typeface="+mn-ea"/>
                <a:cs typeface="Calibri"/>
              </a:rPr>
              <a:t>emergency</a:t>
            </a:r>
            <a:endParaRPr kumimoji="0" lang="en-US" sz="1800" b="0" i="0" u="none" strike="noStrike" kern="1200" cap="none" spc="0" normalizeH="0" baseline="0" noProof="0">
              <a:ln>
                <a:noFill/>
              </a:ln>
              <a:effectLst/>
              <a:uLnTx/>
              <a:uFillTx/>
              <a:latin typeface="Calibri"/>
              <a:ea typeface="+mn-ea"/>
              <a:cs typeface="Calibri"/>
            </a:endParaRPr>
          </a:p>
          <a:p>
            <a:pPr marL="299085" marR="0" lvl="0" indent="-286385" algn="l" defTabSz="914400" rtl="0" eaLnBrk="1" fontAlgn="auto" latinLnBrk="0" hangingPunct="1">
              <a:lnSpc>
                <a:spcPct val="100000"/>
              </a:lnSpc>
              <a:spcBef>
                <a:spcPts val="755"/>
              </a:spcBef>
              <a:spcAft>
                <a:spcPts val="0"/>
              </a:spcAft>
              <a:buClrTx/>
              <a:buSzTx/>
              <a:buFont typeface="Arial"/>
              <a:buChar char="•"/>
              <a:tabLst>
                <a:tab pos="299085" algn="l"/>
                <a:tab pos="299720" algn="l"/>
              </a:tabLst>
              <a:defRPr/>
            </a:pPr>
            <a:r>
              <a:rPr kumimoji="0" lang="en-US" sz="1800" b="0" i="0" u="none" strike="noStrike" kern="1200" cap="none" spc="-5" normalizeH="0" baseline="0" noProof="0">
                <a:ln>
                  <a:noFill/>
                </a:ln>
                <a:effectLst/>
                <a:uLnTx/>
                <a:uFillTx/>
                <a:latin typeface="Calibri"/>
                <a:ea typeface="+mn-ea"/>
                <a:cs typeface="Calibri"/>
              </a:rPr>
              <a:t>Developed </a:t>
            </a:r>
            <a:r>
              <a:rPr kumimoji="0" lang="en-US" sz="1800" b="0" i="0" u="none" strike="noStrike" kern="1200" cap="none" spc="-10" normalizeH="0" baseline="0" noProof="0">
                <a:ln>
                  <a:noFill/>
                </a:ln>
                <a:effectLst/>
                <a:uLnTx/>
                <a:uFillTx/>
                <a:latin typeface="Calibri"/>
                <a:ea typeface="+mn-ea"/>
                <a:cs typeface="Calibri"/>
              </a:rPr>
              <a:t>comprehensive COVID-19 </a:t>
            </a:r>
            <a:r>
              <a:rPr kumimoji="0" lang="en-US" sz="1800" b="0" i="0" u="none" strike="noStrike" kern="1200" cap="none" spc="-20" normalizeH="0" baseline="0" noProof="0">
                <a:ln>
                  <a:noFill/>
                </a:ln>
                <a:effectLst/>
                <a:uLnTx/>
                <a:uFillTx/>
                <a:latin typeface="Calibri"/>
                <a:ea typeface="+mn-ea"/>
                <a:cs typeface="Calibri"/>
              </a:rPr>
              <a:t>Safe </a:t>
            </a:r>
            <a:r>
              <a:rPr kumimoji="0" lang="en-US" sz="1800" b="0" i="0" u="none" strike="noStrike" kern="1200" cap="none" spc="-10" normalizeH="0" baseline="0" noProof="0">
                <a:ln>
                  <a:noFill/>
                </a:ln>
                <a:effectLst/>
                <a:uLnTx/>
                <a:uFillTx/>
                <a:latin typeface="Calibri"/>
                <a:ea typeface="+mn-ea"/>
                <a:cs typeface="Calibri"/>
              </a:rPr>
              <a:t>Practices, protocols </a:t>
            </a:r>
            <a:r>
              <a:rPr kumimoji="0" lang="en-US" sz="1800" b="0" i="0" u="none" strike="noStrike" kern="1200" cap="none" spc="0" normalizeH="0" baseline="0" noProof="0">
                <a:ln>
                  <a:noFill/>
                </a:ln>
                <a:effectLst/>
                <a:uLnTx/>
                <a:uFillTx/>
                <a:latin typeface="Calibri"/>
                <a:ea typeface="+mn-ea"/>
                <a:cs typeface="Calibri"/>
              </a:rPr>
              <a:t>and</a:t>
            </a:r>
            <a:r>
              <a:rPr kumimoji="0" lang="en-US" sz="1800" b="0" i="0" u="none" strike="noStrike" kern="1200" cap="none" spc="145" normalizeH="0" baseline="0" noProof="0">
                <a:ln>
                  <a:noFill/>
                </a:ln>
                <a:effectLst/>
                <a:uLnTx/>
                <a:uFillTx/>
                <a:latin typeface="Calibri"/>
                <a:ea typeface="+mn-ea"/>
                <a:cs typeface="Calibri"/>
              </a:rPr>
              <a:t> </a:t>
            </a:r>
            <a:r>
              <a:rPr kumimoji="0" lang="en-US" sz="1800" b="0" i="0" u="none" strike="noStrike" kern="1200" cap="none" spc="-5" normalizeH="0" baseline="0" noProof="0">
                <a:ln>
                  <a:noFill/>
                </a:ln>
                <a:effectLst/>
                <a:uLnTx/>
                <a:uFillTx/>
                <a:latin typeface="Calibri"/>
                <a:ea typeface="+mn-ea"/>
                <a:cs typeface="Calibri"/>
              </a:rPr>
              <a:t>supports</a:t>
            </a:r>
            <a:endParaRPr kumimoji="0" lang="en-US" sz="1800" b="0" i="0" u="none" strike="noStrike" kern="1200" cap="none" spc="0" normalizeH="0" baseline="0" noProof="0">
              <a:ln>
                <a:noFill/>
              </a:ln>
              <a:effectLst/>
              <a:uLnTx/>
              <a:uFillTx/>
              <a:latin typeface="Calibri"/>
              <a:ea typeface="+mn-ea"/>
              <a:cs typeface="Calibri"/>
            </a:endParaRPr>
          </a:p>
          <a:p>
            <a:pPr marL="299085" marR="5080" indent="-286385">
              <a:lnSpc>
                <a:spcPts val="1939"/>
              </a:lnSpc>
              <a:spcBef>
                <a:spcPts val="1040"/>
              </a:spcBef>
              <a:buFont typeface="Arial"/>
              <a:buChar char="•"/>
              <a:tabLst>
                <a:tab pos="299085" algn="l"/>
                <a:tab pos="299720" algn="l"/>
              </a:tabLst>
              <a:defRPr/>
            </a:pPr>
            <a:r>
              <a:rPr kumimoji="0" lang="en-US" sz="1800" b="0" i="0" u="none" strike="noStrike" kern="1200" cap="none" spc="-15" normalizeH="0" baseline="0" noProof="0">
                <a:ln>
                  <a:noFill/>
                </a:ln>
                <a:effectLst/>
                <a:uLnTx/>
                <a:uFillTx/>
                <a:latin typeface="Calibri"/>
                <a:ea typeface="+mn-ea"/>
                <a:cs typeface="Calibri"/>
              </a:rPr>
              <a:t>Waived </a:t>
            </a:r>
            <a:r>
              <a:rPr kumimoji="0" lang="en-US" sz="1800" b="0" i="0" u="none" strike="noStrike" kern="1200" cap="none" spc="-10" normalizeH="0" baseline="0" noProof="0">
                <a:ln>
                  <a:noFill/>
                </a:ln>
                <a:effectLst/>
                <a:uLnTx/>
                <a:uFillTx/>
                <a:latin typeface="Calibri"/>
                <a:ea typeface="+mn-ea"/>
                <a:cs typeface="Calibri"/>
              </a:rPr>
              <a:t>parent copayments </a:t>
            </a:r>
            <a:r>
              <a:rPr kumimoji="0" lang="en-US" sz="1800" b="0" i="0" u="none" strike="noStrike" kern="1200" cap="none" spc="0" normalizeH="0" baseline="0" noProof="0">
                <a:ln>
                  <a:noFill/>
                </a:ln>
                <a:effectLst/>
                <a:uLnTx/>
                <a:uFillTx/>
                <a:latin typeface="Calibri"/>
                <a:ea typeface="+mn-ea"/>
                <a:cs typeface="Calibri"/>
              </a:rPr>
              <a:t>and </a:t>
            </a:r>
            <a:r>
              <a:rPr kumimoji="0" lang="en-US" sz="1800" b="0" i="0" u="none" strike="noStrike" kern="1200" cap="none" spc="-10" normalizeH="0" baseline="0" noProof="0">
                <a:ln>
                  <a:noFill/>
                </a:ln>
                <a:effectLst/>
                <a:uLnTx/>
                <a:uFillTx/>
                <a:latin typeface="Calibri"/>
                <a:ea typeface="+mn-ea"/>
                <a:cs typeface="Calibri"/>
              </a:rPr>
              <a:t>distributed </a:t>
            </a:r>
            <a:r>
              <a:rPr kumimoji="0" lang="en-US" sz="1800" b="0" i="0" u="none" strike="noStrike" kern="1200" cap="none" spc="-15" normalizeH="0" baseline="0" noProof="0">
                <a:ln>
                  <a:noFill/>
                </a:ln>
                <a:effectLst/>
                <a:uLnTx/>
                <a:uFillTx/>
                <a:latin typeface="Calibri"/>
                <a:ea typeface="+mn-ea"/>
                <a:cs typeface="Calibri"/>
              </a:rPr>
              <a:t>differential </a:t>
            </a:r>
            <a:r>
              <a:rPr kumimoji="0" lang="en-US" sz="1800" b="0" i="0" u="none" strike="noStrike" kern="1200" cap="none" spc="-10" normalizeH="0" baseline="0" noProof="0">
                <a:ln>
                  <a:noFill/>
                </a:ln>
                <a:effectLst/>
                <a:uLnTx/>
                <a:uFillTx/>
                <a:latin typeface="Calibri"/>
                <a:ea typeface="+mn-ea"/>
                <a:cs typeface="Calibri"/>
              </a:rPr>
              <a:t>payments to providers to</a:t>
            </a:r>
            <a:r>
              <a:rPr lang="en-US" spc="-10">
                <a:latin typeface="Calibri"/>
                <a:cs typeface="Calibri"/>
              </a:rPr>
              <a:t> </a:t>
            </a:r>
            <a:r>
              <a:rPr kumimoji="0" lang="en-US" sz="1800" b="0" i="0" u="none" strike="noStrike" kern="1200" cap="none" spc="-10" normalizeH="0" baseline="0" noProof="0">
                <a:ln>
                  <a:noFill/>
                </a:ln>
                <a:effectLst/>
                <a:uLnTx/>
                <a:uFillTx/>
                <a:latin typeface="Calibri"/>
                <a:ea typeface="+mn-ea"/>
                <a:cs typeface="Calibri"/>
              </a:rPr>
              <a:t> alleviate </a:t>
            </a:r>
            <a:r>
              <a:rPr kumimoji="0" lang="en-US" sz="1800" b="0" i="0" u="none" strike="noStrike" kern="1200" cap="none" spc="-5" normalizeH="0" baseline="0" noProof="0">
                <a:ln>
                  <a:noFill/>
                </a:ln>
                <a:effectLst/>
                <a:uLnTx/>
                <a:uFillTx/>
                <a:latin typeface="Calibri"/>
                <a:ea typeface="+mn-ea"/>
                <a:cs typeface="Calibri"/>
              </a:rPr>
              <a:t>some financial</a:t>
            </a:r>
            <a:r>
              <a:rPr kumimoji="0" lang="en-US" sz="1800" b="0" i="0" u="none" strike="noStrike" kern="1200" cap="none" spc="55" normalizeH="0" baseline="0" noProof="0">
                <a:ln>
                  <a:noFill/>
                </a:ln>
                <a:effectLst/>
                <a:uLnTx/>
                <a:uFillTx/>
                <a:latin typeface="Calibri"/>
                <a:ea typeface="+mn-ea"/>
                <a:cs typeface="Calibri"/>
              </a:rPr>
              <a:t> </a:t>
            </a:r>
            <a:r>
              <a:rPr kumimoji="0" lang="en-US" sz="1800" b="0" i="0" u="none" strike="noStrike" kern="1200" cap="none" spc="-15" normalizeH="0" baseline="0" noProof="0">
                <a:ln>
                  <a:noFill/>
                </a:ln>
                <a:effectLst/>
                <a:uLnTx/>
                <a:uFillTx/>
                <a:latin typeface="Calibri"/>
                <a:ea typeface="+mn-ea"/>
                <a:cs typeface="Calibri"/>
              </a:rPr>
              <a:t>constraints</a:t>
            </a:r>
            <a:endParaRPr kumimoji="0" lang="en-US" sz="1800" b="0" i="0" u="none" strike="noStrike" kern="1200" cap="none" spc="0" normalizeH="0" baseline="0" noProof="0">
              <a:ln>
                <a:noFill/>
              </a:ln>
              <a:effectLst/>
              <a:uLnTx/>
              <a:uFillTx/>
              <a:latin typeface="Calibri"/>
              <a:ea typeface="+mn-ea"/>
              <a:cs typeface="Calibri"/>
            </a:endParaRPr>
          </a:p>
        </p:txBody>
      </p:sp>
      <p:sp>
        <p:nvSpPr>
          <p:cNvPr id="6" name="Slide Number Placeholder 5">
            <a:extLst>
              <a:ext uri="{FF2B5EF4-FFF2-40B4-BE49-F238E27FC236}">
                <a16:creationId xmlns:a16="http://schemas.microsoft.com/office/drawing/2014/main" id="{643CA137-CFEE-466D-93E3-7244BC6ADA25}"/>
              </a:ext>
            </a:extLst>
          </p:cNvPr>
          <p:cNvSpPr>
            <a:spLocks noGrp="1"/>
          </p:cNvSpPr>
          <p:nvPr>
            <p:ph type="sldNum" sz="quarter" idx="7"/>
          </p:nvPr>
        </p:nvSpPr>
        <p:spPr>
          <a:xfrm>
            <a:off x="3291840" y="6400780"/>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3731895" cy="635000"/>
          </a:xfrm>
          <a:prstGeom prst="rect">
            <a:avLst/>
          </a:prstGeom>
        </p:spPr>
        <p:txBody>
          <a:bodyPr vert="horz" wrap="square" lIns="0" tIns="12065" rIns="0" bIns="0" rtlCol="0">
            <a:spAutoFit/>
          </a:bodyPr>
          <a:lstStyle/>
          <a:p>
            <a:pPr marL="12700">
              <a:lnSpc>
                <a:spcPct val="100000"/>
              </a:lnSpc>
              <a:spcBef>
                <a:spcPts val="95"/>
              </a:spcBef>
            </a:pPr>
            <a:r>
              <a:rPr sz="4000" spc="-15">
                <a:solidFill>
                  <a:srgbClr val="B12524"/>
                </a:solidFill>
              </a:rPr>
              <a:t>New </a:t>
            </a:r>
            <a:r>
              <a:rPr sz="4000" spc="-20">
                <a:solidFill>
                  <a:srgbClr val="B12524"/>
                </a:solidFill>
              </a:rPr>
              <a:t>Mexico</a:t>
            </a:r>
            <a:r>
              <a:rPr sz="4000" spc="-25">
                <a:solidFill>
                  <a:srgbClr val="B12524"/>
                </a:solidFill>
              </a:rPr>
              <a:t> </a:t>
            </a:r>
            <a:r>
              <a:rPr sz="4000" spc="-20">
                <a:solidFill>
                  <a:srgbClr val="B12524"/>
                </a:solidFill>
              </a:rPr>
              <a:t>PreK</a:t>
            </a:r>
            <a:endParaRPr sz="4000"/>
          </a:p>
        </p:txBody>
      </p:sp>
      <p:graphicFrame>
        <p:nvGraphicFramePr>
          <p:cNvPr id="3" name="object 3"/>
          <p:cNvGraphicFramePr>
            <a:graphicFrameLocks noGrp="1"/>
          </p:cNvGraphicFramePr>
          <p:nvPr/>
        </p:nvGraphicFramePr>
        <p:xfrm>
          <a:off x="831850" y="1721292"/>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marL="91440">
                        <a:lnSpc>
                          <a:spcPct val="100000"/>
                        </a:lnSpc>
                        <a:spcBef>
                          <a:spcPts val="600"/>
                        </a:spcBef>
                      </a:pPr>
                      <a:r>
                        <a:rPr sz="1800" b="1">
                          <a:solidFill>
                            <a:srgbClr val="064961"/>
                          </a:solidFill>
                          <a:latin typeface="Calibri"/>
                          <a:cs typeface="Calibri"/>
                        </a:rPr>
                        <a:t>Public Schools</a:t>
                      </a:r>
                      <a:r>
                        <a:rPr sz="1800" b="1" spc="-50">
                          <a:solidFill>
                            <a:srgbClr val="064961"/>
                          </a:solidFill>
                          <a:latin typeface="Calibri"/>
                          <a:cs typeface="Calibri"/>
                        </a:rPr>
                        <a:t> </a:t>
                      </a:r>
                      <a:r>
                        <a:rPr sz="1800" b="1" spc="-10">
                          <a:solidFill>
                            <a:srgbClr val="064961"/>
                          </a:solidFill>
                          <a:latin typeface="Calibri"/>
                          <a:cs typeface="Calibri"/>
                        </a:rPr>
                        <a:t>PreK</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0805">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$46,299,000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$4</a:t>
                      </a:r>
                      <a:r>
                        <a:rPr lang="en-US" sz="1800" spc="-5">
                          <a:latin typeface="Calibri"/>
                          <a:cs typeface="Calibri"/>
                        </a:rPr>
                        <a:t>8,856,500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a:t>
                      </a:r>
                      <a:r>
                        <a:rPr lang="en-US" sz="1800" spc="-5">
                          <a:latin typeface="Calibri"/>
                          <a:cs typeface="Calibri"/>
                        </a:rPr>
                        <a:t>47,021,800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5">
                          <a:solidFill>
                            <a:srgbClr val="FFFFFF"/>
                          </a:solidFill>
                          <a:latin typeface="Calibri"/>
                          <a:cs typeface="Calibri"/>
                        </a:rPr>
                        <a:t>Children</a:t>
                      </a:r>
                      <a:r>
                        <a:rPr sz="1800" b="1" spc="-10">
                          <a:solidFill>
                            <a:srgbClr val="FFFFFF"/>
                          </a:solidFill>
                          <a:latin typeface="Calibri"/>
                          <a:cs typeface="Calibri"/>
                        </a:rPr>
                        <a:t> 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7,072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7,247</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algn="ctr">
                        <a:lnSpc>
                          <a:spcPct val="100000"/>
                        </a:lnSpc>
                        <a:spcBef>
                          <a:spcPts val="600"/>
                        </a:spcBef>
                      </a:pPr>
                      <a:r>
                        <a:rPr sz="1800" spc="-5">
                          <a:latin typeface="Calibri"/>
                          <a:cs typeface="Calibri"/>
                        </a:rPr>
                        <a:t>7,247</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graphicFrame>
        <p:nvGraphicFramePr>
          <p:cNvPr id="4" name="object 4"/>
          <p:cNvGraphicFramePr>
            <a:graphicFrameLocks noGrp="1"/>
          </p:cNvGraphicFramePr>
          <p:nvPr/>
        </p:nvGraphicFramePr>
        <p:xfrm>
          <a:off x="831850" y="3447898"/>
          <a:ext cx="10742930" cy="1371600"/>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marL="91440">
                        <a:lnSpc>
                          <a:spcPct val="100000"/>
                        </a:lnSpc>
                        <a:spcBef>
                          <a:spcPts val="600"/>
                        </a:spcBef>
                      </a:pPr>
                      <a:r>
                        <a:rPr sz="1800" b="1" spc="-5">
                          <a:solidFill>
                            <a:srgbClr val="064961"/>
                          </a:solidFill>
                          <a:latin typeface="Calibri"/>
                          <a:cs typeface="Calibri"/>
                        </a:rPr>
                        <a:t>Community-Based</a:t>
                      </a:r>
                      <a:r>
                        <a:rPr sz="1800" b="1" spc="-35">
                          <a:solidFill>
                            <a:srgbClr val="064961"/>
                          </a:solidFill>
                          <a:latin typeface="Calibri"/>
                          <a:cs typeface="Calibri"/>
                        </a:rPr>
                        <a:t> </a:t>
                      </a:r>
                      <a:r>
                        <a:rPr sz="1800" b="1" spc="-10">
                          <a:solidFill>
                            <a:srgbClr val="064961"/>
                          </a:solidFill>
                          <a:latin typeface="Calibri"/>
                          <a:cs typeface="Calibri"/>
                        </a:rPr>
                        <a:t>PreK</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$45,994,800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$51,304,965</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a:t>
                      </a:r>
                      <a:r>
                        <a:rPr lang="en-US" sz="1800" spc="-5">
                          <a:latin typeface="Calibri"/>
                          <a:cs typeface="Calibri"/>
                        </a:rPr>
                        <a:t>53,282,675</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457200">
                <a:tc>
                  <a:txBody>
                    <a:bodyPr/>
                    <a:lstStyle/>
                    <a:p>
                      <a:pPr marL="91440">
                        <a:lnSpc>
                          <a:spcPct val="100000"/>
                        </a:lnSpc>
                        <a:spcBef>
                          <a:spcPts val="600"/>
                        </a:spcBef>
                      </a:pPr>
                      <a:r>
                        <a:rPr sz="1800" b="1" spc="-5">
                          <a:solidFill>
                            <a:srgbClr val="FFFFFF"/>
                          </a:solidFill>
                          <a:latin typeface="Calibri"/>
                          <a:cs typeface="Calibri"/>
                        </a:rPr>
                        <a:t>Children</a:t>
                      </a:r>
                      <a:r>
                        <a:rPr sz="1800" b="1" spc="-10">
                          <a:solidFill>
                            <a:srgbClr val="FFFFFF"/>
                          </a:solidFill>
                          <a:latin typeface="Calibri"/>
                          <a:cs typeface="Calibri"/>
                        </a:rPr>
                        <a:t> Served</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5,411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6,171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marL="635" algn="ctr">
                        <a:lnSpc>
                          <a:spcPct val="100000"/>
                        </a:lnSpc>
                        <a:spcBef>
                          <a:spcPts val="600"/>
                        </a:spcBef>
                      </a:pPr>
                      <a:r>
                        <a:rPr sz="1800" spc="-5">
                          <a:latin typeface="Calibri"/>
                          <a:cs typeface="Calibri"/>
                        </a:rPr>
                        <a:t>6,486</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bl>
          </a:graphicData>
        </a:graphic>
      </p:graphicFrame>
      <p:sp>
        <p:nvSpPr>
          <p:cNvPr id="5" name="object 5"/>
          <p:cNvSpPr txBox="1"/>
          <p:nvPr/>
        </p:nvSpPr>
        <p:spPr>
          <a:xfrm>
            <a:off x="847699" y="4823744"/>
            <a:ext cx="7887970" cy="1522095"/>
          </a:xfrm>
          <a:prstGeom prst="rect">
            <a:avLst/>
          </a:prstGeom>
        </p:spPr>
        <p:txBody>
          <a:bodyPr vert="horz" wrap="square" lIns="0" tIns="113030" rIns="0" bIns="0" rtlCol="0">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sz="1800" b="1" i="0" u="heavy" strike="noStrike" kern="1200" cap="none" spc="-5" normalizeH="0" baseline="0" noProof="0">
                <a:ln>
                  <a:noFill/>
                </a:ln>
                <a:solidFill>
                  <a:prstClr val="black"/>
                </a:solidFill>
                <a:effectLst/>
                <a:uLnTx/>
                <a:uFill>
                  <a:solidFill>
                    <a:srgbClr val="000000"/>
                  </a:solidFill>
                </a:uFill>
                <a:latin typeface="Calibri"/>
                <a:ea typeface="+mn-ea"/>
                <a:cs typeface="Calibri"/>
              </a:rPr>
              <a:t>Highlights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99085" marR="0" lvl="0" indent="-286385" algn="l" defTabSz="914400" rtl="0" eaLnBrk="1" fontAlgn="auto" latinLnBrk="0" hangingPunct="1">
              <a:lnSpc>
                <a:spcPct val="100000"/>
              </a:lnSpc>
              <a:spcBef>
                <a:spcPts val="790"/>
              </a:spcBef>
              <a:spcAft>
                <a:spcPts val="0"/>
              </a:spcAft>
              <a:buClrTx/>
              <a:buSzTx/>
              <a:buFont typeface="Arial"/>
              <a:buChar char="•"/>
              <a:tabLst>
                <a:tab pos="299085" algn="l"/>
                <a:tab pos="299720" algn="l"/>
              </a:tabLst>
              <a:defRPr/>
            </a:pPr>
            <a:r>
              <a:rPr kumimoji="0" sz="1800" b="0" i="0" u="none" strike="noStrike" kern="1200" cap="none" spc="-5" normalizeH="0" baseline="0" noProof="0">
                <a:ln>
                  <a:noFill/>
                </a:ln>
                <a:solidFill>
                  <a:prstClr val="black"/>
                </a:solidFill>
                <a:effectLst/>
                <a:uLnTx/>
                <a:uFillTx/>
                <a:latin typeface="Calibri"/>
                <a:ea typeface="+mn-ea"/>
                <a:cs typeface="Calibri"/>
              </a:rPr>
              <a:t>Launched Joint </a:t>
            </a:r>
            <a:r>
              <a:rPr kumimoji="0" sz="1800" b="0" i="0" u="none" strike="noStrike" kern="1200" cap="none" spc="-10" normalizeH="0" baseline="0" noProof="0">
                <a:ln>
                  <a:noFill/>
                </a:ln>
                <a:solidFill>
                  <a:prstClr val="black"/>
                </a:solidFill>
                <a:effectLst/>
                <a:uLnTx/>
                <a:uFillTx/>
                <a:latin typeface="Calibri"/>
                <a:ea typeface="+mn-ea"/>
                <a:cs typeface="Calibri"/>
              </a:rPr>
              <a:t>Application </a:t>
            </a:r>
            <a:r>
              <a:rPr kumimoji="0" sz="1800" b="0" i="0" u="none" strike="noStrike" kern="1200" cap="none" spc="-15" normalizeH="0" baseline="0" noProof="0">
                <a:ln>
                  <a:noFill/>
                </a:ln>
                <a:solidFill>
                  <a:prstClr val="black"/>
                </a:solidFill>
                <a:effectLst/>
                <a:uLnTx/>
                <a:uFillTx/>
                <a:latin typeface="Calibri"/>
                <a:ea typeface="+mn-ea"/>
                <a:cs typeface="Calibri"/>
              </a:rPr>
              <a:t>for </a:t>
            </a:r>
            <a:r>
              <a:rPr kumimoji="0" sz="1800" b="0" i="0" u="none" strike="noStrike" kern="1200" cap="none" spc="-5" normalizeH="0" baseline="0" noProof="0">
                <a:ln>
                  <a:noFill/>
                </a:ln>
                <a:solidFill>
                  <a:prstClr val="black"/>
                </a:solidFill>
                <a:effectLst/>
                <a:uLnTx/>
                <a:uFillTx/>
                <a:latin typeface="Calibri"/>
                <a:ea typeface="+mn-ea"/>
                <a:cs typeface="Calibri"/>
              </a:rPr>
              <a:t>community-based </a:t>
            </a:r>
            <a:r>
              <a:rPr kumimoji="0"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5" normalizeH="0" baseline="0" noProof="0">
                <a:ln>
                  <a:noFill/>
                </a:ln>
                <a:solidFill>
                  <a:prstClr val="black"/>
                </a:solidFill>
                <a:effectLst/>
                <a:uLnTx/>
                <a:uFillTx/>
                <a:latin typeface="Calibri"/>
                <a:ea typeface="+mn-ea"/>
                <a:cs typeface="Calibri"/>
              </a:rPr>
              <a:t>public schools </a:t>
            </a:r>
            <a:r>
              <a:rPr kumimoji="0" sz="1800" b="0" i="0" u="none" strike="noStrike" kern="1200" cap="none" spc="-10" normalizeH="0" baseline="0" noProof="0">
                <a:ln>
                  <a:noFill/>
                </a:ln>
                <a:solidFill>
                  <a:prstClr val="black"/>
                </a:solidFill>
                <a:effectLst/>
                <a:uLnTx/>
                <a:uFillTx/>
                <a:latin typeface="Calibri"/>
                <a:ea typeface="+mn-ea"/>
                <a:cs typeface="Calibri"/>
              </a:rPr>
              <a:t>PreK</a:t>
            </a:r>
            <a:r>
              <a:rPr kumimoji="0" sz="1800" b="0" i="0" u="none" strike="noStrike" kern="1200" cap="none" spc="185" normalizeH="0" baseline="0" noProof="0">
                <a:ln>
                  <a:noFill/>
                </a:ln>
                <a:solidFill>
                  <a:prstClr val="black"/>
                </a:solidFill>
                <a:effectLst/>
                <a:uLnTx/>
                <a:uFillTx/>
                <a:latin typeface="Calibri"/>
                <a:ea typeface="+mn-ea"/>
                <a:cs typeface="Calibri"/>
              </a:rPr>
              <a:t> </a:t>
            </a:r>
            <a:r>
              <a:rPr kumimoji="0" sz="1800" b="0" i="0" u="none" strike="noStrike" kern="1200" cap="none" spc="-5" normalizeH="0" baseline="0" noProof="0">
                <a:ln>
                  <a:noFill/>
                </a:ln>
                <a:solidFill>
                  <a:prstClr val="black"/>
                </a:solidFill>
                <a:effectLst/>
                <a:uLnTx/>
                <a:uFillTx/>
                <a:latin typeface="Calibri"/>
                <a:ea typeface="+mn-ea"/>
                <a:cs typeface="Calibri"/>
              </a:rPr>
              <a:t>services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99085" marR="0" lvl="0" indent="-286385" algn="l" defTabSz="914400" rtl="0" eaLnBrk="1" fontAlgn="auto" latinLnBrk="0" hangingPunct="1">
              <a:lnSpc>
                <a:spcPct val="100000"/>
              </a:lnSpc>
              <a:spcBef>
                <a:spcPts val="780"/>
              </a:spcBef>
              <a:spcAft>
                <a:spcPts val="0"/>
              </a:spcAft>
              <a:buClrTx/>
              <a:buSzTx/>
              <a:buFont typeface="Arial"/>
              <a:buChar char="•"/>
              <a:tabLst>
                <a:tab pos="299085" algn="l"/>
                <a:tab pos="299720" algn="l"/>
              </a:tabLst>
              <a:defRPr/>
            </a:pPr>
            <a:r>
              <a:rPr kumimoji="0" sz="1800" b="0" i="0" u="none" strike="noStrike" kern="1200" cap="none" spc="-5" normalizeH="0" baseline="0" noProof="0">
                <a:ln>
                  <a:noFill/>
                </a:ln>
                <a:solidFill>
                  <a:prstClr val="black"/>
                </a:solidFill>
                <a:effectLst/>
                <a:uLnTx/>
                <a:uFillTx/>
                <a:latin typeface="Calibri"/>
                <a:ea typeface="+mn-ea"/>
                <a:cs typeface="Calibri"/>
              </a:rPr>
              <a:t>Enhanced </a:t>
            </a:r>
            <a:r>
              <a:rPr kumimoji="0" sz="1800" b="0" i="0" u="none" strike="noStrike" kern="1200" cap="none" spc="-10" normalizeH="0" baseline="0" noProof="0">
                <a:ln>
                  <a:noFill/>
                </a:ln>
                <a:solidFill>
                  <a:prstClr val="black"/>
                </a:solidFill>
                <a:effectLst/>
                <a:uLnTx/>
                <a:uFillTx/>
                <a:latin typeface="Calibri"/>
                <a:ea typeface="+mn-ea"/>
                <a:cs typeface="Calibri"/>
              </a:rPr>
              <a:t>collaboration </a:t>
            </a:r>
            <a:r>
              <a:rPr kumimoji="0" sz="1800" b="0" i="0" u="none" strike="noStrike" kern="1200" cap="none" spc="-5" normalizeH="0" baseline="0" noProof="0">
                <a:ln>
                  <a:noFill/>
                </a:ln>
                <a:solidFill>
                  <a:prstClr val="black"/>
                </a:solidFill>
                <a:effectLst/>
                <a:uLnTx/>
                <a:uFillTx/>
                <a:latin typeface="Calibri"/>
                <a:ea typeface="+mn-ea"/>
                <a:cs typeface="Calibri"/>
              </a:rPr>
              <a:t>with the Head </a:t>
            </a:r>
            <a:r>
              <a:rPr kumimoji="0" sz="1800" b="0" i="0" u="none" strike="noStrike" kern="1200" cap="none" spc="-10" normalizeH="0" baseline="0" noProof="0">
                <a:ln>
                  <a:noFill/>
                </a:ln>
                <a:solidFill>
                  <a:prstClr val="black"/>
                </a:solidFill>
                <a:effectLst/>
                <a:uLnTx/>
                <a:uFillTx/>
                <a:latin typeface="Calibri"/>
                <a:ea typeface="+mn-ea"/>
                <a:cs typeface="Calibri"/>
              </a:rPr>
              <a:t>Start</a:t>
            </a:r>
            <a:r>
              <a:rPr kumimoji="0" sz="1800" b="0" i="0" u="none" strike="noStrike" kern="1200" cap="none" spc="114" normalizeH="0" baseline="0" noProof="0">
                <a:ln>
                  <a:noFill/>
                </a:ln>
                <a:solidFill>
                  <a:prstClr val="black"/>
                </a:solidFill>
                <a:effectLst/>
                <a:uLnTx/>
                <a:uFillTx/>
                <a:latin typeface="Calibri"/>
                <a:ea typeface="+mn-ea"/>
                <a:cs typeface="Calibri"/>
              </a:rPr>
              <a:t> </a:t>
            </a:r>
            <a:r>
              <a:rPr kumimoji="0" sz="1800" b="0" i="0" u="none" strike="noStrike" kern="1200" cap="none" spc="-5" normalizeH="0" baseline="0" noProof="0">
                <a:ln>
                  <a:noFill/>
                </a:ln>
                <a:solidFill>
                  <a:prstClr val="black"/>
                </a:solidFill>
                <a:effectLst/>
                <a:uLnTx/>
                <a:uFillTx/>
                <a:latin typeface="Calibri"/>
                <a:ea typeface="+mn-ea"/>
                <a:cs typeface="Calibri"/>
              </a:rPr>
              <a:t>community</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99085" marR="0" lvl="0" indent="-286385" algn="l" defTabSz="914400" rtl="0" eaLnBrk="1" fontAlgn="auto" latinLnBrk="0" hangingPunct="1">
              <a:lnSpc>
                <a:spcPct val="100000"/>
              </a:lnSpc>
              <a:spcBef>
                <a:spcPts val="780"/>
              </a:spcBef>
              <a:spcAft>
                <a:spcPts val="0"/>
              </a:spcAft>
              <a:buClrTx/>
              <a:buSzTx/>
              <a:buFont typeface="Arial"/>
              <a:buChar char="•"/>
              <a:tabLst>
                <a:tab pos="299085" algn="l"/>
                <a:tab pos="299720" algn="l"/>
              </a:tabLst>
              <a:defRPr/>
            </a:pPr>
            <a:r>
              <a:rPr kumimoji="0" sz="1800" b="0" i="0" u="none" strike="noStrike" kern="1200" cap="none" spc="-5" normalizeH="0" baseline="0" noProof="0">
                <a:ln>
                  <a:noFill/>
                </a:ln>
                <a:solidFill>
                  <a:prstClr val="black"/>
                </a:solidFill>
                <a:effectLst/>
                <a:uLnTx/>
                <a:uFillTx/>
                <a:latin typeface="Calibri"/>
                <a:ea typeface="+mn-ea"/>
                <a:cs typeface="Calibri"/>
              </a:rPr>
              <a:t>Implemented </a:t>
            </a:r>
            <a:r>
              <a:rPr kumimoji="0" sz="1800" b="0" i="0" u="none" strike="noStrike" kern="1200" cap="none" spc="-30" normalizeH="0" baseline="0" noProof="0">
                <a:ln>
                  <a:noFill/>
                </a:ln>
                <a:solidFill>
                  <a:prstClr val="black"/>
                </a:solidFill>
                <a:effectLst/>
                <a:uLnTx/>
                <a:uFillTx/>
                <a:latin typeface="Calibri"/>
                <a:ea typeface="+mn-ea"/>
                <a:cs typeface="Calibri"/>
              </a:rPr>
              <a:t>UPSTART </a:t>
            </a:r>
            <a:r>
              <a:rPr kumimoji="0" sz="1800" b="0" i="0" u="none" strike="noStrike" kern="1200" cap="none" spc="-5" normalizeH="0" baseline="0" noProof="0">
                <a:ln>
                  <a:noFill/>
                </a:ln>
                <a:solidFill>
                  <a:prstClr val="black"/>
                </a:solidFill>
                <a:effectLst/>
                <a:uLnTx/>
                <a:uFillTx/>
                <a:latin typeface="Calibri"/>
                <a:ea typeface="+mn-ea"/>
                <a:cs typeface="Calibri"/>
              </a:rPr>
              <a:t>in </a:t>
            </a:r>
            <a:r>
              <a:rPr kumimoji="0" sz="1800" b="0" i="0" u="none" strike="noStrike" kern="1200" cap="none" spc="0" normalizeH="0" baseline="0" noProof="0">
                <a:ln>
                  <a:noFill/>
                </a:ln>
                <a:solidFill>
                  <a:prstClr val="black"/>
                </a:solidFill>
                <a:effectLst/>
                <a:uLnTx/>
                <a:uFillTx/>
                <a:latin typeface="Calibri"/>
                <a:ea typeface="+mn-ea"/>
                <a:cs typeface="Calibri"/>
              </a:rPr>
              <a:t>NM </a:t>
            </a:r>
            <a:r>
              <a:rPr kumimoji="0" sz="1800" b="0" i="0" u="none" strike="noStrike" kern="1200" cap="none" spc="-10" normalizeH="0" baseline="0" noProof="0">
                <a:ln>
                  <a:noFill/>
                </a:ln>
                <a:solidFill>
                  <a:prstClr val="black"/>
                </a:solidFill>
                <a:effectLst/>
                <a:uLnTx/>
                <a:uFillTx/>
                <a:latin typeface="Calibri"/>
                <a:ea typeface="+mn-ea"/>
                <a:cs typeface="Calibri"/>
              </a:rPr>
              <a:t>PreK, </a:t>
            </a:r>
            <a:r>
              <a:rPr kumimoji="0" sz="1800" b="0" i="0" u="none" strike="noStrike" kern="1200" cap="none" spc="-5" normalizeH="0" baseline="0" noProof="0">
                <a:ln>
                  <a:noFill/>
                </a:ln>
                <a:solidFill>
                  <a:prstClr val="black"/>
                </a:solidFill>
                <a:effectLst/>
                <a:uLnTx/>
                <a:uFillTx/>
                <a:latin typeface="Calibri"/>
                <a:ea typeface="+mn-ea"/>
                <a:cs typeface="Calibri"/>
              </a:rPr>
              <a:t>tribal </a:t>
            </a:r>
            <a:r>
              <a:rPr kumimoji="0"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5" normalizeH="0" baseline="0" noProof="0">
                <a:ln>
                  <a:noFill/>
                </a:ln>
                <a:solidFill>
                  <a:prstClr val="black"/>
                </a:solidFill>
                <a:effectLst/>
                <a:uLnTx/>
                <a:uFillTx/>
                <a:latin typeface="Calibri"/>
                <a:ea typeface="+mn-ea"/>
                <a:cs typeface="Calibri"/>
              </a:rPr>
              <a:t>Head </a:t>
            </a:r>
            <a:r>
              <a:rPr kumimoji="0" sz="1800" b="0" i="0" u="none" strike="noStrike" kern="1200" cap="none" spc="-10" normalizeH="0" baseline="0" noProof="0">
                <a:ln>
                  <a:noFill/>
                </a:ln>
                <a:solidFill>
                  <a:prstClr val="black"/>
                </a:solidFill>
                <a:effectLst/>
                <a:uLnTx/>
                <a:uFillTx/>
                <a:latin typeface="Calibri"/>
                <a:ea typeface="+mn-ea"/>
                <a:cs typeface="Calibri"/>
              </a:rPr>
              <a:t>Start</a:t>
            </a:r>
            <a:r>
              <a:rPr kumimoji="0" sz="1800" b="0" i="0" u="none" strike="noStrike" kern="1200" cap="none" spc="85" normalizeH="0" baseline="0" noProof="0">
                <a:ln>
                  <a:noFill/>
                </a:ln>
                <a:solidFill>
                  <a:prstClr val="black"/>
                </a:solidFill>
                <a:effectLst/>
                <a:uLnTx/>
                <a:uFillTx/>
                <a:latin typeface="Calibri"/>
                <a:ea typeface="+mn-ea"/>
                <a:cs typeface="Calibri"/>
              </a:rPr>
              <a:t> </a:t>
            </a:r>
            <a:r>
              <a:rPr kumimoji="0" sz="1800" b="0" i="0" u="none" strike="noStrike" kern="1200" cap="none" spc="-10" normalizeH="0" baseline="0" noProof="0">
                <a:ln>
                  <a:noFill/>
                </a:ln>
                <a:solidFill>
                  <a:prstClr val="black"/>
                </a:solidFill>
                <a:effectLst/>
                <a:uLnTx/>
                <a:uFillTx/>
                <a:latin typeface="Calibri"/>
                <a:ea typeface="+mn-ea"/>
                <a:cs typeface="Calibri"/>
              </a:rPr>
              <a:t>programs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Slide Number Placeholder 6">
            <a:extLst>
              <a:ext uri="{FF2B5EF4-FFF2-40B4-BE49-F238E27FC236}">
                <a16:creationId xmlns:a16="http://schemas.microsoft.com/office/drawing/2014/main" id="{249AE4AC-302E-479F-9748-2822D9A62258}"/>
              </a:ext>
            </a:extLst>
          </p:cNvPr>
          <p:cNvSpPr>
            <a:spLocks noGrp="1"/>
          </p:cNvSpPr>
          <p:nvPr>
            <p:ph type="sldNum" sz="quarter" idx="7"/>
          </p:nvPr>
        </p:nvSpPr>
        <p:spPr>
          <a:xfrm>
            <a:off x="3389604" y="6356866"/>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47922"/>
            <a:ext cx="5195570" cy="635000"/>
          </a:xfrm>
          <a:prstGeom prst="rect">
            <a:avLst/>
          </a:prstGeom>
        </p:spPr>
        <p:txBody>
          <a:bodyPr vert="horz" wrap="square" lIns="0" tIns="12065" rIns="0" bIns="0" rtlCol="0">
            <a:spAutoFit/>
          </a:bodyPr>
          <a:lstStyle/>
          <a:p>
            <a:pPr marL="12700">
              <a:lnSpc>
                <a:spcPct val="100000"/>
              </a:lnSpc>
              <a:spcBef>
                <a:spcPts val="95"/>
              </a:spcBef>
            </a:pPr>
            <a:r>
              <a:rPr sz="4000" spc="-40">
                <a:solidFill>
                  <a:srgbClr val="B12524"/>
                </a:solidFill>
              </a:rPr>
              <a:t>Workforce</a:t>
            </a:r>
            <a:r>
              <a:rPr sz="4000" spc="-25">
                <a:solidFill>
                  <a:srgbClr val="B12524"/>
                </a:solidFill>
              </a:rPr>
              <a:t> </a:t>
            </a:r>
            <a:r>
              <a:rPr sz="4000" spc="-10">
                <a:solidFill>
                  <a:srgbClr val="B12524"/>
                </a:solidFill>
              </a:rPr>
              <a:t>Development</a:t>
            </a:r>
            <a:endParaRPr sz="4000"/>
          </a:p>
        </p:txBody>
      </p:sp>
      <p:graphicFrame>
        <p:nvGraphicFramePr>
          <p:cNvPr id="3" name="object 3"/>
          <p:cNvGraphicFramePr>
            <a:graphicFrameLocks noGrp="1"/>
          </p:cNvGraphicFramePr>
          <p:nvPr/>
        </p:nvGraphicFramePr>
        <p:xfrm>
          <a:off x="723281" y="1684338"/>
          <a:ext cx="10742930" cy="2117112"/>
        </p:xfrm>
        <a:graphic>
          <a:graphicData uri="http://schemas.openxmlformats.org/drawingml/2006/table">
            <a:tbl>
              <a:tblPr firstRow="1" bandRow="1">
                <a:tableStyleId>{2D5ABB26-0587-4C30-8999-92F81FD0307C}</a:tableStyleId>
              </a:tblPr>
              <a:tblGrid>
                <a:gridCol w="2941320">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616835">
                  <a:extLst>
                    <a:ext uri="{9D8B030D-6E8A-4147-A177-3AD203B41FA5}">
                      <a16:colId xmlns:a16="http://schemas.microsoft.com/office/drawing/2014/main" val="20003"/>
                    </a:ext>
                  </a:extLst>
                </a:gridCol>
              </a:tblGrid>
              <a:tr h="457200">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algn="ctr">
                        <a:lnSpc>
                          <a:spcPct val="100000"/>
                        </a:lnSpc>
                        <a:spcBef>
                          <a:spcPts val="600"/>
                        </a:spcBef>
                      </a:pPr>
                      <a:r>
                        <a:rPr sz="1800" b="1">
                          <a:solidFill>
                            <a:srgbClr val="FFFFFF"/>
                          </a:solidFill>
                          <a:latin typeface="Calibri"/>
                          <a:cs typeface="Calibri"/>
                        </a:rPr>
                        <a:t>FY</a:t>
                      </a:r>
                      <a:r>
                        <a:rPr sz="1800" b="1" spc="-5">
                          <a:solidFill>
                            <a:srgbClr val="FFFFFF"/>
                          </a:solidFill>
                          <a:latin typeface="Calibri"/>
                          <a:cs typeface="Calibri"/>
                        </a:rPr>
                        <a:t> </a:t>
                      </a:r>
                      <a:r>
                        <a:rPr sz="1800" b="1">
                          <a:solidFill>
                            <a:srgbClr val="FFFFFF"/>
                          </a:solidFill>
                          <a:latin typeface="Calibri"/>
                          <a:cs typeface="Calibri"/>
                        </a:rPr>
                        <a:t>2020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tc>
                  <a:txBody>
                    <a:bodyPr/>
                    <a:lstStyle/>
                    <a:p>
                      <a:pPr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2021</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alpha val="85098"/>
                      </a:srgbClr>
                    </a:solidFill>
                  </a:tcPr>
                </a:tc>
                <a:tc>
                  <a:txBody>
                    <a:bodyPr/>
                    <a:lstStyle/>
                    <a:p>
                      <a:pPr marL="635" algn="ctr">
                        <a:lnSpc>
                          <a:spcPct val="100000"/>
                        </a:lnSpc>
                        <a:spcBef>
                          <a:spcPts val="600"/>
                        </a:spcBef>
                      </a:pPr>
                      <a:r>
                        <a:rPr sz="1800" b="1">
                          <a:solidFill>
                            <a:srgbClr val="FFFFFF"/>
                          </a:solidFill>
                          <a:latin typeface="Calibri"/>
                          <a:cs typeface="Calibri"/>
                        </a:rPr>
                        <a:t>FY</a:t>
                      </a:r>
                      <a:r>
                        <a:rPr sz="1800" b="1" spc="-10">
                          <a:solidFill>
                            <a:srgbClr val="FFFFFF"/>
                          </a:solidFill>
                          <a:latin typeface="Calibri"/>
                          <a:cs typeface="Calibri"/>
                        </a:rPr>
                        <a:t> </a:t>
                      </a:r>
                      <a:r>
                        <a:rPr sz="1800" b="1">
                          <a:solidFill>
                            <a:srgbClr val="FFFFFF"/>
                          </a:solidFill>
                          <a:latin typeface="Calibri"/>
                          <a:cs typeface="Calibri"/>
                        </a:rPr>
                        <a:t>2022</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64961"/>
                    </a:solidFill>
                  </a:tcPr>
                </a:tc>
                <a:extLst>
                  <a:ext uri="{0D108BD9-81ED-4DB2-BD59-A6C34878D82A}">
                    <a16:rowId xmlns:a16="http://schemas.microsoft.com/office/drawing/2014/main" val="10000"/>
                  </a:ext>
                </a:extLst>
              </a:tr>
              <a:tr h="457200">
                <a:tc>
                  <a:txBody>
                    <a:bodyPr/>
                    <a:lstStyle/>
                    <a:p>
                      <a:pPr marL="91440">
                        <a:lnSpc>
                          <a:spcPct val="100000"/>
                        </a:lnSpc>
                        <a:spcBef>
                          <a:spcPts val="600"/>
                        </a:spcBef>
                      </a:pPr>
                      <a:r>
                        <a:rPr sz="1800" b="1" spc="-5">
                          <a:solidFill>
                            <a:srgbClr val="FFFFFF"/>
                          </a:solidFill>
                          <a:latin typeface="Calibri"/>
                          <a:cs typeface="Calibri"/>
                        </a:rPr>
                        <a:t>Budget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solidFill>
                  </a:tcPr>
                </a:tc>
                <a:tc>
                  <a:txBody>
                    <a:bodyPr/>
                    <a:lstStyle/>
                    <a:p>
                      <a:pPr algn="ctr">
                        <a:lnSpc>
                          <a:spcPct val="100000"/>
                        </a:lnSpc>
                        <a:spcBef>
                          <a:spcPts val="600"/>
                        </a:spcBef>
                      </a:pPr>
                      <a:r>
                        <a:rPr sz="1800" spc="-5">
                          <a:latin typeface="Calibri"/>
                          <a:cs typeface="Calibri"/>
                        </a:rPr>
                        <a:t>$4,028,900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tc>
                  <a:txBody>
                    <a:bodyPr/>
                    <a:lstStyle/>
                    <a:p>
                      <a:pPr algn="ctr">
                        <a:lnSpc>
                          <a:spcPct val="100000"/>
                        </a:lnSpc>
                        <a:spcBef>
                          <a:spcPts val="600"/>
                        </a:spcBef>
                      </a:pPr>
                      <a:r>
                        <a:rPr sz="1800" spc="-5">
                          <a:latin typeface="Calibri"/>
                          <a:cs typeface="Calibri"/>
                        </a:rPr>
                        <a:t>$6,502,900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25097"/>
                      </a:srgbClr>
                    </a:solidFill>
                  </a:tcPr>
                </a:tc>
                <a:tc>
                  <a:txBody>
                    <a:bodyPr/>
                    <a:lstStyle/>
                    <a:p>
                      <a:pPr algn="ctr">
                        <a:lnSpc>
                          <a:spcPct val="100000"/>
                        </a:lnSpc>
                        <a:spcBef>
                          <a:spcPts val="600"/>
                        </a:spcBef>
                      </a:pPr>
                      <a:r>
                        <a:rPr sz="1800" spc="-5">
                          <a:latin typeface="Calibri"/>
                          <a:cs typeface="Calibri"/>
                        </a:rPr>
                        <a:t>$9,502,900</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48126">
                        <a:alpha val="45097"/>
                      </a:srgbClr>
                    </a:solidFill>
                  </a:tcPr>
                </a:tc>
                <a:extLst>
                  <a:ext uri="{0D108BD9-81ED-4DB2-BD59-A6C34878D82A}">
                    <a16:rowId xmlns:a16="http://schemas.microsoft.com/office/drawing/2014/main" val="10001"/>
                  </a:ext>
                </a:extLst>
              </a:tr>
              <a:tr h="679406">
                <a:tc>
                  <a:txBody>
                    <a:bodyPr/>
                    <a:lstStyle/>
                    <a:p>
                      <a:pPr marL="91440">
                        <a:lnSpc>
                          <a:spcPct val="100000"/>
                        </a:lnSpc>
                        <a:spcBef>
                          <a:spcPts val="600"/>
                        </a:spcBef>
                      </a:pPr>
                      <a:r>
                        <a:rPr sz="1800" b="1" spc="-25">
                          <a:solidFill>
                            <a:srgbClr val="FFFFFF"/>
                          </a:solidFill>
                          <a:latin typeface="Calibri"/>
                          <a:cs typeface="Calibri"/>
                        </a:rPr>
                        <a:t>Wage</a:t>
                      </a:r>
                      <a:r>
                        <a:rPr sz="1800" b="1">
                          <a:solidFill>
                            <a:srgbClr val="FFFFFF"/>
                          </a:solidFill>
                          <a:latin typeface="Calibri"/>
                          <a:cs typeface="Calibri"/>
                        </a:rPr>
                        <a:t> </a:t>
                      </a:r>
                      <a:r>
                        <a:rPr sz="1800" b="1" spc="-5">
                          <a:solidFill>
                            <a:srgbClr val="FFFFFF"/>
                          </a:solidFill>
                          <a:latin typeface="Calibri"/>
                          <a:cs typeface="Calibri"/>
                        </a:rPr>
                        <a:t>Supplement</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marR="46990" algn="ctr">
                        <a:lnSpc>
                          <a:spcPct val="100000"/>
                        </a:lnSpc>
                        <a:spcBef>
                          <a:spcPts val="600"/>
                        </a:spcBef>
                      </a:pPr>
                      <a:r>
                        <a:rPr sz="1800" spc="-5">
                          <a:latin typeface="Calibri"/>
                          <a:cs typeface="Calibri"/>
                        </a:rPr>
                        <a:t>230</a:t>
                      </a:r>
                      <a:r>
                        <a:rPr sz="1800" spc="-10">
                          <a:latin typeface="Calibri"/>
                          <a:cs typeface="Calibri"/>
                        </a:rPr>
                        <a:t> Participants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marR="46990" algn="ctr">
                        <a:lnSpc>
                          <a:spcPct val="100000"/>
                        </a:lnSpc>
                        <a:spcBef>
                          <a:spcPts val="600"/>
                        </a:spcBef>
                      </a:pPr>
                      <a:r>
                        <a:rPr sz="1800" spc="-5">
                          <a:latin typeface="Calibri"/>
                          <a:cs typeface="Calibri"/>
                        </a:rPr>
                        <a:t>750</a:t>
                      </a:r>
                      <a:r>
                        <a:rPr sz="1800" spc="-10">
                          <a:latin typeface="Calibri"/>
                          <a:cs typeface="Calibri"/>
                        </a:rPr>
                        <a:t> Participants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algn="ctr">
                        <a:lnSpc>
                          <a:spcPct val="100000"/>
                        </a:lnSpc>
                        <a:spcBef>
                          <a:spcPts val="600"/>
                        </a:spcBef>
                      </a:pPr>
                      <a:r>
                        <a:rPr sz="1800" spc="-5">
                          <a:latin typeface="Calibri"/>
                          <a:cs typeface="Calibri"/>
                        </a:rPr>
                        <a:t>1,000</a:t>
                      </a:r>
                      <a:r>
                        <a:rPr sz="1800">
                          <a:latin typeface="Calibri"/>
                          <a:cs typeface="Calibri"/>
                        </a:rPr>
                        <a:t> </a:t>
                      </a:r>
                      <a:r>
                        <a:rPr sz="1800" spc="-10">
                          <a:latin typeface="Calibri"/>
                          <a:cs typeface="Calibri"/>
                        </a:rPr>
                        <a:t>Participants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2"/>
                  </a:ext>
                </a:extLst>
              </a:tr>
              <a:tr h="523306">
                <a:tc>
                  <a:txBody>
                    <a:bodyPr/>
                    <a:lstStyle/>
                    <a:p>
                      <a:pPr marL="91440">
                        <a:lnSpc>
                          <a:spcPct val="100000"/>
                        </a:lnSpc>
                        <a:spcBef>
                          <a:spcPts val="600"/>
                        </a:spcBef>
                      </a:pPr>
                      <a:r>
                        <a:rPr sz="1800" b="1" spc="-10">
                          <a:solidFill>
                            <a:srgbClr val="FFFFFF"/>
                          </a:solidFill>
                          <a:latin typeface="Calibri"/>
                          <a:cs typeface="Calibri"/>
                        </a:rPr>
                        <a:t>Scholarships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5ABA9"/>
                    </a:solidFill>
                  </a:tcPr>
                </a:tc>
                <a:tc>
                  <a:txBody>
                    <a:bodyPr/>
                    <a:lstStyle/>
                    <a:p>
                      <a:pPr algn="ctr">
                        <a:lnSpc>
                          <a:spcPct val="100000"/>
                        </a:lnSpc>
                        <a:spcBef>
                          <a:spcPts val="600"/>
                        </a:spcBef>
                      </a:pPr>
                      <a:r>
                        <a:rPr sz="1800" spc="-5">
                          <a:latin typeface="Calibri"/>
                          <a:cs typeface="Calibri"/>
                        </a:rPr>
                        <a:t>1,191</a:t>
                      </a:r>
                      <a:r>
                        <a:rPr sz="1800" spc="5">
                          <a:latin typeface="Calibri"/>
                          <a:cs typeface="Calibri"/>
                        </a:rPr>
                        <a:t> </a:t>
                      </a:r>
                      <a:r>
                        <a:rPr sz="1800" spc="-10">
                          <a:latin typeface="Calibri"/>
                          <a:cs typeface="Calibri"/>
                        </a:rPr>
                        <a:t>scholars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5097"/>
                      </a:srgbClr>
                    </a:solidFill>
                  </a:tcPr>
                </a:tc>
                <a:tc>
                  <a:txBody>
                    <a:bodyPr/>
                    <a:lstStyle/>
                    <a:p>
                      <a:pPr algn="ctr">
                        <a:lnSpc>
                          <a:spcPct val="100000"/>
                        </a:lnSpc>
                        <a:spcBef>
                          <a:spcPts val="600"/>
                        </a:spcBef>
                      </a:pPr>
                      <a:r>
                        <a:rPr sz="1800" spc="-5">
                          <a:latin typeface="Calibri"/>
                          <a:cs typeface="Calibri"/>
                        </a:rPr>
                        <a:t>1,911</a:t>
                      </a:r>
                      <a:r>
                        <a:rPr sz="1800">
                          <a:latin typeface="Calibri"/>
                          <a:cs typeface="Calibri"/>
                        </a:rPr>
                        <a:t> </a:t>
                      </a:r>
                      <a:r>
                        <a:rPr sz="1800" spc="-10">
                          <a:latin typeface="Calibri"/>
                          <a:cs typeface="Calibri"/>
                        </a:rPr>
                        <a:t>scholars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25097"/>
                      </a:srgbClr>
                    </a:solidFill>
                  </a:tcPr>
                </a:tc>
                <a:tc>
                  <a:txBody>
                    <a:bodyPr/>
                    <a:lstStyle/>
                    <a:p>
                      <a:pPr marR="44450" algn="ctr">
                        <a:lnSpc>
                          <a:spcPct val="100000"/>
                        </a:lnSpc>
                        <a:spcBef>
                          <a:spcPts val="600"/>
                        </a:spcBef>
                      </a:pPr>
                      <a:r>
                        <a:rPr sz="1800" spc="-5">
                          <a:latin typeface="Calibri"/>
                          <a:cs typeface="Calibri"/>
                        </a:rPr>
                        <a:t>2,000</a:t>
                      </a:r>
                      <a:r>
                        <a:rPr sz="1800">
                          <a:latin typeface="Calibri"/>
                          <a:cs typeface="Calibri"/>
                        </a:rPr>
                        <a:t> </a:t>
                      </a:r>
                      <a:r>
                        <a:rPr sz="1800" spc="-10">
                          <a:latin typeface="Calibri"/>
                          <a:cs typeface="Calibri"/>
                        </a:rPr>
                        <a:t>scholars</a:t>
                      </a:r>
                      <a:endParaRPr sz="180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C2C0">
                        <a:alpha val="44705"/>
                      </a:srgbClr>
                    </a:solidFill>
                  </a:tcPr>
                </a:tc>
                <a:extLst>
                  <a:ext uri="{0D108BD9-81ED-4DB2-BD59-A6C34878D82A}">
                    <a16:rowId xmlns:a16="http://schemas.microsoft.com/office/drawing/2014/main" val="10003"/>
                  </a:ext>
                </a:extLst>
              </a:tr>
            </a:tbl>
          </a:graphicData>
        </a:graphic>
      </p:graphicFrame>
      <p:sp>
        <p:nvSpPr>
          <p:cNvPr id="4" name="object 4"/>
          <p:cNvSpPr txBox="1"/>
          <p:nvPr/>
        </p:nvSpPr>
        <p:spPr>
          <a:xfrm>
            <a:off x="808371" y="4007820"/>
            <a:ext cx="7520305" cy="2390775"/>
          </a:xfrm>
          <a:prstGeom prst="rect">
            <a:avLst/>
          </a:prstGeom>
        </p:spPr>
        <p:txBody>
          <a:bodyPr vert="horz" wrap="square" lIns="0" tIns="113030" rIns="0" bIns="0" rtlCol="0" anchor="t">
            <a:spAutoFit/>
          </a:bodyPr>
          <a:lstStyle/>
          <a:p>
            <a:pPr marL="12700" marR="0" lvl="0" indent="0" algn="l" defTabSz="914400" rtl="0" eaLnBrk="1" fontAlgn="auto" latinLnBrk="0" hangingPunct="1">
              <a:lnSpc>
                <a:spcPct val="100000"/>
              </a:lnSpc>
              <a:spcBef>
                <a:spcPts val="890"/>
              </a:spcBef>
              <a:spcAft>
                <a:spcPts val="0"/>
              </a:spcAft>
              <a:buClrTx/>
              <a:buSzTx/>
              <a:buFontTx/>
              <a:buNone/>
              <a:tabLst/>
              <a:defRPr/>
            </a:pPr>
            <a:r>
              <a:rPr kumimoji="0" sz="1800" b="1" i="0" u="heavy" strike="noStrike" kern="1200" cap="none" spc="-5" normalizeH="0" baseline="0" noProof="0">
                <a:ln>
                  <a:noFill/>
                </a:ln>
                <a:effectLst/>
                <a:uLnTx/>
                <a:uFill>
                  <a:solidFill>
                    <a:srgbClr val="000000"/>
                  </a:solidFill>
                </a:uFill>
                <a:latin typeface="Calibri"/>
                <a:ea typeface="+mn-ea"/>
                <a:cs typeface="Calibri"/>
              </a:rPr>
              <a:t>Highlights</a:t>
            </a:r>
            <a:endParaRPr kumimoji="0" sz="1800" b="0" i="0" u="none" strike="noStrike" kern="1200" cap="none" spc="0" normalizeH="0" baseline="0" noProof="0">
              <a:ln>
                <a:noFill/>
              </a:ln>
              <a:effectLst/>
              <a:uLnTx/>
              <a:uFillTx/>
              <a:latin typeface="Calibri"/>
              <a:ea typeface="+mn-ea"/>
              <a:cs typeface="Calibri"/>
            </a:endParaRPr>
          </a:p>
          <a:p>
            <a:pPr marL="299085" indent="-286385">
              <a:spcBef>
                <a:spcPts val="795"/>
              </a:spcBef>
              <a:buFont typeface="Arial"/>
              <a:buChar char="•"/>
              <a:tabLst>
                <a:tab pos="299085" algn="l"/>
                <a:tab pos="299720" algn="l"/>
              </a:tabLst>
              <a:defRPr/>
            </a:pPr>
            <a:r>
              <a:rPr lang="en-US" spc="-10">
                <a:latin typeface="Calibri"/>
                <a:cs typeface="Calibri"/>
              </a:rPr>
              <a:t>Expanded scholarships</a:t>
            </a:r>
            <a:r>
              <a:rPr kumimoji="0" sz="1800" b="0" i="0" u="none" strike="noStrike" kern="1200" cap="none" spc="-10" normalizeH="0" baseline="0" noProof="0">
                <a:ln>
                  <a:noFill/>
                </a:ln>
                <a:effectLst/>
                <a:uLnTx/>
                <a:uFillTx/>
                <a:latin typeface="Calibri"/>
                <a:ea typeface="+mn-ea"/>
                <a:cs typeface="Calibri"/>
              </a:rPr>
              <a:t> to </a:t>
            </a:r>
            <a:r>
              <a:rPr kumimoji="0" sz="1800" b="0" i="0" u="none" strike="noStrike" kern="1200" cap="none" spc="-5" normalizeH="0" baseline="0" noProof="0">
                <a:ln>
                  <a:noFill/>
                </a:ln>
                <a:effectLst/>
                <a:uLnTx/>
                <a:uFillTx/>
                <a:latin typeface="Calibri"/>
                <a:ea typeface="+mn-ea"/>
                <a:cs typeface="Calibri"/>
              </a:rPr>
              <a:t>all early childhood</a:t>
            </a:r>
            <a:r>
              <a:rPr kumimoji="0" sz="1800" b="0" i="0" u="none" strike="noStrike" kern="1200" cap="none" spc="130" normalizeH="0" baseline="0" noProof="0">
                <a:ln>
                  <a:noFill/>
                </a:ln>
                <a:effectLst/>
                <a:uLnTx/>
                <a:uFillTx/>
                <a:latin typeface="Calibri"/>
                <a:ea typeface="+mn-ea"/>
                <a:cs typeface="Calibri"/>
              </a:rPr>
              <a:t> </a:t>
            </a:r>
            <a:r>
              <a:rPr kumimoji="0" sz="1800" b="0" i="0" u="none" strike="noStrike" kern="1200" cap="none" spc="-10" normalizeH="0" baseline="0" noProof="0">
                <a:ln>
                  <a:noFill/>
                </a:ln>
                <a:effectLst/>
                <a:uLnTx/>
                <a:uFillTx/>
                <a:latin typeface="Calibri"/>
                <a:ea typeface="+mn-ea"/>
                <a:cs typeface="Calibri"/>
              </a:rPr>
              <a:t>professionals</a:t>
            </a:r>
            <a:endParaRPr kumimoji="0" sz="1800" b="0" i="0" u="none" strike="noStrike" kern="1200" cap="none" spc="0" normalizeH="0" baseline="0" noProof="0">
              <a:ln>
                <a:noFill/>
              </a:ln>
              <a:effectLst/>
              <a:uLnTx/>
              <a:uFillTx/>
              <a:latin typeface="Calibri"/>
              <a:ea typeface="+mn-ea"/>
              <a:cs typeface="Calibri"/>
            </a:endParaRPr>
          </a:p>
          <a:p>
            <a:pPr marL="299085" marR="5080" indent="-286385">
              <a:lnSpc>
                <a:spcPts val="1939"/>
              </a:lnSpc>
              <a:spcBef>
                <a:spcPts val="1025"/>
              </a:spcBef>
              <a:buFont typeface="Arial"/>
              <a:buChar char="•"/>
              <a:tabLst>
                <a:tab pos="299085" algn="l"/>
                <a:tab pos="299720" algn="l"/>
              </a:tabLst>
              <a:defRPr/>
            </a:pPr>
            <a:r>
              <a:rPr kumimoji="0" sz="1800" b="0" i="0" u="none" strike="noStrike" kern="1200" cap="none" spc="-10" normalizeH="0" baseline="0" noProof="0">
                <a:ln>
                  <a:noFill/>
                </a:ln>
                <a:effectLst/>
                <a:uLnTx/>
                <a:uFillTx/>
                <a:latin typeface="Calibri"/>
                <a:ea typeface="+mn-ea"/>
                <a:cs typeface="Calibri"/>
              </a:rPr>
              <a:t>Provided wage </a:t>
            </a:r>
            <a:r>
              <a:rPr kumimoji="0" sz="1800" b="0" i="0" u="none" strike="noStrike" kern="1200" cap="none" spc="-5" normalizeH="0" baseline="0" noProof="0">
                <a:ln>
                  <a:noFill/>
                </a:ln>
                <a:effectLst/>
                <a:uLnTx/>
                <a:uFillTx/>
                <a:latin typeface="Calibri"/>
                <a:ea typeface="+mn-ea"/>
                <a:cs typeface="Calibri"/>
              </a:rPr>
              <a:t>incentives </a:t>
            </a:r>
            <a:r>
              <a:rPr kumimoji="0" sz="1800" b="0" i="0" u="none" strike="noStrike" kern="1200" cap="none" spc="-10" normalizeH="0" baseline="0" noProof="0">
                <a:ln>
                  <a:noFill/>
                </a:ln>
                <a:effectLst/>
                <a:uLnTx/>
                <a:uFillTx/>
                <a:latin typeface="Calibri"/>
                <a:ea typeface="+mn-ea"/>
                <a:cs typeface="Calibri"/>
              </a:rPr>
              <a:t>to more </a:t>
            </a:r>
            <a:r>
              <a:rPr kumimoji="0" sz="1800" b="0" i="0" u="none" strike="noStrike" kern="1200" cap="none" spc="-5" normalizeH="0" baseline="0" noProof="0">
                <a:ln>
                  <a:noFill/>
                </a:ln>
                <a:effectLst/>
                <a:uLnTx/>
                <a:uFillTx/>
                <a:latin typeface="Calibri"/>
                <a:ea typeface="+mn-ea"/>
                <a:cs typeface="Calibri"/>
              </a:rPr>
              <a:t>than 3,000 child </a:t>
            </a:r>
            <a:r>
              <a:rPr kumimoji="0" sz="1800" b="0" i="0" u="none" strike="noStrike" kern="1200" cap="none" spc="-15" normalizeH="0" baseline="0" noProof="0">
                <a:ln>
                  <a:noFill/>
                </a:ln>
                <a:effectLst/>
                <a:uLnTx/>
                <a:uFillTx/>
                <a:latin typeface="Calibri"/>
                <a:ea typeface="+mn-ea"/>
                <a:cs typeface="Calibri"/>
              </a:rPr>
              <a:t>care </a:t>
            </a:r>
            <a:r>
              <a:rPr kumimoji="0" sz="1800" b="0" i="0" u="none" strike="noStrike" kern="1200" cap="none" spc="-10" normalizeH="0" baseline="0" noProof="0">
                <a:ln>
                  <a:noFill/>
                </a:ln>
                <a:effectLst/>
                <a:uLnTx/>
                <a:uFillTx/>
                <a:latin typeface="Calibri"/>
                <a:ea typeface="+mn-ea"/>
                <a:cs typeface="Calibri"/>
              </a:rPr>
              <a:t>professionals through</a:t>
            </a:r>
            <a:r>
              <a:rPr lang="en-US" spc="-10">
                <a:latin typeface="Calibri"/>
                <a:cs typeface="Calibri"/>
              </a:rPr>
              <a:t> </a:t>
            </a:r>
            <a:r>
              <a:rPr kumimoji="0" sz="1800" b="0" i="0" u="none" strike="noStrike" kern="1200" cap="none" spc="-10" normalizeH="0" baseline="0" noProof="0">
                <a:ln>
                  <a:noFill/>
                </a:ln>
                <a:effectLst/>
                <a:uLnTx/>
                <a:uFillTx/>
                <a:latin typeface="Calibri"/>
                <a:ea typeface="+mn-ea"/>
                <a:cs typeface="Calibri"/>
              </a:rPr>
              <a:t> </a:t>
            </a:r>
            <a:r>
              <a:rPr kumimoji="0" sz="1800" b="0" i="0" u="none" strike="noStrike" kern="1200" cap="none" spc="-15" normalizeH="0" baseline="0" noProof="0">
                <a:ln>
                  <a:noFill/>
                </a:ln>
                <a:effectLst/>
                <a:uLnTx/>
                <a:uFillTx/>
                <a:latin typeface="Calibri"/>
                <a:ea typeface="+mn-ea"/>
                <a:cs typeface="Calibri"/>
              </a:rPr>
              <a:t>federal </a:t>
            </a:r>
            <a:r>
              <a:rPr kumimoji="0" sz="1800" b="0" i="0" u="none" strike="noStrike" kern="1200" cap="none" spc="-5" normalizeH="0" baseline="0" noProof="0">
                <a:ln>
                  <a:noFill/>
                </a:ln>
                <a:effectLst/>
                <a:uLnTx/>
                <a:uFillTx/>
                <a:latin typeface="Calibri"/>
                <a:ea typeface="+mn-ea"/>
                <a:cs typeface="Calibri"/>
              </a:rPr>
              <a:t>CARES Act</a:t>
            </a:r>
            <a:r>
              <a:rPr kumimoji="0" sz="1800" b="0" i="0" u="none" strike="noStrike" kern="1200" cap="none" spc="10" normalizeH="0" baseline="0" noProof="0">
                <a:ln>
                  <a:noFill/>
                </a:ln>
                <a:effectLst/>
                <a:uLnTx/>
                <a:uFillTx/>
                <a:latin typeface="Calibri"/>
                <a:ea typeface="+mn-ea"/>
                <a:cs typeface="Calibri"/>
              </a:rPr>
              <a:t> </a:t>
            </a:r>
            <a:r>
              <a:rPr kumimoji="0" sz="1800" b="0" i="0" u="none" strike="noStrike" kern="1200" cap="none" spc="-5" normalizeH="0" baseline="0" noProof="0">
                <a:ln>
                  <a:noFill/>
                </a:ln>
                <a:effectLst/>
                <a:uLnTx/>
                <a:uFillTx/>
                <a:latin typeface="Calibri"/>
                <a:ea typeface="+mn-ea"/>
                <a:cs typeface="Calibri"/>
              </a:rPr>
              <a:t>funding</a:t>
            </a:r>
            <a:endParaRPr kumimoji="0" sz="1800" b="0" i="0" u="none" strike="noStrike" kern="1200" cap="none" spc="0" normalizeH="0" baseline="0" noProof="0">
              <a:ln>
                <a:noFill/>
              </a:ln>
              <a:effectLst/>
              <a:uLnTx/>
              <a:uFillTx/>
              <a:latin typeface="Calibri"/>
              <a:ea typeface="+mn-ea"/>
              <a:cs typeface="Calibri"/>
            </a:endParaRPr>
          </a:p>
          <a:p>
            <a:pPr marL="299085" marR="231775" indent="-286385">
              <a:lnSpc>
                <a:spcPts val="1939"/>
              </a:lnSpc>
              <a:spcBef>
                <a:spcPts val="1005"/>
              </a:spcBef>
              <a:buFont typeface="Arial"/>
              <a:buChar char="•"/>
              <a:tabLst>
                <a:tab pos="299085" algn="l"/>
                <a:tab pos="299720" algn="l"/>
              </a:tabLst>
              <a:defRPr/>
            </a:pPr>
            <a:r>
              <a:rPr kumimoji="0" sz="1800" b="0" i="0" u="none" strike="noStrike" kern="1200" cap="none" spc="-5" normalizeH="0" baseline="0" noProof="0">
                <a:ln>
                  <a:noFill/>
                </a:ln>
                <a:effectLst/>
                <a:uLnTx/>
                <a:uFillTx/>
                <a:latin typeface="Calibri"/>
                <a:ea typeface="+mn-ea"/>
                <a:cs typeface="Calibri"/>
              </a:rPr>
              <a:t>Launched Quorum, </a:t>
            </a:r>
            <a:r>
              <a:rPr kumimoji="0" sz="1800" b="0" i="0" u="none" strike="noStrike" kern="1200" cap="none" spc="0" normalizeH="0" baseline="0" noProof="0">
                <a:ln>
                  <a:noFill/>
                </a:ln>
                <a:effectLst/>
                <a:uLnTx/>
                <a:uFillTx/>
                <a:latin typeface="Calibri"/>
                <a:ea typeface="+mn-ea"/>
                <a:cs typeface="Calibri"/>
              </a:rPr>
              <a:t>an </a:t>
            </a:r>
            <a:r>
              <a:rPr kumimoji="0" sz="1800" b="0" i="0" u="none" strike="noStrike" kern="1200" cap="none" spc="-5" normalizeH="0" baseline="0" noProof="0">
                <a:ln>
                  <a:noFill/>
                </a:ln>
                <a:effectLst/>
                <a:uLnTx/>
                <a:uFillTx/>
                <a:latin typeface="Calibri"/>
                <a:ea typeface="+mn-ea"/>
                <a:cs typeface="Calibri"/>
              </a:rPr>
              <a:t>online </a:t>
            </a:r>
            <a:r>
              <a:rPr kumimoji="0" sz="1800" b="0" i="0" u="none" strike="noStrike" kern="1200" cap="none" spc="-10" normalizeH="0" baseline="0" noProof="0">
                <a:ln>
                  <a:noFill/>
                </a:ln>
                <a:effectLst/>
                <a:uLnTx/>
                <a:uFillTx/>
                <a:latin typeface="Calibri"/>
                <a:ea typeface="+mn-ea"/>
                <a:cs typeface="Calibri"/>
              </a:rPr>
              <a:t>professional </a:t>
            </a:r>
            <a:r>
              <a:rPr kumimoji="0" sz="1800" b="0" i="0" u="none" strike="noStrike" kern="1200" cap="none" spc="-5" normalizeH="0" baseline="0" noProof="0">
                <a:ln>
                  <a:noFill/>
                </a:ln>
                <a:effectLst/>
                <a:uLnTx/>
                <a:uFillTx/>
                <a:latin typeface="Calibri"/>
                <a:ea typeface="+mn-ea"/>
                <a:cs typeface="Calibri"/>
              </a:rPr>
              <a:t>development </a:t>
            </a:r>
            <a:r>
              <a:rPr kumimoji="0" sz="1800" b="0" i="0" u="none" strike="noStrike" kern="1200" cap="none" spc="-10" normalizeH="0" baseline="0" noProof="0">
                <a:ln>
                  <a:noFill/>
                </a:ln>
                <a:effectLst/>
                <a:uLnTx/>
                <a:uFillTx/>
                <a:latin typeface="Calibri"/>
                <a:ea typeface="+mn-ea"/>
                <a:cs typeface="Calibri"/>
              </a:rPr>
              <a:t>platform </a:t>
            </a:r>
            <a:r>
              <a:rPr kumimoji="0" sz="1800" b="0" i="0" u="none" strike="noStrike" kern="1200" cap="none" spc="-5" normalizeH="0" baseline="0" noProof="0">
                <a:ln>
                  <a:noFill/>
                </a:ln>
                <a:effectLst/>
                <a:uLnTx/>
                <a:uFillTx/>
                <a:latin typeface="Calibri"/>
                <a:ea typeface="+mn-ea"/>
                <a:cs typeface="Calibri"/>
              </a:rPr>
              <a:t>24/7 with</a:t>
            </a:r>
            <a:r>
              <a:rPr lang="en-US" spc="-5">
                <a:latin typeface="Calibri"/>
                <a:cs typeface="Calibri"/>
              </a:rPr>
              <a:t> </a:t>
            </a:r>
            <a:r>
              <a:rPr kumimoji="0" sz="1800" b="0" i="0" u="none" strike="noStrike" kern="1200" cap="none" spc="-5" normalizeH="0" baseline="0" noProof="0">
                <a:ln>
                  <a:noFill/>
                </a:ln>
                <a:effectLst/>
                <a:uLnTx/>
                <a:uFillTx/>
                <a:latin typeface="Calibri"/>
                <a:ea typeface="+mn-ea"/>
                <a:cs typeface="Calibri"/>
              </a:rPr>
              <a:t> 120 </a:t>
            </a:r>
            <a:r>
              <a:rPr kumimoji="0" sz="1800" b="0" i="0" u="none" strike="noStrike" kern="1200" cap="none" spc="-10" normalizeH="0" baseline="0" noProof="0">
                <a:ln>
                  <a:noFill/>
                </a:ln>
                <a:effectLst/>
                <a:uLnTx/>
                <a:uFillTx/>
                <a:latin typeface="Calibri"/>
                <a:ea typeface="+mn-ea"/>
                <a:cs typeface="Calibri"/>
              </a:rPr>
              <a:t>hours </a:t>
            </a:r>
            <a:r>
              <a:rPr kumimoji="0" sz="1800" b="0" i="0" u="none" strike="noStrike" kern="1200" cap="none" spc="-5" normalizeH="0" baseline="0" noProof="0">
                <a:ln>
                  <a:noFill/>
                </a:ln>
                <a:effectLst/>
                <a:uLnTx/>
                <a:uFillTx/>
                <a:latin typeface="Calibri"/>
                <a:ea typeface="+mn-ea"/>
                <a:cs typeface="Calibri"/>
              </a:rPr>
              <a:t>of Spanish </a:t>
            </a:r>
            <a:r>
              <a:rPr kumimoji="0" sz="1800" b="0" i="0" u="none" strike="noStrike" kern="1200" cap="none" spc="-10" normalizeH="0" baseline="0" noProof="0">
                <a:ln>
                  <a:noFill/>
                </a:ln>
                <a:effectLst/>
                <a:uLnTx/>
                <a:uFillTx/>
                <a:latin typeface="Calibri"/>
                <a:ea typeface="+mn-ea"/>
                <a:cs typeface="Calibri"/>
              </a:rPr>
              <a:t>courses; </a:t>
            </a:r>
            <a:r>
              <a:rPr kumimoji="0" sz="1800" b="0" i="0" u="none" strike="noStrike" kern="1200" cap="none" spc="-5" normalizeH="0" baseline="0" noProof="0">
                <a:ln>
                  <a:noFill/>
                </a:ln>
                <a:effectLst/>
                <a:uLnTx/>
                <a:uFillTx/>
                <a:latin typeface="Calibri"/>
                <a:ea typeface="+mn-ea"/>
                <a:cs typeface="Calibri"/>
              </a:rPr>
              <a:t>1,587 </a:t>
            </a:r>
            <a:r>
              <a:rPr kumimoji="0" sz="1800" b="0" i="0" u="none" strike="noStrike" kern="1200" cap="none" spc="-10" normalizeH="0" baseline="0" noProof="0">
                <a:ln>
                  <a:noFill/>
                </a:ln>
                <a:effectLst/>
                <a:uLnTx/>
                <a:uFillTx/>
                <a:latin typeface="Calibri"/>
                <a:ea typeface="+mn-ea"/>
                <a:cs typeface="Calibri"/>
              </a:rPr>
              <a:t>professionals</a:t>
            </a:r>
            <a:r>
              <a:rPr kumimoji="0" sz="1800" b="0" i="0" u="none" strike="noStrike" kern="1200" cap="none" spc="75" normalizeH="0" baseline="0" noProof="0">
                <a:ln>
                  <a:noFill/>
                </a:ln>
                <a:effectLst/>
                <a:uLnTx/>
                <a:uFillTx/>
                <a:latin typeface="Calibri"/>
                <a:ea typeface="+mn-ea"/>
                <a:cs typeface="Calibri"/>
              </a:rPr>
              <a:t> </a:t>
            </a:r>
            <a:r>
              <a:rPr kumimoji="0" sz="1800" b="0" i="0" u="none" strike="noStrike" kern="1200" cap="none" spc="-5" normalizeH="0" baseline="0" noProof="0">
                <a:ln>
                  <a:noFill/>
                </a:ln>
                <a:effectLst/>
                <a:uLnTx/>
                <a:uFillTx/>
                <a:latin typeface="Calibri"/>
                <a:ea typeface="+mn-ea"/>
                <a:cs typeface="Calibri"/>
              </a:rPr>
              <a:t>participating</a:t>
            </a:r>
            <a:endParaRPr kumimoji="0" sz="1800" b="0" i="0" u="none" strike="noStrike" kern="1200" cap="none" spc="0" normalizeH="0" baseline="0" noProof="0">
              <a:ln>
                <a:noFill/>
              </a:ln>
              <a:effectLst/>
              <a:uLnTx/>
              <a:uFillTx/>
              <a:latin typeface="Calibri"/>
              <a:ea typeface="+mn-ea"/>
              <a:cs typeface="Calibri"/>
            </a:endParaRPr>
          </a:p>
          <a:p>
            <a:pPr marL="299085" marR="0" lvl="0" indent="-286385" algn="l" defTabSz="914400" rtl="0" eaLnBrk="1" fontAlgn="auto" latinLnBrk="0" hangingPunct="1">
              <a:lnSpc>
                <a:spcPct val="100000"/>
              </a:lnSpc>
              <a:spcBef>
                <a:spcPts val="770"/>
              </a:spcBef>
              <a:spcAft>
                <a:spcPts val="0"/>
              </a:spcAft>
              <a:buClrTx/>
              <a:buSzTx/>
              <a:buFont typeface="Arial"/>
              <a:buChar char="•"/>
              <a:tabLst>
                <a:tab pos="299085" algn="l"/>
                <a:tab pos="299720" algn="l"/>
              </a:tabLst>
              <a:defRPr/>
            </a:pPr>
            <a:r>
              <a:rPr kumimoji="0" sz="1800" b="0" i="0" u="none" strike="noStrike" kern="1200" cap="none" spc="0" normalizeH="0" baseline="0" noProof="0">
                <a:ln>
                  <a:noFill/>
                </a:ln>
                <a:effectLst/>
                <a:uLnTx/>
                <a:uFillTx/>
                <a:latin typeface="Calibri"/>
                <a:ea typeface="+mn-ea"/>
                <a:cs typeface="Calibri"/>
              </a:rPr>
              <a:t>Funded </a:t>
            </a:r>
            <a:r>
              <a:rPr kumimoji="0" sz="1800" b="0" i="0" u="none" strike="noStrike" kern="1200" cap="none" spc="-5" normalizeH="0" baseline="0" noProof="0">
                <a:ln>
                  <a:noFill/>
                </a:ln>
                <a:effectLst/>
                <a:uLnTx/>
                <a:uFillTx/>
                <a:latin typeface="Calibri"/>
                <a:ea typeface="+mn-ea"/>
                <a:cs typeface="Calibri"/>
              </a:rPr>
              <a:t>30 </a:t>
            </a:r>
            <a:r>
              <a:rPr kumimoji="0" sz="1800" b="0" i="0" u="none" strike="noStrike" kern="1200" cap="none" spc="-10" normalizeH="0" baseline="0" noProof="0">
                <a:ln>
                  <a:noFill/>
                </a:ln>
                <a:effectLst/>
                <a:uLnTx/>
                <a:uFillTx/>
                <a:latin typeface="Calibri"/>
                <a:ea typeface="+mn-ea"/>
                <a:cs typeface="Calibri"/>
              </a:rPr>
              <a:t>professionals to participate </a:t>
            </a:r>
            <a:r>
              <a:rPr kumimoji="0" sz="1800" b="0" i="0" u="none" strike="noStrike" kern="1200" cap="none" spc="-5" normalizeH="0" baseline="0" noProof="0">
                <a:ln>
                  <a:noFill/>
                </a:ln>
                <a:effectLst/>
                <a:uLnTx/>
                <a:uFillTx/>
                <a:latin typeface="Calibri"/>
                <a:ea typeface="+mn-ea"/>
                <a:cs typeface="Calibri"/>
              </a:rPr>
              <a:t>in CLASS</a:t>
            </a:r>
            <a:r>
              <a:rPr kumimoji="0" sz="1800" b="0" i="0" u="none" strike="noStrike" kern="1200" cap="none" spc="114" normalizeH="0" baseline="0" noProof="0">
                <a:ln>
                  <a:noFill/>
                </a:ln>
                <a:effectLst/>
                <a:uLnTx/>
                <a:uFillTx/>
                <a:latin typeface="Calibri"/>
                <a:ea typeface="+mn-ea"/>
                <a:cs typeface="Calibri"/>
              </a:rPr>
              <a:t> </a:t>
            </a:r>
            <a:r>
              <a:rPr kumimoji="0" sz="1800" b="0" i="0" u="none" strike="noStrike" kern="1200" cap="none" spc="-20" normalizeH="0" baseline="0" noProof="0">
                <a:ln>
                  <a:noFill/>
                </a:ln>
                <a:effectLst/>
                <a:uLnTx/>
                <a:uFillTx/>
                <a:latin typeface="Calibri"/>
                <a:ea typeface="+mn-ea"/>
                <a:cs typeface="Calibri"/>
              </a:rPr>
              <a:t>Train-the-Trainer</a:t>
            </a:r>
            <a:endParaRPr kumimoji="0" sz="1800" b="0" i="0" u="none" strike="noStrike" kern="1200" cap="none" spc="0" normalizeH="0" baseline="0" noProof="0">
              <a:ln>
                <a:noFill/>
              </a:ln>
              <a:effectLst/>
              <a:uLnTx/>
              <a:uFillTx/>
              <a:latin typeface="Calibri"/>
              <a:ea typeface="+mn-ea"/>
              <a:cs typeface="Calibri"/>
            </a:endParaRPr>
          </a:p>
        </p:txBody>
      </p:sp>
      <p:sp>
        <p:nvSpPr>
          <p:cNvPr id="6" name="Slide Number Placeholder 5">
            <a:extLst>
              <a:ext uri="{FF2B5EF4-FFF2-40B4-BE49-F238E27FC236}">
                <a16:creationId xmlns:a16="http://schemas.microsoft.com/office/drawing/2014/main" id="{D554D4AE-0D85-4972-B12A-EA34D6833402}"/>
              </a:ext>
            </a:extLst>
          </p:cNvPr>
          <p:cNvSpPr>
            <a:spLocks noGrp="1"/>
          </p:cNvSpPr>
          <p:nvPr>
            <p:ph type="sldNum" sz="quarter" idx="7"/>
          </p:nvPr>
        </p:nvSpPr>
        <p:spPr>
          <a:xfrm>
            <a:off x="3514724" y="6398595"/>
            <a:ext cx="2804160" cy="3429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8F4C8-19FF-4242-A9C4-0FC7E12A5CFA}"/>
              </a:ext>
            </a:extLst>
          </p:cNvPr>
          <p:cNvSpPr>
            <a:spLocks noGrp="1"/>
          </p:cNvSpPr>
          <p:nvPr>
            <p:ph type="title"/>
          </p:nvPr>
        </p:nvSpPr>
        <p:spPr/>
        <p:txBody>
          <a:bodyPr/>
          <a:lstStyle/>
          <a:p>
            <a:r>
              <a:rPr lang="en-US"/>
              <a:t>Early Childhood Trust Fund</a:t>
            </a:r>
          </a:p>
        </p:txBody>
      </p:sp>
      <p:sp>
        <p:nvSpPr>
          <p:cNvPr id="3" name="Content Placeholder 2">
            <a:extLst>
              <a:ext uri="{FF2B5EF4-FFF2-40B4-BE49-F238E27FC236}">
                <a16:creationId xmlns:a16="http://schemas.microsoft.com/office/drawing/2014/main" id="{7445011A-9AFA-48CD-B3A9-CC5AC82C7111}"/>
              </a:ext>
            </a:extLst>
          </p:cNvPr>
          <p:cNvSpPr>
            <a:spLocks noGrp="1"/>
          </p:cNvSpPr>
          <p:nvPr>
            <p:ph idx="1"/>
          </p:nvPr>
        </p:nvSpPr>
        <p:spPr/>
        <p:txBody>
          <a:bodyPr vert="horz" lIns="91440" tIns="45720" rIns="91440" bIns="45720" rtlCol="0" anchor="t">
            <a:normAutofit/>
          </a:bodyPr>
          <a:lstStyle/>
          <a:p>
            <a:r>
              <a:rPr lang="en-US"/>
              <a:t>In 2020, Senate Bill 83 created the Early Childhood Trust Fund (ECTF)</a:t>
            </a:r>
          </a:p>
          <a:p>
            <a:r>
              <a:rPr lang="en-US"/>
              <a:t>On July 1, 2021, a distribution will be made from ECTF to the Early Childhood Education and Care Program Fund in the amount of $20 million  </a:t>
            </a:r>
            <a:endParaRPr lang="en-US">
              <a:cs typeface="Calibri"/>
            </a:endParaRPr>
          </a:p>
          <a:p>
            <a:r>
              <a:rPr lang="en-US"/>
              <a:t>The Early Childhood Education and Care Program Fund is a </a:t>
            </a:r>
            <a:r>
              <a:rPr lang="en-US" err="1"/>
              <a:t>nonreverting</a:t>
            </a:r>
            <a:r>
              <a:rPr lang="en-US"/>
              <a:t> fund in the state treasury. The fund consists of distributions, appropriations, gifts, grants, donations, and income from the investment of the fund  </a:t>
            </a:r>
            <a:endParaRPr lang="en-US">
              <a:cs typeface="Calibri"/>
            </a:endParaRPr>
          </a:p>
          <a:p>
            <a:r>
              <a:rPr lang="en-US"/>
              <a:t>The Legislature appropriates the funding, and the Early Childhood Education and Care Department administers the funding</a:t>
            </a:r>
            <a:endParaRPr lang="en-US">
              <a:cs typeface="Calibri"/>
            </a:endParaRPr>
          </a:p>
          <a:p>
            <a:endParaRPr lang="en-US"/>
          </a:p>
        </p:txBody>
      </p:sp>
    </p:spTree>
    <p:extLst>
      <p:ext uri="{BB962C8B-B14F-4D97-AF65-F5344CB8AC3E}">
        <p14:creationId xmlns:p14="http://schemas.microsoft.com/office/powerpoint/2010/main" val="1866952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F71298-8844-445E-889A-5089850D6529}"/>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smtClean="0"/>
              <a:pPr>
                <a:spcAft>
                  <a:spcPts val="600"/>
                </a:spcAft>
              </a:pPr>
              <a:t>24</a:t>
            </a:fld>
            <a:endParaRPr lang="en-US"/>
          </a:p>
        </p:txBody>
      </p:sp>
      <p:sp>
        <p:nvSpPr>
          <p:cNvPr id="3" name="Content Placeholder 2">
            <a:extLst>
              <a:ext uri="{FF2B5EF4-FFF2-40B4-BE49-F238E27FC236}">
                <a16:creationId xmlns:a16="http://schemas.microsoft.com/office/drawing/2014/main" id="{A1D64AC3-CB9A-48BB-B2FC-A50592ED8E9A}"/>
              </a:ext>
            </a:extLst>
          </p:cNvPr>
          <p:cNvSpPr>
            <a:spLocks noGrp="1"/>
          </p:cNvSpPr>
          <p:nvPr>
            <p:ph idx="1"/>
          </p:nvPr>
        </p:nvSpPr>
        <p:spPr>
          <a:xfrm>
            <a:off x="804457" y="404659"/>
            <a:ext cx="8382073" cy="6254980"/>
          </a:xfrm>
        </p:spPr>
        <p:txBody>
          <a:bodyPr vert="horz" lIns="91440" tIns="45720" rIns="91440" bIns="45720" rtlCol="0" anchor="t">
            <a:normAutofit/>
          </a:bodyPr>
          <a:lstStyle/>
          <a:p>
            <a:pPr marL="0" indent="0">
              <a:buNone/>
            </a:pPr>
            <a:r>
              <a:rPr lang="en-US"/>
              <a:t>The FY22 Appropriation Request from the Early Childhood Education and Care Program Fund:</a:t>
            </a:r>
            <a:endParaRPr lang="en-US" sz="800"/>
          </a:p>
          <a:p>
            <a:pPr lvl="1"/>
            <a:endParaRPr lang="en-US" sz="800"/>
          </a:p>
          <a:p>
            <a:pPr lvl="1">
              <a:spcBef>
                <a:spcPts val="200"/>
              </a:spcBef>
            </a:pPr>
            <a:r>
              <a:rPr lang="en-US" sz="2200"/>
              <a:t>$10 million: maintain investment in NM PreK (private and public) </a:t>
            </a:r>
            <a:endParaRPr lang="en-US" sz="2200">
              <a:cs typeface="Calibri"/>
            </a:endParaRPr>
          </a:p>
          <a:p>
            <a:pPr marL="502920" lvl="1" indent="0">
              <a:spcBef>
                <a:spcPts val="200"/>
              </a:spcBef>
              <a:buNone/>
            </a:pPr>
            <a:endParaRPr lang="en-US" sz="2200">
              <a:ea typeface="+mn-lt"/>
              <a:cs typeface="+mn-lt"/>
            </a:endParaRPr>
          </a:p>
          <a:p>
            <a:pPr lvl="1">
              <a:spcBef>
                <a:spcPts val="200"/>
              </a:spcBef>
            </a:pPr>
            <a:r>
              <a:rPr lang="en-US" sz="2200"/>
              <a:t>$3 million: advance pay parity for NM PreK teachers</a:t>
            </a:r>
            <a:endParaRPr lang="en-US" sz="2200">
              <a:cs typeface="Calibri"/>
            </a:endParaRPr>
          </a:p>
          <a:p>
            <a:pPr marL="457200" lvl="1" indent="0">
              <a:spcBef>
                <a:spcPts val="200"/>
              </a:spcBef>
              <a:buNone/>
            </a:pPr>
            <a:endParaRPr lang="en-US" sz="2200">
              <a:cs typeface="Calibri"/>
            </a:endParaRPr>
          </a:p>
          <a:p>
            <a:pPr lvl="1">
              <a:spcBef>
                <a:spcPts val="200"/>
              </a:spcBef>
            </a:pPr>
            <a:r>
              <a:rPr lang="en-US" sz="2200"/>
              <a:t>$2 million: expand NM PreK and Early PreK in the private sector </a:t>
            </a:r>
            <a:endParaRPr lang="en-US" sz="2200">
              <a:cs typeface="Calibri"/>
            </a:endParaRPr>
          </a:p>
          <a:p>
            <a:pPr marL="457200" lvl="1" indent="0">
              <a:spcBef>
                <a:spcPts val="200"/>
              </a:spcBef>
              <a:buNone/>
            </a:pPr>
            <a:endParaRPr lang="en-US" sz="2200">
              <a:ea typeface="+mn-lt"/>
              <a:cs typeface="+mn-lt"/>
            </a:endParaRPr>
          </a:p>
          <a:p>
            <a:pPr lvl="1">
              <a:spcBef>
                <a:spcPts val="200"/>
              </a:spcBef>
            </a:pPr>
            <a:r>
              <a:rPr lang="en-US" sz="2200">
                <a:ea typeface="+mn-lt"/>
                <a:cs typeface="+mn-lt"/>
              </a:rPr>
              <a:t>$2 million: integrate data systems by acquiring physical hardware and software, routers, switches and backup devices and invest in  IT infrastructure</a:t>
            </a:r>
          </a:p>
          <a:p>
            <a:pPr marL="502920" lvl="1" indent="0">
              <a:spcBef>
                <a:spcPts val="200"/>
              </a:spcBef>
              <a:buNone/>
            </a:pPr>
            <a:endParaRPr lang="en-US" sz="2200">
              <a:cs typeface="Calibri"/>
            </a:endParaRPr>
          </a:p>
          <a:p>
            <a:pPr lvl="1">
              <a:spcBef>
                <a:spcPts val="200"/>
              </a:spcBef>
            </a:pPr>
            <a:r>
              <a:rPr lang="en-US" sz="2200"/>
              <a:t>$2 million: expand home visiting</a:t>
            </a:r>
            <a:endParaRPr lang="en-US" sz="2200">
              <a:cs typeface="Calibri"/>
            </a:endParaRPr>
          </a:p>
          <a:p>
            <a:pPr marL="502920" lvl="1" indent="0">
              <a:spcBef>
                <a:spcPts val="200"/>
              </a:spcBef>
              <a:buNone/>
            </a:pPr>
            <a:endParaRPr lang="en-US" sz="2200">
              <a:cs typeface="Calibri"/>
            </a:endParaRPr>
          </a:p>
          <a:p>
            <a:pPr lvl="1">
              <a:spcBef>
                <a:spcPts val="200"/>
              </a:spcBef>
            </a:pPr>
            <a:r>
              <a:rPr lang="en-US" sz="2200"/>
              <a:t>$1 million: increase Families FIRST care and support </a:t>
            </a:r>
            <a:endParaRPr lang="en-US" sz="2200">
              <a:cs typeface="Calibri"/>
            </a:endParaRPr>
          </a:p>
        </p:txBody>
      </p:sp>
    </p:spTree>
    <p:extLst>
      <p:ext uri="{BB962C8B-B14F-4D97-AF65-F5344CB8AC3E}">
        <p14:creationId xmlns:p14="http://schemas.microsoft.com/office/powerpoint/2010/main" val="750520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IMG_1998.jpg">
            <a:extLst>
              <a:ext uri="{FF2B5EF4-FFF2-40B4-BE49-F238E27FC236}">
                <a16:creationId xmlns:a16="http://schemas.microsoft.com/office/drawing/2014/main" id="{140DD028-1BFE-49F2-ACE0-AE01C4AA73BC}"/>
              </a:ext>
            </a:extLst>
          </p:cNvPr>
          <p:cNvPicPr>
            <a:picLocks noGrp="1" noChangeAspect="1"/>
          </p:cNvPicPr>
          <p:nvPr>
            <p:ph idx="1"/>
          </p:nvPr>
        </p:nvPicPr>
        <p:blipFill rotWithShape="1">
          <a:blip r:embed="rId2"/>
          <a:srcRect t="17832" b="33582"/>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ABB9A-5D2F-46A1-A91A-65A1FDBF041B}"/>
              </a:ext>
            </a:extLst>
          </p:cNvPr>
          <p:cNvSpPr>
            <a:spLocks noGrp="1"/>
          </p:cNvSpPr>
          <p:nvPr>
            <p:ph type="title"/>
          </p:nvPr>
        </p:nvSpPr>
        <p:spPr>
          <a:xfrm>
            <a:off x="131975" y="5336094"/>
            <a:ext cx="11924907" cy="744836"/>
          </a:xfrm>
        </p:spPr>
        <p:txBody>
          <a:bodyPr vert="horz" lIns="91440" tIns="45720" rIns="91440" bIns="45720" rtlCol="0" anchor="ctr">
            <a:noAutofit/>
          </a:bodyPr>
          <a:lstStyle/>
          <a:p>
            <a:r>
              <a:rPr lang="en-US" sz="3400" dirty="0">
                <a:solidFill>
                  <a:schemeClr val="tx1">
                    <a:lumMod val="85000"/>
                    <a:lumOff val="15000"/>
                  </a:schemeClr>
                </a:solidFill>
                <a:latin typeface="+mj-lt"/>
              </a:rPr>
              <a:t>PRESCHOOL DEVELOPMENT GRANT BIRTH TO FIVE (PDG B-5) STRATEGIC PLAN </a:t>
            </a:r>
          </a:p>
        </p:txBody>
      </p:sp>
      <p:cxnSp>
        <p:nvCxnSpPr>
          <p:cNvPr id="25" name="Straight Connector 2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21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newspaper&#10;&#10;Description automatically generated">
            <a:extLst>
              <a:ext uri="{FF2B5EF4-FFF2-40B4-BE49-F238E27FC236}">
                <a16:creationId xmlns:a16="http://schemas.microsoft.com/office/drawing/2014/main" id="{180C6303-4B26-4B7C-AA35-37AE67CADA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8471" y="0"/>
            <a:ext cx="8875058" cy="6858000"/>
          </a:xfrm>
        </p:spPr>
      </p:pic>
    </p:spTree>
    <p:extLst>
      <p:ext uri="{BB962C8B-B14F-4D97-AF65-F5344CB8AC3E}">
        <p14:creationId xmlns:p14="http://schemas.microsoft.com/office/powerpoint/2010/main" val="3109271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go, company name&#10;&#10;Description automatically generated">
            <a:extLst>
              <a:ext uri="{FF2B5EF4-FFF2-40B4-BE49-F238E27FC236}">
                <a16:creationId xmlns:a16="http://schemas.microsoft.com/office/drawing/2014/main" id="{94B0A936-E874-46FA-BEB1-59B13AD2EA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7471" y="99682"/>
            <a:ext cx="8617058" cy="6658636"/>
          </a:xfrm>
        </p:spPr>
      </p:pic>
    </p:spTree>
    <p:extLst>
      <p:ext uri="{BB962C8B-B14F-4D97-AF65-F5344CB8AC3E}">
        <p14:creationId xmlns:p14="http://schemas.microsoft.com/office/powerpoint/2010/main" val="1044630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FD59F8-0E99-476D-B092-AEED15B5EDED}"/>
              </a:ext>
            </a:extLst>
          </p:cNvPr>
          <p:cNvSpPr>
            <a:spLocks noGrp="1"/>
          </p:cNvSpPr>
          <p:nvPr>
            <p:ph type="title"/>
          </p:nvPr>
        </p:nvSpPr>
        <p:spPr>
          <a:xfrm>
            <a:off x="686834" y="591344"/>
            <a:ext cx="3200400" cy="5585619"/>
          </a:xfrm>
        </p:spPr>
        <p:txBody>
          <a:bodyPr>
            <a:normAutofit/>
          </a:bodyPr>
          <a:lstStyle/>
          <a:p>
            <a:r>
              <a:rPr lang="en-US">
                <a:solidFill>
                  <a:srgbClr val="FFFFFF"/>
                </a:solidFill>
                <a:ea typeface="+mn-lt"/>
                <a:cs typeface="+mn-lt"/>
              </a:rPr>
              <a:t>Strategic Plan Guiding Principles </a:t>
            </a:r>
            <a:endParaRPr lang="en-US">
              <a:solidFill>
                <a:srgbClr val="FFFFFF"/>
              </a:solidFill>
            </a:endParaRPr>
          </a:p>
        </p:txBody>
      </p:sp>
      <p:sp>
        <p:nvSpPr>
          <p:cNvPr id="35" name="Arc 3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2BDF78-B0B0-47AB-98CA-75C6FA0C065D}"/>
              </a:ext>
            </a:extLst>
          </p:cNvPr>
          <p:cNvSpPr>
            <a:spLocks noGrp="1"/>
          </p:cNvSpPr>
          <p:nvPr>
            <p:ph idx="1"/>
          </p:nvPr>
        </p:nvSpPr>
        <p:spPr>
          <a:xfrm>
            <a:off x="4447308" y="591344"/>
            <a:ext cx="7057858" cy="5809456"/>
          </a:xfrm>
        </p:spPr>
        <p:txBody>
          <a:bodyPr vert="horz" lIns="91440" tIns="45720" rIns="91440" bIns="45720" rtlCol="0" anchor="ctr">
            <a:noAutofit/>
          </a:bodyPr>
          <a:lstStyle/>
          <a:p>
            <a:r>
              <a:rPr lang="en-US" sz="1800" dirty="0"/>
              <a:t>EQUITABLE ACCESS </a:t>
            </a:r>
          </a:p>
          <a:p>
            <a:pPr lvl="1"/>
            <a:r>
              <a:rPr lang="en-US" sz="1800" dirty="0"/>
              <a:t>Ensure respect for and celebration of New Mexico’s multicultural and multilingual diversity</a:t>
            </a:r>
          </a:p>
          <a:p>
            <a:pPr lvl="1"/>
            <a:r>
              <a:rPr lang="en-US" sz="1800" dirty="0"/>
              <a:t>Seek to heal trauma, including historical and generational trauma, and deconstruct systemic racism and social injustice</a:t>
            </a:r>
          </a:p>
          <a:p>
            <a:pPr lvl="1"/>
            <a:r>
              <a:rPr lang="en-US" sz="1800" dirty="0"/>
              <a:t>Prioritize resources and opportunities for those with greatest need</a:t>
            </a:r>
          </a:p>
          <a:p>
            <a:r>
              <a:rPr lang="en-US" sz="1800" dirty="0"/>
              <a:t>COORDINATION AND COLLABORATION </a:t>
            </a:r>
          </a:p>
          <a:p>
            <a:pPr lvl="1"/>
            <a:r>
              <a:rPr lang="en-US" sz="1800" dirty="0"/>
              <a:t>Foster transparency through clear and consistent communications and build trust in all areas and relationships with early childhood programs and tribal partners </a:t>
            </a:r>
          </a:p>
          <a:p>
            <a:pPr lvl="1"/>
            <a:r>
              <a:rPr lang="en-US" sz="1800" dirty="0"/>
              <a:t>Build on and magnify local assets and abilities to solve local problems; including social capital, networks, and relationships</a:t>
            </a:r>
          </a:p>
          <a:p>
            <a:r>
              <a:rPr lang="en-US" sz="1800" dirty="0"/>
              <a:t>QUALITY </a:t>
            </a:r>
          </a:p>
          <a:p>
            <a:pPr lvl="1"/>
            <a:r>
              <a:rPr lang="en-US" sz="1800" dirty="0"/>
              <a:t>Embrace continuous improvement </a:t>
            </a:r>
          </a:p>
          <a:p>
            <a:pPr lvl="1"/>
            <a:r>
              <a:rPr lang="en-US" sz="1800" dirty="0"/>
              <a:t>Use developmentally appropriate approaches and inclusive practices for working with all children and families</a:t>
            </a:r>
          </a:p>
          <a:p>
            <a:pPr lvl="1"/>
            <a:r>
              <a:rPr lang="en-US" sz="1800" dirty="0"/>
              <a:t>Support early childhood educators and cultural knowledge systems </a:t>
            </a:r>
          </a:p>
          <a:p>
            <a:pPr lvl="1"/>
            <a:r>
              <a:rPr lang="en-US" sz="1800" dirty="0"/>
              <a:t>Ensure best practices and healthy environment and interactions throughout the system</a:t>
            </a:r>
          </a:p>
        </p:txBody>
      </p:sp>
    </p:spTree>
    <p:extLst>
      <p:ext uri="{BB962C8B-B14F-4D97-AF65-F5344CB8AC3E}">
        <p14:creationId xmlns:p14="http://schemas.microsoft.com/office/powerpoint/2010/main" val="1497511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rmAutofit/>
          </a:bodyPr>
          <a:lstStyle/>
          <a:p>
            <a:r>
              <a:rPr lang="en-US" sz="3000" dirty="0">
                <a:ea typeface="+mn-lt"/>
                <a:cs typeface="+mn-lt"/>
              </a:rPr>
              <a:t>Goal One: </a:t>
            </a:r>
            <a:r>
              <a:rPr lang="en-US" sz="3000" b="0" dirty="0">
                <a:ea typeface="+mn-lt"/>
                <a:cs typeface="+mn-lt"/>
              </a:rPr>
              <a:t>Recognize all </a:t>
            </a:r>
            <a:r>
              <a:rPr lang="en-US" sz="3000" dirty="0">
                <a:ea typeface="+mn-lt"/>
                <a:cs typeface="+mn-lt"/>
              </a:rPr>
              <a:t>families</a:t>
            </a:r>
            <a:r>
              <a:rPr lang="en-US" sz="3000" b="0" dirty="0">
                <a:ea typeface="+mn-lt"/>
                <a:cs typeface="+mn-lt"/>
              </a:rPr>
              <a:t> in New Mexico as key decision makers and ensure they have access to the resources they need to thrive </a:t>
            </a:r>
            <a:br>
              <a:rPr lang="en-US" sz="3000" b="0" dirty="0">
                <a:ea typeface="+mn-lt"/>
                <a:cs typeface="+mn-lt"/>
              </a:rPr>
            </a:br>
            <a:endParaRPr lang="en-US" sz="3000" b="0" dirty="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spcBef>
                <a:spcPts val="0"/>
              </a:spcBef>
              <a:buNone/>
            </a:pPr>
            <a:endParaRPr lang="en-US" sz="2000" dirty="0">
              <a:cs typeface="Calibri"/>
            </a:endParaRPr>
          </a:p>
          <a:p>
            <a:pPr lvl="1">
              <a:buFont typeface="Wingdings" panose="020B0604020202020204" pitchFamily="34" charset="0"/>
              <a:buChar char="§"/>
            </a:pPr>
            <a:r>
              <a:rPr lang="en-US" sz="2400" b="1" dirty="0">
                <a:cs typeface="Calibri"/>
              </a:rPr>
              <a:t>Objective 1A. </a:t>
            </a:r>
            <a:r>
              <a:rPr lang="en-US" sz="2400" dirty="0">
                <a:cs typeface="Calibri"/>
              </a:rPr>
              <a:t>Ensure that 70 percent of early childhood programs and services are designed to support multi-lingual, multi-generational and culturally diverse households by Dec. 2024</a:t>
            </a:r>
            <a:br>
              <a:rPr lang="en-US" sz="2400" dirty="0">
                <a:cs typeface="Calibri"/>
              </a:rPr>
            </a:br>
            <a:endParaRPr lang="en-US" sz="2400" dirty="0">
              <a:cs typeface="Calibri"/>
            </a:endParaRPr>
          </a:p>
          <a:p>
            <a:pPr lvl="1">
              <a:buFont typeface="Wingdings" panose="020B0604020202020204" pitchFamily="34" charset="0"/>
              <a:buChar char="§"/>
            </a:pPr>
            <a:r>
              <a:rPr lang="en-US" sz="2400" b="1" dirty="0">
                <a:cs typeface="Calibri"/>
              </a:rPr>
              <a:t>Objective 1B. </a:t>
            </a:r>
            <a:r>
              <a:rPr lang="en-US" sz="2400" dirty="0">
                <a:cs typeface="Calibri"/>
              </a:rPr>
              <a:t>Provide full program access to recipients by addressing languages, availability, and other barriers to accessing needed programs and services </a:t>
            </a:r>
            <a:br>
              <a:rPr lang="en-US" sz="2400" dirty="0">
                <a:cs typeface="Calibri"/>
              </a:rPr>
            </a:br>
            <a:endParaRPr lang="en-US" sz="2400" dirty="0">
              <a:cs typeface="Calibri"/>
            </a:endParaRPr>
          </a:p>
          <a:p>
            <a:pPr lvl="1">
              <a:buFont typeface="Wingdings" panose="020B0604020202020204" pitchFamily="34" charset="0"/>
              <a:buChar char="§"/>
            </a:pPr>
            <a:r>
              <a:rPr lang="en-US" sz="2400" b="1" dirty="0">
                <a:cs typeface="Calibri"/>
              </a:rPr>
              <a:t>Objective 1C. </a:t>
            </a:r>
            <a:r>
              <a:rPr lang="en-US" sz="2400" dirty="0">
                <a:cs typeface="Calibri"/>
              </a:rPr>
              <a:t>Increase parent and caregiver awareness of early childhood services by 15 percent annually </a:t>
            </a:r>
          </a:p>
          <a:p>
            <a:pPr lvl="4">
              <a:buFont typeface="Wingdings" panose="020B0604020202020204" pitchFamily="34" charset="0"/>
              <a:buChar char="§"/>
            </a:pPr>
            <a:endParaRPr lang="en-US" sz="2000" dirty="0">
              <a:cs typeface="Calibri"/>
            </a:endParaRPr>
          </a:p>
        </p:txBody>
      </p:sp>
    </p:spTree>
    <p:extLst>
      <p:ext uri="{BB962C8B-B14F-4D97-AF65-F5344CB8AC3E}">
        <p14:creationId xmlns:p14="http://schemas.microsoft.com/office/powerpoint/2010/main" val="2571585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rmAutofit/>
          </a:bodyPr>
          <a:lstStyle/>
          <a:p>
            <a:r>
              <a:rPr lang="en-US" sz="3000" dirty="0">
                <a:ea typeface="+mn-lt"/>
                <a:cs typeface="+mn-lt"/>
              </a:rPr>
              <a:t>Goal Two</a:t>
            </a:r>
            <a:r>
              <a:rPr lang="en-US" sz="3000" b="0" dirty="0">
                <a:ea typeface="+mn-lt"/>
                <a:cs typeface="+mn-lt"/>
              </a:rPr>
              <a:t>: Create a cohesive </a:t>
            </a:r>
            <a:r>
              <a:rPr lang="en-US" sz="3000" dirty="0">
                <a:ea typeface="+mn-lt"/>
                <a:cs typeface="+mn-lt"/>
              </a:rPr>
              <a:t>governance</a:t>
            </a:r>
            <a:r>
              <a:rPr lang="en-US" sz="3000" b="0" dirty="0">
                <a:ea typeface="+mn-lt"/>
                <a:cs typeface="+mn-lt"/>
              </a:rPr>
              <a:t> system that supports an aligned, efficient and responsive system of high-quality early childhood programs and services</a:t>
            </a:r>
            <a:br>
              <a:rPr lang="en-US" sz="3000" b="0" dirty="0">
                <a:ea typeface="+mn-lt"/>
                <a:cs typeface="+mn-lt"/>
              </a:rPr>
            </a:br>
            <a:endParaRPr lang="en-US" sz="3000" b="0" dirty="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spcBef>
                <a:spcPts val="0"/>
              </a:spcBef>
              <a:buNone/>
            </a:pPr>
            <a:endParaRPr lang="en-US" sz="2200" dirty="0">
              <a:cs typeface="Calibri"/>
            </a:endParaRPr>
          </a:p>
          <a:p>
            <a:pPr lvl="1">
              <a:buFont typeface="Wingdings" panose="020B0604020202020204" pitchFamily="34" charset="0"/>
              <a:buChar char="§"/>
            </a:pPr>
            <a:r>
              <a:rPr lang="en-US" sz="2400" b="1" dirty="0">
                <a:cs typeface="Calibri"/>
              </a:rPr>
              <a:t>Objective 2A</a:t>
            </a:r>
            <a:r>
              <a:rPr lang="en-US" sz="2400" dirty="0">
                <a:cs typeface="Calibri"/>
              </a:rPr>
              <a:t>. Develop an aligned, consumer support process that recognizes and celebrates New Mexico's diversity</a:t>
            </a:r>
            <a:br>
              <a:rPr lang="en-US" sz="2400" dirty="0">
                <a:cs typeface="Calibri"/>
              </a:rPr>
            </a:br>
            <a:endParaRPr lang="en-US" sz="2400" dirty="0">
              <a:cs typeface="Calibri"/>
            </a:endParaRPr>
          </a:p>
          <a:p>
            <a:pPr lvl="1">
              <a:buFont typeface="Wingdings" panose="020B0604020202020204" pitchFamily="34" charset="0"/>
              <a:buChar char="§"/>
            </a:pPr>
            <a:r>
              <a:rPr lang="en-US" sz="2400" b="1" dirty="0">
                <a:cs typeface="Calibri"/>
              </a:rPr>
              <a:t>Objective 2B</a:t>
            </a:r>
            <a:r>
              <a:rPr lang="en-US" sz="2400" dirty="0">
                <a:cs typeface="Calibri"/>
              </a:rPr>
              <a:t>. Align state-funded early childhood program requirements across the mixed delivery systems</a:t>
            </a:r>
            <a:br>
              <a:rPr lang="en-US" sz="2400" dirty="0">
                <a:cs typeface="Calibri"/>
              </a:rPr>
            </a:br>
            <a:endParaRPr lang="en-US" sz="2400" dirty="0">
              <a:cs typeface="Calibri"/>
            </a:endParaRPr>
          </a:p>
          <a:p>
            <a:pPr lvl="1">
              <a:buFont typeface="Wingdings" panose="020B0604020202020204" pitchFamily="34" charset="0"/>
              <a:buChar char="§"/>
            </a:pPr>
            <a:r>
              <a:rPr lang="en-US" sz="2400" b="1" dirty="0">
                <a:cs typeface="Calibri"/>
              </a:rPr>
              <a:t>Objective 2C. </a:t>
            </a:r>
            <a:r>
              <a:rPr lang="en-US" sz="2400" dirty="0">
                <a:cs typeface="Calibri"/>
              </a:rPr>
              <a:t>Strengthen partnerships at the state and local levels to effectively use all available resources across the mixed-delivery system by Dec. 2024</a:t>
            </a:r>
          </a:p>
          <a:p>
            <a:pPr lvl="4">
              <a:buFont typeface="Wingdings" panose="020B0604020202020204" pitchFamily="34" charset="0"/>
              <a:buChar char="§"/>
            </a:pPr>
            <a:endParaRPr lang="en-US" sz="2200" dirty="0">
              <a:cs typeface="Calibri"/>
            </a:endParaRPr>
          </a:p>
        </p:txBody>
      </p:sp>
    </p:spTree>
    <p:extLst>
      <p:ext uri="{BB962C8B-B14F-4D97-AF65-F5344CB8AC3E}">
        <p14:creationId xmlns:p14="http://schemas.microsoft.com/office/powerpoint/2010/main" val="2632543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Autofit/>
          </a:bodyPr>
          <a:lstStyle/>
          <a:p>
            <a:r>
              <a:rPr lang="en-US" sz="2800" dirty="0">
                <a:ea typeface="+mn-lt"/>
                <a:cs typeface="+mn-lt"/>
              </a:rPr>
              <a:t>Goal Three</a:t>
            </a:r>
            <a:r>
              <a:rPr lang="en-US" sz="2800" b="0" dirty="0">
                <a:ea typeface="+mn-lt"/>
                <a:cs typeface="+mn-lt"/>
              </a:rPr>
              <a:t>: Ensure that New Mexico's early childhood </a:t>
            </a:r>
            <a:r>
              <a:rPr lang="en-US" sz="2800" dirty="0">
                <a:ea typeface="+mn-lt"/>
                <a:cs typeface="+mn-lt"/>
              </a:rPr>
              <a:t>workforce</a:t>
            </a:r>
            <a:r>
              <a:rPr lang="en-US" sz="2800" b="0" dirty="0">
                <a:ea typeface="+mn-lt"/>
                <a:cs typeface="+mn-lt"/>
              </a:rPr>
              <a:t> is supported to meet the needs of all families and young children through an aligned professional development system and through compensation that reflects the level of experience and training</a:t>
            </a:r>
            <a:br>
              <a:rPr lang="en-US" sz="2800" b="0" dirty="0">
                <a:ea typeface="+mn-lt"/>
                <a:cs typeface="+mn-lt"/>
              </a:rPr>
            </a:br>
            <a:endParaRPr lang="en-US" sz="2800" b="0" dirty="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spcBef>
                <a:spcPts val="0"/>
              </a:spcBef>
              <a:buNone/>
            </a:pPr>
            <a:endParaRPr lang="en-US" sz="2200" dirty="0">
              <a:cs typeface="Calibri"/>
            </a:endParaRPr>
          </a:p>
          <a:p>
            <a:pPr lvl="1">
              <a:buFont typeface="Wingdings" panose="020B0604020202020204" pitchFamily="34" charset="0"/>
              <a:buChar char="§"/>
            </a:pPr>
            <a:r>
              <a:rPr lang="en-US" sz="2400" b="1" dirty="0">
                <a:cs typeface="Calibri"/>
              </a:rPr>
              <a:t>Objective 3A</a:t>
            </a:r>
            <a:r>
              <a:rPr lang="en-US" sz="2400" dirty="0">
                <a:cs typeface="Calibri"/>
              </a:rPr>
              <a:t>. Support and adequately compensate the workforce in order to ensure their physical and social well-being</a:t>
            </a:r>
          </a:p>
          <a:p>
            <a:pPr marL="457200" lvl="1" indent="0">
              <a:buNone/>
            </a:pPr>
            <a:endParaRPr lang="en-US" sz="2400" dirty="0">
              <a:cs typeface="Calibri"/>
            </a:endParaRPr>
          </a:p>
          <a:p>
            <a:pPr lvl="1">
              <a:buFont typeface="Wingdings" panose="020B0604020202020204" pitchFamily="34" charset="0"/>
              <a:buChar char="§"/>
            </a:pPr>
            <a:r>
              <a:rPr lang="en-US" sz="2400" b="1" dirty="0">
                <a:cs typeface="Calibri"/>
              </a:rPr>
              <a:t>Objective 3B</a:t>
            </a:r>
            <a:r>
              <a:rPr lang="en-US" sz="2400" dirty="0">
                <a:cs typeface="Calibri"/>
              </a:rPr>
              <a:t>. Increase, by 10 percent annually, the number of degreed and credentialed professionals within the early childhood workforce</a:t>
            </a:r>
          </a:p>
          <a:p>
            <a:pPr marL="457200" lvl="1" indent="0">
              <a:buNone/>
            </a:pPr>
            <a:r>
              <a:rPr lang="en-US" sz="2400" dirty="0">
                <a:cs typeface="Calibri"/>
              </a:rPr>
              <a:t> </a:t>
            </a:r>
          </a:p>
          <a:p>
            <a:pPr lvl="1">
              <a:buFont typeface="Wingdings" panose="020B0604020202020204" pitchFamily="34" charset="0"/>
              <a:buChar char="§"/>
            </a:pPr>
            <a:r>
              <a:rPr lang="en-US" sz="2400" b="1" dirty="0">
                <a:cs typeface="Calibri"/>
              </a:rPr>
              <a:t>Objective 3C</a:t>
            </a:r>
            <a:r>
              <a:rPr lang="en-US" sz="2400" dirty="0">
                <a:cs typeface="Calibri"/>
              </a:rPr>
              <a:t>. Align professional development training and technical assistance</a:t>
            </a:r>
          </a:p>
          <a:p>
            <a:pPr lvl="4">
              <a:buFont typeface="Wingdings" panose="020B0604020202020204" pitchFamily="34" charset="0"/>
              <a:buChar char="§"/>
            </a:pPr>
            <a:endParaRPr lang="en-US" sz="2200" dirty="0">
              <a:cs typeface="Calibri"/>
            </a:endParaRPr>
          </a:p>
        </p:txBody>
      </p:sp>
    </p:spTree>
    <p:extLst>
      <p:ext uri="{BB962C8B-B14F-4D97-AF65-F5344CB8AC3E}">
        <p14:creationId xmlns:p14="http://schemas.microsoft.com/office/powerpoint/2010/main" val="3166223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rmAutofit/>
          </a:bodyPr>
          <a:lstStyle/>
          <a:p>
            <a:r>
              <a:rPr lang="en-US" sz="3000" dirty="0">
                <a:ea typeface="+mn-lt"/>
                <a:cs typeface="+mn-lt"/>
              </a:rPr>
              <a:t>Goal Four</a:t>
            </a:r>
            <a:r>
              <a:rPr lang="en-US" sz="3000" b="0" dirty="0">
                <a:ea typeface="+mn-lt"/>
                <a:cs typeface="+mn-lt"/>
              </a:rPr>
              <a:t>: </a:t>
            </a:r>
            <a:r>
              <a:rPr lang="en-US" sz="3000" b="0" dirty="0">
                <a:ea typeface="+mn-lt"/>
                <a:cs typeface="Calibri" panose="020F0502020204030204"/>
              </a:rPr>
              <a:t>Provide sustainable and secure </a:t>
            </a:r>
            <a:r>
              <a:rPr lang="en-US" sz="3000" dirty="0">
                <a:ea typeface="+mn-lt"/>
                <a:cs typeface="Calibri" panose="020F0502020204030204"/>
              </a:rPr>
              <a:t>funding</a:t>
            </a:r>
            <a:r>
              <a:rPr lang="en-US" sz="3000" b="0" dirty="0">
                <a:ea typeface="+mn-lt"/>
                <a:cs typeface="Calibri" panose="020F0502020204030204"/>
              </a:rPr>
              <a:t> to support New Mexico's youngest children and their families</a:t>
            </a:r>
            <a:br>
              <a:rPr lang="en-US" sz="3800" dirty="0">
                <a:ea typeface="+mn-lt"/>
                <a:cs typeface="+mn-lt"/>
              </a:rPr>
            </a:br>
            <a:endParaRPr lang="en-US" sz="3800" dirty="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spcBef>
                <a:spcPts val="0"/>
              </a:spcBef>
              <a:buNone/>
            </a:pPr>
            <a:endParaRPr lang="en-US" sz="2200" dirty="0">
              <a:cs typeface="Calibri"/>
            </a:endParaRPr>
          </a:p>
          <a:p>
            <a:pPr lvl="1">
              <a:buFont typeface="Wingdings" panose="020B0604020202020204" pitchFamily="34" charset="0"/>
              <a:buChar char="§"/>
            </a:pPr>
            <a:r>
              <a:rPr lang="en-US" sz="2400" b="1" dirty="0">
                <a:cs typeface="Calibri"/>
              </a:rPr>
              <a:t>Objective 4A</a:t>
            </a:r>
            <a:r>
              <a:rPr lang="en-US" sz="2400" dirty="0">
                <a:cs typeface="Calibri"/>
              </a:rPr>
              <a:t>. Maximize and leverage all possible funding</a:t>
            </a:r>
            <a:br>
              <a:rPr lang="en-US" sz="2400" dirty="0">
                <a:cs typeface="Calibri"/>
              </a:rPr>
            </a:br>
            <a:r>
              <a:rPr lang="en-US" sz="2400" dirty="0">
                <a:cs typeface="Calibri"/>
              </a:rPr>
              <a:t> </a:t>
            </a:r>
          </a:p>
          <a:p>
            <a:pPr lvl="1">
              <a:buFont typeface="Wingdings" panose="020B0604020202020204" pitchFamily="34" charset="0"/>
              <a:buChar char="§"/>
            </a:pPr>
            <a:r>
              <a:rPr lang="en-US" sz="2400" b="1" dirty="0">
                <a:cs typeface="Calibri"/>
              </a:rPr>
              <a:t>Objective 4B</a:t>
            </a:r>
            <a:r>
              <a:rPr lang="en-US" sz="2400" dirty="0">
                <a:cs typeface="Calibri"/>
              </a:rPr>
              <a:t>. Create flexible funding opportunities to incentivize outcomes rather than process measures</a:t>
            </a:r>
            <a:br>
              <a:rPr lang="en-US" sz="2400" dirty="0">
                <a:cs typeface="Calibri"/>
              </a:rPr>
            </a:br>
            <a:endParaRPr lang="en-US" sz="2400" dirty="0">
              <a:cs typeface="Calibri"/>
            </a:endParaRPr>
          </a:p>
          <a:p>
            <a:pPr lvl="1">
              <a:buFont typeface="Wingdings" panose="020B0604020202020204" pitchFamily="34" charset="0"/>
              <a:buChar char="§"/>
            </a:pPr>
            <a:r>
              <a:rPr lang="en-US" sz="2400" b="1" dirty="0">
                <a:cs typeface="Calibri"/>
              </a:rPr>
              <a:t>Objective 4C</a:t>
            </a:r>
            <a:r>
              <a:rPr lang="en-US" sz="2400" dirty="0">
                <a:cs typeface="Calibri"/>
              </a:rPr>
              <a:t>. Identify the true cost of care and increase collaboration and funding available to increase access to quality programs </a:t>
            </a:r>
          </a:p>
          <a:p>
            <a:pPr lvl="4">
              <a:buFont typeface="Wingdings" panose="020B0604020202020204" pitchFamily="34" charset="0"/>
              <a:buChar char="§"/>
            </a:pPr>
            <a:endParaRPr lang="en-US" sz="2200" dirty="0">
              <a:cs typeface="Calibri"/>
            </a:endParaRPr>
          </a:p>
        </p:txBody>
      </p:sp>
    </p:spTree>
    <p:extLst>
      <p:ext uri="{BB962C8B-B14F-4D97-AF65-F5344CB8AC3E}">
        <p14:creationId xmlns:p14="http://schemas.microsoft.com/office/powerpoint/2010/main" val="3707384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rmAutofit/>
          </a:bodyPr>
          <a:lstStyle/>
          <a:p>
            <a:r>
              <a:rPr lang="en-US" sz="3000" dirty="0">
                <a:ea typeface="+mn-lt"/>
                <a:cs typeface="+mn-lt"/>
              </a:rPr>
              <a:t>Goal Five:</a:t>
            </a:r>
            <a:r>
              <a:rPr lang="en-US" sz="3000" b="0" dirty="0">
                <a:ea typeface="+mn-lt"/>
                <a:cs typeface="+mn-lt"/>
              </a:rPr>
              <a:t> Develop a statewide, integrated </a:t>
            </a:r>
            <a:r>
              <a:rPr lang="en-US" sz="3000" dirty="0">
                <a:ea typeface="+mn-lt"/>
                <a:cs typeface="+mn-lt"/>
              </a:rPr>
              <a:t>data</a:t>
            </a:r>
            <a:r>
              <a:rPr lang="en-US" sz="3000" b="0" dirty="0">
                <a:ea typeface="+mn-lt"/>
                <a:cs typeface="+mn-lt"/>
              </a:rPr>
              <a:t> system to better inform planning and decision-making for all stakeholders  </a:t>
            </a:r>
            <a:endParaRPr lang="en-US" sz="3000" b="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buNone/>
            </a:pPr>
            <a:endParaRPr lang="en-US" sz="1700" dirty="0">
              <a:ea typeface="+mn-lt"/>
              <a:cs typeface="+mn-lt"/>
            </a:endParaRPr>
          </a:p>
          <a:p>
            <a:pPr marL="0" indent="0">
              <a:spcBef>
                <a:spcPts val="0"/>
              </a:spcBef>
              <a:buNone/>
            </a:pPr>
            <a:endParaRPr lang="en-US" sz="1700" dirty="0">
              <a:cs typeface="Calibri"/>
            </a:endParaRPr>
          </a:p>
          <a:p>
            <a:pPr lvl="1">
              <a:buFont typeface="Wingdings" panose="020B0604020202020204" pitchFamily="34" charset="0"/>
              <a:buChar char="§"/>
            </a:pPr>
            <a:r>
              <a:rPr lang="en-US" sz="2200" b="1" dirty="0">
                <a:cs typeface="Calibri"/>
              </a:rPr>
              <a:t>Objective 5A</a:t>
            </a:r>
            <a:r>
              <a:rPr lang="en-US" sz="2200" dirty="0">
                <a:cs typeface="Calibri"/>
              </a:rPr>
              <a:t>. Ensure alignment and sharing of data across state-level departments and systems, plus medical practice and insurance data, while maintaining the ethical use of data and total privacy and confidentiality of individuals, including PII and HIPPA-protected</a:t>
            </a:r>
            <a:br>
              <a:rPr lang="en-US" sz="2200" dirty="0">
                <a:cs typeface="Calibri"/>
              </a:rPr>
            </a:br>
            <a:endParaRPr lang="en-US" sz="2200" dirty="0">
              <a:cs typeface="Calibri"/>
            </a:endParaRPr>
          </a:p>
          <a:p>
            <a:pPr lvl="1">
              <a:buFont typeface="Wingdings" panose="020B0604020202020204" pitchFamily="34" charset="0"/>
              <a:buChar char="§"/>
            </a:pPr>
            <a:r>
              <a:rPr lang="en-US" sz="2200" b="1" dirty="0">
                <a:cs typeface="Calibri"/>
              </a:rPr>
              <a:t>Objective 5B</a:t>
            </a:r>
            <a:r>
              <a:rPr lang="en-US" sz="2200" dirty="0">
                <a:cs typeface="Calibri"/>
              </a:rPr>
              <a:t>. Promote accountability, enhance practice, and guide continuous quality improvement</a:t>
            </a:r>
            <a:br>
              <a:rPr lang="en-US" sz="2200" dirty="0">
                <a:cs typeface="Calibri"/>
              </a:rPr>
            </a:br>
            <a:endParaRPr lang="en-US" sz="2200" dirty="0">
              <a:cs typeface="Calibri"/>
            </a:endParaRPr>
          </a:p>
          <a:p>
            <a:pPr lvl="1">
              <a:buFont typeface="Wingdings" panose="020B0604020202020204" pitchFamily="34" charset="0"/>
              <a:buChar char="§"/>
            </a:pPr>
            <a:r>
              <a:rPr lang="en-US" sz="2200" b="1" dirty="0">
                <a:cs typeface="Calibri"/>
              </a:rPr>
              <a:t>Objective 5C. </a:t>
            </a:r>
            <a:r>
              <a:rPr lang="en-US" sz="2200" dirty="0">
                <a:cs typeface="Calibri"/>
              </a:rPr>
              <a:t>Define, design and integrate data into a unified public interface to allow transparency of aggregate information throughout the system</a:t>
            </a:r>
          </a:p>
          <a:p>
            <a:pPr lvl="4">
              <a:buFont typeface="Wingdings" panose="020B0604020202020204" pitchFamily="34" charset="0"/>
              <a:buChar char="§"/>
            </a:pPr>
            <a:endParaRPr lang="en-US" sz="1700" dirty="0">
              <a:cs typeface="Calibri"/>
            </a:endParaRPr>
          </a:p>
        </p:txBody>
      </p:sp>
    </p:spTree>
    <p:extLst>
      <p:ext uri="{BB962C8B-B14F-4D97-AF65-F5344CB8AC3E}">
        <p14:creationId xmlns:p14="http://schemas.microsoft.com/office/powerpoint/2010/main" val="1656338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F0CC3-5488-4DC4-8BE5-B2BB45DF9C58}"/>
              </a:ext>
            </a:extLst>
          </p:cNvPr>
          <p:cNvSpPr>
            <a:spLocks noGrp="1"/>
          </p:cNvSpPr>
          <p:nvPr>
            <p:ph type="title"/>
          </p:nvPr>
        </p:nvSpPr>
        <p:spPr>
          <a:xfrm>
            <a:off x="841248" y="548640"/>
            <a:ext cx="3600860" cy="5431536"/>
          </a:xfrm>
        </p:spPr>
        <p:txBody>
          <a:bodyPr>
            <a:normAutofit/>
          </a:bodyPr>
          <a:lstStyle/>
          <a:p>
            <a:r>
              <a:rPr lang="en-US" sz="3000" dirty="0">
                <a:ea typeface="+mn-lt"/>
                <a:cs typeface="+mn-lt"/>
              </a:rPr>
              <a:t>Goal Six</a:t>
            </a:r>
            <a:r>
              <a:rPr lang="en-US" sz="3000" b="0" dirty="0">
                <a:ea typeface="+mn-lt"/>
                <a:cs typeface="+mn-lt"/>
              </a:rPr>
              <a:t>: Strengthen ongoing government- to-government relationships with all </a:t>
            </a:r>
            <a:r>
              <a:rPr lang="en-US" sz="3000" dirty="0">
                <a:ea typeface="+mn-lt"/>
                <a:cs typeface="+mn-lt"/>
              </a:rPr>
              <a:t>tribal</a:t>
            </a:r>
            <a:r>
              <a:rPr lang="en-US" sz="3000" b="0" dirty="0">
                <a:ea typeface="+mn-lt"/>
                <a:cs typeface="+mn-lt"/>
              </a:rPr>
              <a:t> communities in order to foster mutual trust, understanding, and partnerships that respect tribal sovereignty </a:t>
            </a:r>
            <a:endParaRPr lang="en-US" sz="3000" b="0" dirty="0"/>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722625-E5E7-4D42-A13A-3FD733733F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spcBef>
                <a:spcPts val="0"/>
              </a:spcBef>
              <a:buNone/>
            </a:pPr>
            <a:endParaRPr lang="en-US" sz="2200" dirty="0">
              <a:cs typeface="Calibri"/>
            </a:endParaRPr>
          </a:p>
          <a:p>
            <a:pPr lvl="1">
              <a:buFont typeface="Wingdings" panose="020B0604020202020204" pitchFamily="34" charset="0"/>
              <a:buChar char="§"/>
            </a:pPr>
            <a:r>
              <a:rPr lang="en-US" sz="2200" b="1" dirty="0">
                <a:cs typeface="Calibri"/>
              </a:rPr>
              <a:t>Objective 6A</a:t>
            </a:r>
            <a:r>
              <a:rPr lang="en-US" sz="2200" dirty="0">
                <a:cs typeface="Calibri"/>
              </a:rPr>
              <a:t>. Ensure 100 percent of children in tribal communities have access to facilities that promote the integration of education, language and culture as identified and defined by tribal communities by 2024</a:t>
            </a:r>
            <a:br>
              <a:rPr lang="en-US" sz="2200" dirty="0">
                <a:cs typeface="Calibri"/>
              </a:rPr>
            </a:br>
            <a:r>
              <a:rPr lang="en-US" sz="2200" dirty="0">
                <a:cs typeface="Calibri"/>
              </a:rPr>
              <a:t> </a:t>
            </a:r>
          </a:p>
          <a:p>
            <a:pPr lvl="1">
              <a:buFont typeface="Wingdings" panose="020B0604020202020204" pitchFamily="34" charset="0"/>
              <a:buChar char="§"/>
            </a:pPr>
            <a:r>
              <a:rPr lang="en-US" sz="2200" b="1" dirty="0">
                <a:cs typeface="Calibri"/>
              </a:rPr>
              <a:t>Objective 6B</a:t>
            </a:r>
            <a:r>
              <a:rPr lang="en-US" sz="2200" dirty="0">
                <a:cs typeface="Calibri"/>
              </a:rPr>
              <a:t>. Enhance knowledge and respect of the culture, sovereignty and self-determination and governance of tribes and programs</a:t>
            </a:r>
            <a:br>
              <a:rPr lang="en-US" sz="2200" dirty="0">
                <a:cs typeface="Calibri"/>
              </a:rPr>
            </a:br>
            <a:endParaRPr lang="en-US" sz="2200" dirty="0">
              <a:cs typeface="Calibri"/>
            </a:endParaRPr>
          </a:p>
          <a:p>
            <a:pPr lvl="1">
              <a:buFont typeface="Wingdings" panose="020B0604020202020204" pitchFamily="34" charset="0"/>
              <a:buChar char="§"/>
            </a:pPr>
            <a:r>
              <a:rPr lang="en-US" sz="2200" b="1" dirty="0">
                <a:cs typeface="Calibri"/>
              </a:rPr>
              <a:t>Objective 6C</a:t>
            </a:r>
            <a:r>
              <a:rPr lang="en-US" sz="2200" dirty="0">
                <a:cs typeface="Calibri"/>
              </a:rPr>
              <a:t>. Adhere to existing laws relating to tribal nations. </a:t>
            </a:r>
          </a:p>
          <a:p>
            <a:pPr lvl="4">
              <a:buFont typeface="Wingdings" panose="020B0604020202020204" pitchFamily="34" charset="0"/>
              <a:buChar char="§"/>
            </a:pPr>
            <a:endParaRPr lang="en-US" sz="2200" dirty="0">
              <a:cs typeface="Calibri"/>
            </a:endParaRPr>
          </a:p>
        </p:txBody>
      </p:sp>
    </p:spTree>
    <p:extLst>
      <p:ext uri="{BB962C8B-B14F-4D97-AF65-F5344CB8AC3E}">
        <p14:creationId xmlns:p14="http://schemas.microsoft.com/office/powerpoint/2010/main" val="2795365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aby lying on a bed&#10;&#10;Description automatically generated">
            <a:extLst>
              <a:ext uri="{FF2B5EF4-FFF2-40B4-BE49-F238E27FC236}">
                <a16:creationId xmlns:a16="http://schemas.microsoft.com/office/drawing/2014/main" id="{240EBA6A-239C-42E5-8FDE-20CED80BA747}"/>
              </a:ext>
            </a:extLst>
          </p:cNvPr>
          <p:cNvPicPr>
            <a:picLocks noChangeAspect="1"/>
          </p:cNvPicPr>
          <p:nvPr/>
        </p:nvPicPr>
        <p:blipFill rotWithShape="1">
          <a:blip r:embed="rId2"/>
          <a:srcRect t="31376" r="2" b="15766"/>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D1DB8C-C4BB-4043-BB0B-476CD0690ABE}"/>
              </a:ext>
            </a:extLst>
          </p:cNvPr>
          <p:cNvSpPr>
            <a:spLocks noGrp="1"/>
          </p:cNvSpPr>
          <p:nvPr>
            <p:ph type="title"/>
          </p:nvPr>
        </p:nvSpPr>
        <p:spPr>
          <a:xfrm>
            <a:off x="-688158" y="5009752"/>
            <a:ext cx="9423596" cy="1342409"/>
          </a:xfrm>
          <a:prstGeom prst="ellipse">
            <a:avLst/>
          </a:prstGeom>
        </p:spPr>
        <p:txBody>
          <a:bodyPr vert="horz" lIns="91440" tIns="45720" rIns="91440" bIns="45720" rtlCol="0">
            <a:noAutofit/>
          </a:bodyPr>
          <a:lstStyle/>
          <a:p>
            <a:r>
              <a:rPr lang="en-US" sz="3600" dirty="0">
                <a:solidFill>
                  <a:schemeClr val="tx1">
                    <a:lumMod val="85000"/>
                    <a:lumOff val="15000"/>
                  </a:schemeClr>
                </a:solidFill>
                <a:latin typeface="+mj-lt"/>
              </a:rPr>
              <a:t>GOVERNMENT-TO-GOVERNMENT</a:t>
            </a:r>
          </a:p>
        </p:txBody>
      </p:sp>
      <p:cxnSp>
        <p:nvCxnSpPr>
          <p:cNvPr id="32" name="Straight Connector 3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749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61F5D8B-8CDA-4DF5-8AB3-0976AE391D05}"/>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200">
                <a:latin typeface="+mj-lt"/>
                <a:ea typeface="+mj-ea"/>
                <a:cs typeface="+mj-cs"/>
              </a:rPr>
              <a:t>2020 Government-to-Government Tribal Summit</a:t>
            </a:r>
          </a:p>
        </p:txBody>
      </p:sp>
      <p:sp>
        <p:nvSpPr>
          <p:cNvPr id="7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9A359B-6580-4EC5-8796-8DEAF345D3AC}"/>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a:solidFill>
                  <a:schemeClr val="tx1"/>
                </a:solidFill>
              </a:rPr>
              <a:t>Collaboration with PED and HED </a:t>
            </a:r>
          </a:p>
          <a:p>
            <a:r>
              <a:rPr lang="en-US" sz="2200">
                <a:solidFill>
                  <a:schemeClr val="tx1"/>
                </a:solidFill>
              </a:rPr>
              <a:t>Cradle to Career Approach</a:t>
            </a:r>
          </a:p>
          <a:p>
            <a:r>
              <a:rPr lang="en-US" sz="2200">
                <a:solidFill>
                  <a:schemeClr val="tx1"/>
                </a:solidFill>
              </a:rPr>
              <a:t>Guidance provided by Tribal Leaders</a:t>
            </a:r>
          </a:p>
          <a:p>
            <a:endParaRPr lang="en-US" sz="2200">
              <a:solidFill>
                <a:schemeClr val="tx1"/>
              </a:solidFill>
            </a:endParaRPr>
          </a:p>
        </p:txBody>
      </p:sp>
      <p:pic>
        <p:nvPicPr>
          <p:cNvPr id="5" name="Picture 4" descr="A picture containing text&#10;&#10;Description automatically generated">
            <a:extLst>
              <a:ext uri="{FF2B5EF4-FFF2-40B4-BE49-F238E27FC236}">
                <a16:creationId xmlns:a16="http://schemas.microsoft.com/office/drawing/2014/main" id="{D04C0704-FFB2-46DA-815F-511C1F487970}"/>
              </a:ext>
            </a:extLst>
          </p:cNvPr>
          <p:cNvPicPr>
            <a:picLocks noChangeAspect="1"/>
          </p:cNvPicPr>
          <p:nvPr/>
        </p:nvPicPr>
        <p:blipFill rotWithShape="1">
          <a:blip r:embed="rId2"/>
          <a:srcRect t="12735" r="-1" b="339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31334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4">
            <a:extLst>
              <a:ext uri="{FF2B5EF4-FFF2-40B4-BE49-F238E27FC236}">
                <a16:creationId xmlns:a16="http://schemas.microsoft.com/office/drawing/2014/main" id="{4FFAC62C-218A-4B50-8891-8F7552A49190}"/>
              </a:ext>
            </a:extLst>
          </p:cNvPr>
          <p:cNvPicPr>
            <a:picLocks noGrp="1" noChangeAspect="1"/>
          </p:cNvPicPr>
          <p:nvPr>
            <p:ph idx="1"/>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3477275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2">
            <a:extLst>
              <a:ext uri="{FF2B5EF4-FFF2-40B4-BE49-F238E27FC236}">
                <a16:creationId xmlns:a16="http://schemas.microsoft.com/office/drawing/2014/main" id="{0020975D-E00C-40AE-8C1A-0395E0C46C76}"/>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75854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79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0" y="0"/>
            <a:ext cx="12192000" cy="68580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0" y="4648659"/>
            <a:ext cx="12192000" cy="220933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a:spLocks noGrp="1"/>
          </p:cNvSpPr>
          <p:nvPr>
            <p:ph type="title"/>
          </p:nvPr>
        </p:nvSpPr>
        <p:spPr>
          <a:xfrm>
            <a:off x="181634" y="4648660"/>
            <a:ext cx="11187091" cy="1120820"/>
          </a:xfrm>
          <a:prstGeom prst="rect">
            <a:avLst/>
          </a:prstGeom>
        </p:spPr>
        <p:txBody>
          <a:bodyPr vert="horz" wrap="square" lIns="0" tIns="12700" rIns="0" bIns="0" rtlCol="0">
            <a:spAutoFit/>
          </a:bodyPr>
          <a:lstStyle/>
          <a:p>
            <a:pPr marL="12700">
              <a:lnSpc>
                <a:spcPct val="100000"/>
              </a:lnSpc>
              <a:spcBef>
                <a:spcPts val="100"/>
              </a:spcBef>
            </a:pPr>
            <a:r>
              <a:rPr lang="en-US" sz="3600" b="0" spc="-30" dirty="0">
                <a:solidFill>
                  <a:srgbClr val="FFFFFF"/>
                </a:solidFill>
                <a:latin typeface="Calibri Light"/>
                <a:cs typeface="Calibri Light"/>
              </a:rPr>
              <a:t>RESPONDING TO THE NEEDS OF FAMILIES DURING THE PUBLIC HEALTH EMERGENCY</a:t>
            </a:r>
            <a:endParaRPr sz="3600" dirty="0">
              <a:latin typeface="Calibri Light"/>
              <a:cs typeface="Calibri Light"/>
            </a:endParaRPr>
          </a:p>
        </p:txBody>
      </p:sp>
      <p:sp>
        <p:nvSpPr>
          <p:cNvPr id="6" name="object 6"/>
          <p:cNvSpPr/>
          <p:nvPr/>
        </p:nvSpPr>
        <p:spPr>
          <a:xfrm>
            <a:off x="0" y="5876455"/>
            <a:ext cx="9785985" cy="685800"/>
          </a:xfrm>
          <a:custGeom>
            <a:avLst/>
            <a:gdLst/>
            <a:ahLst/>
            <a:cxnLst/>
            <a:rect l="l" t="t" r="r" b="b"/>
            <a:pathLst>
              <a:path w="9785985" h="685800">
                <a:moveTo>
                  <a:pt x="0" y="685799"/>
                </a:moveTo>
                <a:lnTo>
                  <a:pt x="9785604" y="685799"/>
                </a:lnTo>
                <a:lnTo>
                  <a:pt x="9785604" y="0"/>
                </a:lnTo>
                <a:lnTo>
                  <a:pt x="0" y="0"/>
                </a:lnTo>
                <a:lnTo>
                  <a:pt x="0" y="685799"/>
                </a:lnTo>
                <a:close/>
              </a:path>
            </a:pathLst>
          </a:custGeom>
          <a:solidFill>
            <a:srgbClr val="ED7D3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a:extLst>
              <a:ext uri="{FF2B5EF4-FFF2-40B4-BE49-F238E27FC236}">
                <a16:creationId xmlns:a16="http://schemas.microsoft.com/office/drawing/2014/main" id="{936727A3-028C-4F42-802D-FECE8BD83A59}"/>
              </a:ext>
            </a:extLst>
          </p:cNvPr>
          <p:cNvSpPr>
            <a:spLocks noGrp="1"/>
          </p:cNvSpPr>
          <p:nvPr>
            <p:ph type="sldNum" sz="quarter" idx="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DEA9A-0659-4CAA-BAA5-2992A36EE4CC}"/>
              </a:ext>
            </a:extLst>
          </p:cNvPr>
          <p:cNvSpPr>
            <a:spLocks noGrp="1"/>
          </p:cNvSpPr>
          <p:nvPr>
            <p:ph type="title"/>
          </p:nvPr>
        </p:nvSpPr>
        <p:spPr>
          <a:xfrm>
            <a:off x="838200" y="744720"/>
            <a:ext cx="10515600" cy="527901"/>
          </a:xfrm>
        </p:spPr>
        <p:txBody>
          <a:bodyPr>
            <a:normAutofit fontScale="90000"/>
          </a:bodyPr>
          <a:lstStyle/>
          <a:p>
            <a:r>
              <a:rPr lang="en-US" dirty="0"/>
              <a:t>Early Care, Education, and Nutrition</a:t>
            </a:r>
            <a:br>
              <a:rPr lang="en-US" dirty="0"/>
            </a:br>
            <a:r>
              <a:rPr lang="en-US" sz="2000" i="1" dirty="0">
                <a:ea typeface="+mn-lt"/>
                <a:cs typeface="+mn-lt"/>
              </a:rPr>
              <a:t>Alejandra </a:t>
            </a:r>
            <a:r>
              <a:rPr lang="en-US" sz="2000" i="1" dirty="0" err="1">
                <a:ea typeface="+mn-lt"/>
                <a:cs typeface="+mn-lt"/>
              </a:rPr>
              <a:t>Rebolledo</a:t>
            </a:r>
            <a:r>
              <a:rPr lang="en-US" sz="2000" i="1" dirty="0">
                <a:ea typeface="+mn-lt"/>
                <a:cs typeface="+mn-lt"/>
              </a:rPr>
              <a:t> Rea, Director</a:t>
            </a:r>
            <a:br>
              <a:rPr lang="en-US" dirty="0"/>
            </a:br>
            <a:endParaRPr lang="en-US" dirty="0"/>
          </a:p>
        </p:txBody>
      </p:sp>
      <p:sp>
        <p:nvSpPr>
          <p:cNvPr id="3" name="Content Placeholder 2">
            <a:extLst>
              <a:ext uri="{FF2B5EF4-FFF2-40B4-BE49-F238E27FC236}">
                <a16:creationId xmlns:a16="http://schemas.microsoft.com/office/drawing/2014/main" id="{EF8B50AB-248D-49E4-9F10-235AFF1E2A72}"/>
              </a:ext>
            </a:extLst>
          </p:cNvPr>
          <p:cNvSpPr>
            <a:spLocks noGrp="1"/>
          </p:cNvSpPr>
          <p:nvPr>
            <p:ph idx="1"/>
          </p:nvPr>
        </p:nvSpPr>
        <p:spPr>
          <a:xfrm>
            <a:off x="378913" y="1376312"/>
            <a:ext cx="10306832" cy="5228623"/>
          </a:xfrm>
        </p:spPr>
        <p:txBody>
          <a:bodyPr vert="horz" lIns="91440" tIns="45720" rIns="91440" bIns="45720" rtlCol="0" anchor="t">
            <a:normAutofit fontScale="92500" lnSpcReduction="20000"/>
          </a:bodyPr>
          <a:lstStyle/>
          <a:p>
            <a:pPr marL="0" indent="0">
              <a:buNone/>
            </a:pPr>
            <a:r>
              <a:rPr lang="en-US" dirty="0">
                <a:cs typeface="Calibri"/>
              </a:rPr>
              <a:t>Family Nutrition Services</a:t>
            </a:r>
          </a:p>
          <a:p>
            <a:pPr lvl="1"/>
            <a:r>
              <a:rPr lang="en-US" dirty="0">
                <a:cs typeface="Calibri"/>
              </a:rPr>
              <a:t>Served more than seven million meals across the state since March 2020</a:t>
            </a:r>
          </a:p>
          <a:p>
            <a:pPr lvl="1"/>
            <a:r>
              <a:rPr lang="en-US" dirty="0">
                <a:cs typeface="Calibri"/>
              </a:rPr>
              <a:t>Received several waivers from USDA for Summer Food Program Services, Child and </a:t>
            </a:r>
          </a:p>
          <a:p>
            <a:pPr marL="457200" lvl="1" indent="0">
              <a:buNone/>
            </a:pPr>
            <a:r>
              <a:rPr lang="en-US" dirty="0">
                <a:cs typeface="Calibri"/>
              </a:rPr>
              <a:t>    Adult Care Food Program and At-Risk Programs</a:t>
            </a:r>
          </a:p>
          <a:p>
            <a:pPr lvl="1"/>
            <a:r>
              <a:rPr lang="en-US" dirty="0">
                <a:cs typeface="Calibri"/>
              </a:rPr>
              <a:t>Established Meals to You Services prioritizing tribal communities</a:t>
            </a:r>
          </a:p>
          <a:p>
            <a:pPr lvl="1"/>
            <a:r>
              <a:rPr lang="en-US" dirty="0">
                <a:cs typeface="Calibri"/>
              </a:rPr>
              <a:t>Collaboration with USDA, PED, IAD, HSD and ALTSD</a:t>
            </a:r>
            <a:br>
              <a:rPr lang="en-US" dirty="0">
                <a:cs typeface="Calibri"/>
              </a:rPr>
            </a:br>
            <a:endParaRPr lang="en-US" dirty="0">
              <a:cs typeface="Calibri"/>
            </a:endParaRPr>
          </a:p>
          <a:p>
            <a:pPr marL="0" indent="0">
              <a:buNone/>
            </a:pPr>
            <a:r>
              <a:rPr lang="en-US" dirty="0">
                <a:cs typeface="Calibri"/>
              </a:rPr>
              <a:t>Child Care Services</a:t>
            </a:r>
          </a:p>
          <a:p>
            <a:pPr lvl="1">
              <a:lnSpc>
                <a:spcPct val="100000"/>
              </a:lnSpc>
              <a:spcBef>
                <a:spcPts val="0"/>
              </a:spcBef>
              <a:buFont typeface=".Lucida Grande UI Regular" panose="020B0604020202020204" pitchFamily="34" charset="0"/>
            </a:pPr>
            <a:r>
              <a:rPr lang="en-US" dirty="0">
                <a:ea typeface="+mn-lt"/>
                <a:cs typeface="+mn-lt"/>
              </a:rPr>
              <a:t>Engagement and participation of the child care sector since the beginning of the pandemic</a:t>
            </a:r>
          </a:p>
          <a:p>
            <a:pPr lvl="1">
              <a:lnSpc>
                <a:spcPct val="100000"/>
              </a:lnSpc>
              <a:spcBef>
                <a:spcPts val="0"/>
              </a:spcBef>
            </a:pPr>
            <a:r>
              <a:rPr lang="en-US" dirty="0">
                <a:solidFill>
                  <a:srgbClr val="000000"/>
                </a:solidFill>
                <a:ea typeface="+mn-lt"/>
                <a:cs typeface="+mn-lt"/>
              </a:rPr>
              <a:t>Established COVID-Safe practices and protocols</a:t>
            </a:r>
          </a:p>
          <a:p>
            <a:pPr lvl="1">
              <a:lnSpc>
                <a:spcPct val="100000"/>
              </a:lnSpc>
              <a:spcBef>
                <a:spcPts val="0"/>
              </a:spcBef>
            </a:pPr>
            <a:r>
              <a:rPr lang="en-US" dirty="0">
                <a:solidFill>
                  <a:srgbClr val="000000"/>
                </a:solidFill>
                <a:ea typeface="+mn-lt"/>
                <a:cs typeface="+mn-lt"/>
              </a:rPr>
              <a:t>Established supports for parents and providers – copay waiver, FFN path, essential worker supports, differential payments, wage support  and stabilization grants</a:t>
            </a:r>
          </a:p>
          <a:p>
            <a:pPr lvl="1">
              <a:lnSpc>
                <a:spcPct val="100000"/>
              </a:lnSpc>
              <a:spcBef>
                <a:spcPts val="0"/>
              </a:spcBef>
            </a:pPr>
            <a:r>
              <a:rPr lang="en-US" dirty="0">
                <a:solidFill>
                  <a:srgbClr val="000000"/>
                </a:solidFill>
                <a:ea typeface="+mn-lt"/>
                <a:cs typeface="+mn-lt"/>
              </a:rPr>
              <a:t>Issued emergency regulation changes </a:t>
            </a:r>
            <a:br>
              <a:rPr lang="en-US" dirty="0">
                <a:solidFill>
                  <a:srgbClr val="000000"/>
                </a:solidFill>
                <a:ea typeface="+mn-lt"/>
                <a:cs typeface="+mn-lt"/>
              </a:rPr>
            </a:br>
            <a:endParaRPr lang="en-US" dirty="0">
              <a:solidFill>
                <a:srgbClr val="000000"/>
              </a:solidFill>
              <a:ea typeface="+mn-lt"/>
              <a:cs typeface="+mn-lt"/>
            </a:endParaRPr>
          </a:p>
          <a:p>
            <a:pPr marL="0" indent="0">
              <a:lnSpc>
                <a:spcPct val="100000"/>
              </a:lnSpc>
              <a:spcBef>
                <a:spcPts val="0"/>
              </a:spcBef>
              <a:buNone/>
            </a:pPr>
            <a:r>
              <a:rPr lang="en-US" dirty="0">
                <a:ea typeface="+mn-lt"/>
                <a:cs typeface="+mn-lt"/>
              </a:rPr>
              <a:t>PreK Services</a:t>
            </a:r>
            <a:endParaRPr lang="en-US" dirty="0">
              <a:cs typeface="Calibri"/>
            </a:endParaRPr>
          </a:p>
          <a:p>
            <a:pPr lvl="1">
              <a:lnSpc>
                <a:spcPct val="100000"/>
              </a:lnSpc>
              <a:spcBef>
                <a:spcPts val="0"/>
              </a:spcBef>
            </a:pPr>
            <a:r>
              <a:rPr lang="en-US" dirty="0">
                <a:solidFill>
                  <a:schemeClr val="tx1"/>
                </a:solidFill>
                <a:ea typeface="+mn-lt"/>
                <a:cs typeface="+mn-lt"/>
              </a:rPr>
              <a:t>Guidance to programs - flexibility and parental needs</a:t>
            </a:r>
          </a:p>
          <a:p>
            <a:pPr lvl="1">
              <a:lnSpc>
                <a:spcPct val="100000"/>
              </a:lnSpc>
              <a:spcBef>
                <a:spcPts val="0"/>
              </a:spcBef>
            </a:pPr>
            <a:r>
              <a:rPr lang="en-US" dirty="0">
                <a:solidFill>
                  <a:schemeClr val="tx1"/>
                </a:solidFill>
                <a:ea typeface="+mn-lt"/>
                <a:cs typeface="+mn-lt"/>
              </a:rPr>
              <a:t>Communication with families</a:t>
            </a:r>
          </a:p>
          <a:p>
            <a:pPr lvl="1">
              <a:lnSpc>
                <a:spcPct val="100000"/>
              </a:lnSpc>
              <a:spcBef>
                <a:spcPts val="0"/>
              </a:spcBef>
            </a:pPr>
            <a:r>
              <a:rPr lang="en-US" dirty="0">
                <a:solidFill>
                  <a:schemeClr val="tx1"/>
                </a:solidFill>
                <a:cs typeface="Calibri" panose="020F0502020204030204"/>
              </a:rPr>
              <a:t>Consultation for remote learning support </a:t>
            </a:r>
          </a:p>
          <a:p>
            <a:pPr lvl="1">
              <a:lnSpc>
                <a:spcPct val="100000"/>
              </a:lnSpc>
              <a:spcBef>
                <a:spcPts val="0"/>
              </a:spcBef>
            </a:pPr>
            <a:r>
              <a:rPr lang="en-US" dirty="0">
                <a:solidFill>
                  <a:schemeClr val="tx1"/>
                </a:solidFill>
                <a:cs typeface="Calibri" panose="020F0502020204030204"/>
              </a:rPr>
              <a:t>JumpStart, Connect for Learning opportunities to support PreK programs</a:t>
            </a:r>
          </a:p>
        </p:txBody>
      </p:sp>
      <p:pic>
        <p:nvPicPr>
          <p:cNvPr id="4" name="Picture 4">
            <a:extLst>
              <a:ext uri="{FF2B5EF4-FFF2-40B4-BE49-F238E27FC236}">
                <a16:creationId xmlns:a16="http://schemas.microsoft.com/office/drawing/2014/main" id="{F4DEC0DA-5EF6-4DF8-9DCC-57CB87F8A7F1}"/>
              </a:ext>
            </a:extLst>
          </p:cNvPr>
          <p:cNvPicPr>
            <a:picLocks noChangeAspect="1"/>
          </p:cNvPicPr>
          <p:nvPr/>
        </p:nvPicPr>
        <p:blipFill>
          <a:blip r:embed="rId3"/>
          <a:stretch>
            <a:fillRect/>
          </a:stretch>
        </p:blipFill>
        <p:spPr>
          <a:xfrm>
            <a:off x="10050247" y="439130"/>
            <a:ext cx="1840934" cy="21801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38531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F696-EB47-479D-ACF1-0BE495144BCC}"/>
              </a:ext>
            </a:extLst>
          </p:cNvPr>
          <p:cNvSpPr>
            <a:spLocks noGrp="1"/>
          </p:cNvSpPr>
          <p:nvPr>
            <p:ph type="title"/>
          </p:nvPr>
        </p:nvSpPr>
        <p:spPr/>
        <p:txBody>
          <a:bodyPr>
            <a:normAutofit fontScale="90000"/>
          </a:bodyPr>
          <a:lstStyle/>
          <a:p>
            <a:r>
              <a:rPr lang="en-US" dirty="0"/>
              <a:t>Family Support and Early Intervention</a:t>
            </a:r>
            <a:br>
              <a:rPr lang="en-US" dirty="0"/>
            </a:br>
            <a:r>
              <a:rPr lang="en-US" sz="2000" i="1" dirty="0">
                <a:ea typeface="+mn-lt"/>
                <a:cs typeface="+mn-lt"/>
              </a:rPr>
              <a:t>Mayra Acevedo, Director </a:t>
            </a:r>
            <a:br>
              <a:rPr lang="en-US" dirty="0">
                <a:ea typeface="+mn-lt"/>
                <a:cs typeface="+mn-lt"/>
              </a:rPr>
            </a:br>
            <a:endParaRPr lang="en-US" dirty="0"/>
          </a:p>
        </p:txBody>
      </p:sp>
      <p:sp>
        <p:nvSpPr>
          <p:cNvPr id="3" name="Content Placeholder 2">
            <a:extLst>
              <a:ext uri="{FF2B5EF4-FFF2-40B4-BE49-F238E27FC236}">
                <a16:creationId xmlns:a16="http://schemas.microsoft.com/office/drawing/2014/main" id="{70721B6B-7D7E-4B12-B103-783BD774C9EB}"/>
              </a:ext>
            </a:extLst>
          </p:cNvPr>
          <p:cNvSpPr>
            <a:spLocks noGrp="1"/>
          </p:cNvSpPr>
          <p:nvPr>
            <p:ph idx="1"/>
          </p:nvPr>
        </p:nvSpPr>
        <p:spPr>
          <a:xfrm>
            <a:off x="838200" y="1253765"/>
            <a:ext cx="10515600" cy="5604235"/>
          </a:xfrm>
        </p:spPr>
        <p:txBody>
          <a:bodyPr vert="horz" lIns="91440" tIns="45720" rIns="91440" bIns="45720" rtlCol="0" anchor="t">
            <a:normAutofit fontScale="40000" lnSpcReduction="20000"/>
          </a:bodyPr>
          <a:lstStyle/>
          <a:p>
            <a:r>
              <a:rPr lang="en-US" sz="4500" b="1" dirty="0">
                <a:cs typeface="Calibri"/>
              </a:rPr>
              <a:t>Families FIRST </a:t>
            </a:r>
          </a:p>
          <a:p>
            <a:pPr lvl="1"/>
            <a:r>
              <a:rPr lang="en-US" sz="4500" dirty="0">
                <a:cs typeface="Calibri"/>
              </a:rPr>
              <a:t>Provided 1,727 care and pediatric coordination visits virtually </a:t>
            </a:r>
          </a:p>
          <a:p>
            <a:pPr lvl="1"/>
            <a:r>
              <a:rPr lang="en-US" sz="4500" dirty="0">
                <a:cs typeface="Calibri"/>
              </a:rPr>
              <a:t>Administer COVID-19 testing </a:t>
            </a:r>
            <a:r>
              <a:rPr lang="en-US" sz="4500">
                <a:cs typeface="Calibri"/>
              </a:rPr>
              <a:t>– </a:t>
            </a:r>
            <a:r>
              <a:rPr lang="en-US" sz="4500" dirty="0">
                <a:cs typeface="Calibri"/>
              </a:rPr>
              <a:t>100-150 per day</a:t>
            </a:r>
          </a:p>
          <a:p>
            <a:pPr lvl="1"/>
            <a:r>
              <a:rPr lang="en-US" sz="4500" dirty="0">
                <a:cs typeface="Calibri"/>
              </a:rPr>
              <a:t>Rapid Response </a:t>
            </a:r>
            <a:r>
              <a:rPr lang="en-US" sz="4500">
                <a:cs typeface="Calibri"/>
              </a:rPr>
              <a:t>Support – Early Childhood Professionals</a:t>
            </a:r>
            <a:r>
              <a:rPr lang="en-US" sz="4500" dirty="0">
                <a:cs typeface="Calibri"/>
              </a:rPr>
              <a:t> and </a:t>
            </a:r>
            <a:r>
              <a:rPr lang="en-US" sz="4500">
                <a:cs typeface="Calibri"/>
              </a:rPr>
              <a:t>Families</a:t>
            </a:r>
            <a:r>
              <a:rPr lang="en-US" sz="4500" dirty="0">
                <a:cs typeface="Calibri"/>
              </a:rPr>
              <a:t> </a:t>
            </a:r>
            <a:endParaRPr lang="en-US" sz="4500">
              <a:cs typeface="Calibri"/>
            </a:endParaRPr>
          </a:p>
          <a:p>
            <a:pPr lvl="1"/>
            <a:r>
              <a:rPr lang="en-US" sz="4500">
                <a:cs typeface="Calibri"/>
              </a:rPr>
              <a:t>Connect families to resources and Medicaid enrollment support</a:t>
            </a:r>
            <a:endParaRPr lang="en-US" sz="4500" dirty="0">
              <a:cs typeface="Calibri"/>
            </a:endParaRPr>
          </a:p>
          <a:p>
            <a:r>
              <a:rPr lang="en-US" sz="4500" b="1" dirty="0">
                <a:solidFill>
                  <a:srgbClr val="229787"/>
                </a:solidFill>
                <a:cs typeface="Calibri"/>
              </a:rPr>
              <a:t>Home Visiting</a:t>
            </a:r>
            <a:r>
              <a:rPr lang="en-US" sz="4500" b="1" dirty="0">
                <a:cs typeface="Calibri"/>
              </a:rPr>
              <a:t> </a:t>
            </a:r>
            <a:endParaRPr lang="en-US" sz="4500" b="1" dirty="0">
              <a:solidFill>
                <a:srgbClr val="229787"/>
              </a:solidFill>
              <a:cs typeface="Calibri"/>
            </a:endParaRPr>
          </a:p>
          <a:p>
            <a:pPr lvl="1"/>
            <a:r>
              <a:rPr lang="en-US" sz="4500" dirty="0">
                <a:solidFill>
                  <a:srgbClr val="000000"/>
                </a:solidFill>
                <a:cs typeface="Calibri"/>
              </a:rPr>
              <a:t>Received waiver to allow for virtual visits </a:t>
            </a:r>
          </a:p>
          <a:p>
            <a:pPr lvl="1"/>
            <a:r>
              <a:rPr lang="en-US" sz="4500" dirty="0">
                <a:solidFill>
                  <a:srgbClr val="000000"/>
                </a:solidFill>
                <a:cs typeface="Calibri"/>
              </a:rPr>
              <a:t>Supported virtual visit engagement </a:t>
            </a:r>
          </a:p>
          <a:p>
            <a:pPr lvl="1"/>
            <a:r>
              <a:rPr lang="en-US" sz="4500">
                <a:solidFill>
                  <a:srgbClr val="000000"/>
                </a:solidFill>
                <a:cs typeface="Calibri"/>
              </a:rPr>
              <a:t>Experienced an increase in the number of visits, 4867 per month.</a:t>
            </a:r>
          </a:p>
          <a:p>
            <a:pPr lvl="1"/>
            <a:r>
              <a:rPr lang="en-US" sz="4500" dirty="0">
                <a:solidFill>
                  <a:srgbClr val="000000"/>
                </a:solidFill>
                <a:cs typeface="Calibri"/>
              </a:rPr>
              <a:t>Distributed supplies: baby formula, technology equipment, food and home visiting brochures and learning activity packages</a:t>
            </a:r>
          </a:p>
          <a:p>
            <a:pPr lvl="1"/>
            <a:r>
              <a:rPr lang="en-US" sz="4500">
                <a:solidFill>
                  <a:srgbClr val="000000"/>
                </a:solidFill>
                <a:cs typeface="Calibri"/>
              </a:rPr>
              <a:t>COVID-19 Safety Guidance Workgroup</a:t>
            </a:r>
          </a:p>
          <a:p>
            <a:r>
              <a:rPr lang="en-US" sz="4500" b="1" dirty="0">
                <a:solidFill>
                  <a:srgbClr val="229787"/>
                </a:solidFill>
                <a:cs typeface="Calibri"/>
              </a:rPr>
              <a:t>FIT</a:t>
            </a:r>
            <a:r>
              <a:rPr lang="en-US" sz="4500" b="1" dirty="0">
                <a:cs typeface="Calibri"/>
              </a:rPr>
              <a:t> </a:t>
            </a:r>
            <a:endParaRPr lang="en-US" sz="4500" b="1" dirty="0">
              <a:solidFill>
                <a:srgbClr val="229787"/>
              </a:solidFill>
              <a:cs typeface="Calibri"/>
            </a:endParaRPr>
          </a:p>
          <a:p>
            <a:pPr lvl="1"/>
            <a:r>
              <a:rPr lang="en-US" sz="4500" dirty="0">
                <a:cs typeface="Calibri"/>
              </a:rPr>
              <a:t>Introduced </a:t>
            </a:r>
            <a:r>
              <a:rPr lang="en-US" sz="4500">
                <a:cs typeface="Calibri"/>
              </a:rPr>
              <a:t>tele-health</a:t>
            </a:r>
            <a:r>
              <a:rPr lang="en-US" sz="4500" dirty="0">
                <a:cs typeface="Calibri"/>
              </a:rPr>
              <a:t> services overnight </a:t>
            </a:r>
          </a:p>
          <a:p>
            <a:pPr lvl="1"/>
            <a:r>
              <a:rPr lang="en-US" sz="4500" dirty="0">
                <a:cs typeface="Calibri"/>
              </a:rPr>
              <a:t>Distribution of personal protective equipment (PPE) to FIT providers </a:t>
            </a:r>
          </a:p>
          <a:p>
            <a:pPr lvl="1"/>
            <a:r>
              <a:rPr lang="en-US" sz="4500" dirty="0">
                <a:cs typeface="Calibri"/>
              </a:rPr>
              <a:t>Served 9,311 children by tele-health since March 2020.</a:t>
            </a:r>
          </a:p>
          <a:p>
            <a:pPr lvl="1"/>
            <a:r>
              <a:rPr lang="en-US" sz="4500" dirty="0">
                <a:cs typeface="Calibri"/>
              </a:rPr>
              <a:t>Provided 199,391 hours of tele-health services from March –</a:t>
            </a:r>
            <a:r>
              <a:rPr lang="en-US" sz="4500">
                <a:cs typeface="Calibri"/>
              </a:rPr>
              <a:t> </a:t>
            </a:r>
            <a:r>
              <a:rPr lang="en-US" sz="4500" dirty="0">
                <a:cs typeface="Calibri"/>
              </a:rPr>
              <a:t>July 2020</a:t>
            </a:r>
          </a:p>
          <a:p>
            <a:pPr lvl="1"/>
            <a:r>
              <a:rPr lang="en-US" sz="4500" dirty="0">
                <a:cs typeface="Calibri"/>
              </a:rPr>
              <a:t>Worked with Medicaid to ensure coverage of phone only tele-health services. </a:t>
            </a:r>
          </a:p>
          <a:p>
            <a:pPr lvl="1"/>
            <a:r>
              <a:rPr lang="en-US" sz="4500" dirty="0">
                <a:cs typeface="Calibri"/>
              </a:rPr>
              <a:t>Developed COVID-19 </a:t>
            </a:r>
            <a:r>
              <a:rPr lang="en-US" sz="4500">
                <a:cs typeface="Calibri"/>
              </a:rPr>
              <a:t>Safety </a:t>
            </a:r>
            <a:r>
              <a:rPr lang="en-US" sz="4500" dirty="0">
                <a:cs typeface="Calibri"/>
              </a:rPr>
              <a:t>Guidance for in-person services</a:t>
            </a:r>
          </a:p>
          <a:p>
            <a:pPr lvl="1"/>
            <a:r>
              <a:rPr lang="en-US" sz="4500" dirty="0">
                <a:cs typeface="Calibri"/>
              </a:rPr>
              <a:t>Conducted focus groups with providers and parents </a:t>
            </a:r>
            <a:r>
              <a:rPr lang="en-US" sz="4500">
                <a:cs typeface="Calibri"/>
              </a:rPr>
              <a:t>- Tele-health services and </a:t>
            </a:r>
          </a:p>
          <a:p>
            <a:pPr marL="457200" lvl="1" indent="0">
              <a:buNone/>
            </a:pPr>
            <a:r>
              <a:rPr lang="en-US" sz="4500">
                <a:cs typeface="Calibri"/>
              </a:rPr>
              <a:t>     COVID-19 Guidance.</a:t>
            </a:r>
          </a:p>
          <a:p>
            <a:pPr marL="457200" lvl="1" indent="0">
              <a:buNone/>
            </a:pPr>
            <a:endParaRPr lang="en-US" dirty="0">
              <a:solidFill>
                <a:srgbClr val="229787"/>
              </a:solidFill>
              <a:cs typeface="Calibri"/>
            </a:endParaRPr>
          </a:p>
        </p:txBody>
      </p:sp>
    </p:spTree>
    <p:extLst>
      <p:ext uri="{BB962C8B-B14F-4D97-AF65-F5344CB8AC3E}">
        <p14:creationId xmlns:p14="http://schemas.microsoft.com/office/powerpoint/2010/main" val="2634051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a:ea typeface="+mn-lt"/>
                <a:cs typeface="+mn-lt"/>
              </a:rPr>
              <a:t>Quorum Presentation</a:t>
            </a:r>
            <a:endParaRPr lang="en-US"/>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a:ea typeface="+mn-lt"/>
                <a:cs typeface="+mn-lt"/>
              </a:rPr>
              <a:t>Gillian Gansler, Vice President, Business Development, Quality Assist, Inc.</a:t>
            </a:r>
            <a:endParaRPr lang="en-US"/>
          </a:p>
          <a:p>
            <a:endParaRPr lang="en-US" i="1">
              <a:cs typeface="Calibri"/>
            </a:endParaRPr>
          </a:p>
          <a:p>
            <a:endParaRPr lang="en-US" i="1">
              <a:cs typeface="Calibri"/>
            </a:endParaRPr>
          </a:p>
          <a:p>
            <a:endParaRPr lang="en-US" i="1">
              <a:cs typeface="Calibri"/>
            </a:endParaRPr>
          </a:p>
          <a:p>
            <a:endParaRPr lang="en-US">
              <a:cs typeface="Calibri"/>
            </a:endParaRPr>
          </a:p>
        </p:txBody>
      </p:sp>
    </p:spTree>
    <p:extLst>
      <p:ext uri="{BB962C8B-B14F-4D97-AF65-F5344CB8AC3E}">
        <p14:creationId xmlns:p14="http://schemas.microsoft.com/office/powerpoint/2010/main" val="2417919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normAutofit fontScale="90000"/>
          </a:bodyPr>
          <a:lstStyle/>
          <a:p>
            <a:r>
              <a:rPr lang="en-US" dirty="0">
                <a:ea typeface="+mn-lt"/>
                <a:cs typeface="+mn-lt"/>
              </a:rPr>
              <a:t>Early Learning Advisory Council Member</a:t>
            </a:r>
            <a:br>
              <a:rPr lang="en-US" dirty="0">
                <a:ea typeface="+mn-lt"/>
                <a:cs typeface="+mn-lt"/>
              </a:rPr>
            </a:br>
            <a:br>
              <a:rPr lang="en-US" dirty="0">
                <a:ea typeface="+mn-lt"/>
                <a:cs typeface="+mn-lt"/>
              </a:rPr>
            </a:br>
            <a:r>
              <a:rPr lang="en-US" dirty="0">
                <a:ea typeface="+mn-lt"/>
                <a:cs typeface="+mn-lt"/>
              </a:rPr>
              <a:t>Announcements </a:t>
            </a:r>
            <a:endParaRPr lang="en-US" dirty="0"/>
          </a:p>
        </p:txBody>
      </p:sp>
    </p:spTree>
    <p:extLst>
      <p:ext uri="{BB962C8B-B14F-4D97-AF65-F5344CB8AC3E}">
        <p14:creationId xmlns:p14="http://schemas.microsoft.com/office/powerpoint/2010/main" val="1444681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dirty="0">
                <a:ea typeface="+mn-lt"/>
                <a:cs typeface="+mn-lt"/>
              </a:rPr>
              <a:t>Public Comment Period  </a:t>
            </a:r>
            <a:endParaRPr lang="en-US" dirty="0">
              <a:cs typeface="Calibri"/>
            </a:endParaRPr>
          </a:p>
        </p:txBody>
      </p:sp>
    </p:spTree>
    <p:extLst>
      <p:ext uri="{BB962C8B-B14F-4D97-AF65-F5344CB8AC3E}">
        <p14:creationId xmlns:p14="http://schemas.microsoft.com/office/powerpoint/2010/main" val="848300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3AB9-92FC-4906-9D4F-BBB86E4452FB}"/>
              </a:ext>
            </a:extLst>
          </p:cNvPr>
          <p:cNvSpPr>
            <a:spLocks noGrp="1"/>
          </p:cNvSpPr>
          <p:nvPr>
            <p:ph type="ctrTitle"/>
          </p:nvPr>
        </p:nvSpPr>
        <p:spPr/>
        <p:txBody>
          <a:bodyPr/>
          <a:lstStyle/>
          <a:p>
            <a:r>
              <a:rPr lang="en-US" dirty="0">
                <a:ea typeface="+mn-lt"/>
                <a:cs typeface="+mn-lt"/>
              </a:rPr>
              <a:t>Next Meeting Date </a:t>
            </a:r>
            <a:endParaRPr lang="en-US" dirty="0">
              <a:cs typeface="Calibri"/>
            </a:endParaRPr>
          </a:p>
        </p:txBody>
      </p:sp>
      <p:sp>
        <p:nvSpPr>
          <p:cNvPr id="3" name="Content Placeholder 2">
            <a:extLst>
              <a:ext uri="{FF2B5EF4-FFF2-40B4-BE49-F238E27FC236}">
                <a16:creationId xmlns:a16="http://schemas.microsoft.com/office/drawing/2014/main" id="{E7E43D8D-5657-46B8-83D1-F9FFB5EE21F4}"/>
              </a:ext>
            </a:extLst>
          </p:cNvPr>
          <p:cNvSpPr>
            <a:spLocks noGrp="1"/>
          </p:cNvSpPr>
          <p:nvPr>
            <p:ph type="subTitle" idx="1"/>
          </p:nvPr>
        </p:nvSpPr>
        <p:spPr/>
        <p:txBody>
          <a:bodyPr vert="horz" lIns="91440" tIns="45720" rIns="91440" bIns="45720" rtlCol="0" anchor="t">
            <a:normAutofit/>
          </a:bodyPr>
          <a:lstStyle/>
          <a:p>
            <a:r>
              <a:rPr lang="en-US" i="1" dirty="0">
                <a:ea typeface="+mn-lt"/>
                <a:cs typeface="+mn-lt"/>
              </a:rPr>
              <a:t>March 2021</a:t>
            </a:r>
            <a:endParaRPr lang="en-US" dirty="0"/>
          </a:p>
          <a:p>
            <a:pPr marL="800100" lvl="1" indent="-342900" algn="l">
              <a:spcBef>
                <a:spcPts val="0"/>
              </a:spcBef>
              <a:buFont typeface="Wingdings" panose="020B0604020202020204" pitchFamily="34" charset="0"/>
              <a:buChar char="§"/>
            </a:pPr>
            <a:r>
              <a:rPr lang="en-US" i="1" dirty="0">
                <a:solidFill>
                  <a:srgbClr val="229787"/>
                </a:solidFill>
                <a:ea typeface="+mn-lt"/>
                <a:cs typeface="+mn-lt"/>
              </a:rPr>
              <a:t> Preschool Development Grant Update </a:t>
            </a:r>
            <a:endParaRPr lang="en-US" dirty="0">
              <a:solidFill>
                <a:srgbClr val="229787"/>
              </a:solidFill>
              <a:cs typeface="Calibri" panose="020F0502020204030204"/>
            </a:endParaRPr>
          </a:p>
          <a:p>
            <a:pPr marL="800100" lvl="1" indent="-342900" algn="l">
              <a:spcBef>
                <a:spcPts val="0"/>
              </a:spcBef>
              <a:buFont typeface="Wingdings" panose="020B0604020202020204" pitchFamily="34" charset="0"/>
              <a:buChar char="§"/>
            </a:pPr>
            <a:r>
              <a:rPr lang="en-US" i="1" dirty="0">
                <a:solidFill>
                  <a:srgbClr val="229787"/>
                </a:solidFill>
                <a:ea typeface="+mn-lt"/>
                <a:cs typeface="+mn-lt"/>
              </a:rPr>
              <a:t> Equity Council Update</a:t>
            </a:r>
            <a:endParaRPr lang="en-US" dirty="0">
              <a:solidFill>
                <a:srgbClr val="229787"/>
              </a:solidFill>
              <a:cs typeface="Calibri" panose="020F0502020204030204"/>
            </a:endParaRPr>
          </a:p>
          <a:p>
            <a:endParaRPr lang="en-US" i="1" dirty="0">
              <a:ea typeface="+mn-lt"/>
              <a:cs typeface="+mn-lt"/>
            </a:endParaRPr>
          </a:p>
          <a:p>
            <a:endParaRPr lang="en-US" i="1" dirty="0">
              <a:cs typeface="Calibri"/>
            </a:endParaRPr>
          </a:p>
          <a:p>
            <a:endParaRPr lang="en-US" i="1" dirty="0">
              <a:cs typeface="Calibri"/>
            </a:endParaRPr>
          </a:p>
          <a:p>
            <a:endParaRPr lang="en-US" i="1" dirty="0">
              <a:cs typeface="Calibri"/>
            </a:endParaRPr>
          </a:p>
          <a:p>
            <a:endParaRPr lang="en-US" i="1" dirty="0">
              <a:cs typeface="Calibri"/>
            </a:endParaRPr>
          </a:p>
          <a:p>
            <a:endParaRPr lang="en-US" dirty="0">
              <a:cs typeface="Calibri"/>
            </a:endParaRPr>
          </a:p>
        </p:txBody>
      </p:sp>
    </p:spTree>
    <p:extLst>
      <p:ext uri="{BB962C8B-B14F-4D97-AF65-F5344CB8AC3E}">
        <p14:creationId xmlns:p14="http://schemas.microsoft.com/office/powerpoint/2010/main" val="4208768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2AC5BA83-B075-B74A-919F-8C39832D257A}" vid="{D0D74494-DFC9-1E48-A0BC-B55328B14A4C}"/>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EA9A47FC8D584CBC45611F17AF31E2" ma:contentTypeVersion="12" ma:contentTypeDescription="Create a new document." ma:contentTypeScope="" ma:versionID="3a5ff9581f0078a734cee22bcd0b5260">
  <xsd:schema xmlns:xsd="http://www.w3.org/2001/XMLSchema" xmlns:xs="http://www.w3.org/2001/XMLSchema" xmlns:p="http://schemas.microsoft.com/office/2006/metadata/properties" xmlns:ns2="57bcce33-5655-4958-9570-b0346a82b382" xmlns:ns3="6ebff787-9d4a-4171-ba90-b8148ecca79a" targetNamespace="http://schemas.microsoft.com/office/2006/metadata/properties" ma:root="true" ma:fieldsID="7c535b110826604682c39bacfb010f64" ns2:_="" ns3:_="">
    <xsd:import namespace="57bcce33-5655-4958-9570-b0346a82b382"/>
    <xsd:import namespace="6ebff787-9d4a-4171-ba90-b8148ecca79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cce33-5655-4958-9570-b0346a82b3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bff787-9d4a-4171-ba90-b8148ecca79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ebff787-9d4a-4171-ba90-b8148ecca79a">
      <UserInfo>
        <DisplayName>Sallee, Jennifer, ECECD</DisplayName>
        <AccountId>13</AccountId>
        <AccountType/>
      </UserInfo>
      <UserInfo>
        <DisplayName>Peery-Galon, Renada, ECECD</DisplayName>
        <AccountId>18</AccountId>
        <AccountType/>
      </UserInfo>
      <UserInfo>
        <DisplayName>Patel, Sandeep, ECECD</DisplayName>
        <AccountId>9</AccountId>
        <AccountType/>
      </UserInfo>
      <UserInfo>
        <DisplayName>RebolledoRea, Alejandra, ECECD</DisplayName>
        <AccountId>15</AccountId>
        <AccountType/>
      </UserInfo>
      <UserInfo>
        <DisplayName>DudleyChavez, Claire, ECECD</DisplayName>
        <AccountId>16</AccountId>
        <AccountType/>
      </UserInfo>
      <UserInfo>
        <DisplayName>Bieber, Matt, ECECD</DisplayName>
        <AccountId>17</AccountId>
        <AccountType/>
      </UserInfo>
      <UserInfo>
        <DisplayName>Acevedo, Mayra, ECECD</DisplayName>
        <AccountId>14</AccountId>
        <AccountType/>
      </UserInfo>
      <UserInfo>
        <DisplayName>ECECD-Leadership Members</DisplayName>
        <AccountId>7</AccountId>
        <AccountType/>
      </UserInfo>
      <UserInfo>
        <DisplayName>Girard, Kate, ECECD</DisplayName>
        <AccountId>33</AccountId>
        <AccountType/>
      </UserInfo>
      <UserInfo>
        <DisplayName>Archuleta, Jovanna, ECECD</DisplayName>
        <AccountId>22</AccountId>
        <AccountType/>
      </UserInfo>
      <UserInfo>
        <DisplayName>Groginsky, Elizabeth, ECECD</DisplayName>
        <AccountId>12</AccountId>
        <AccountType/>
      </UserInfo>
    </SharedWithUsers>
  </documentManagement>
</p:properties>
</file>

<file path=customXml/itemProps1.xml><?xml version="1.0" encoding="utf-8"?>
<ds:datastoreItem xmlns:ds="http://schemas.openxmlformats.org/officeDocument/2006/customXml" ds:itemID="{F5C60462-7FE0-48E5-A1DC-CA727632B133}">
  <ds:schemaRefs>
    <ds:schemaRef ds:uri="http://schemas.microsoft.com/sharepoint/v3/contenttype/forms"/>
  </ds:schemaRefs>
</ds:datastoreItem>
</file>

<file path=customXml/itemProps2.xml><?xml version="1.0" encoding="utf-8"?>
<ds:datastoreItem xmlns:ds="http://schemas.openxmlformats.org/officeDocument/2006/customXml" ds:itemID="{CC9FA164-0C7A-4E53-8F5D-829DF75CC8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bcce33-5655-4958-9570-b0346a82b382"/>
    <ds:schemaRef ds:uri="6ebff787-9d4a-4171-ba90-b8148ecca7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21C0F1-200A-453F-9CE3-777B69AE33BE}">
  <ds:schemaRefs>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schemas.openxmlformats.org/package/2006/metadata/core-properties"/>
    <ds:schemaRef ds:uri="6ebff787-9d4a-4171-ba90-b8148ecca79a"/>
    <ds:schemaRef ds:uri="57bcce33-5655-4958-9570-b0346a82b38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TotalTime>
  <Words>2327</Words>
  <Application>Microsoft Office PowerPoint</Application>
  <PresentationFormat>Widescreen</PresentationFormat>
  <Paragraphs>389</Paragraphs>
  <Slides>45</Slides>
  <Notes>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45</vt:i4>
      </vt:variant>
    </vt:vector>
  </HeadingPairs>
  <TitlesOfParts>
    <vt:vector size="55" baseType="lpstr">
      <vt:lpstr>.Lucida Grande UI Regular</vt:lpstr>
      <vt:lpstr>Arial</vt:lpstr>
      <vt:lpstr>Calibri</vt:lpstr>
      <vt:lpstr>Calibri Light</vt:lpstr>
      <vt:lpstr>System Font Regular</vt:lpstr>
      <vt:lpstr>Times New Roman</vt:lpstr>
      <vt:lpstr>Wingdings</vt:lpstr>
      <vt:lpstr>Office Theme</vt:lpstr>
      <vt:lpstr>1_Office Theme</vt:lpstr>
      <vt:lpstr>2_Office Theme</vt:lpstr>
      <vt:lpstr>Early Learning Advisory Council Meeting</vt:lpstr>
      <vt:lpstr>Welcome and Introductions</vt:lpstr>
      <vt:lpstr>Establish Quorum</vt:lpstr>
      <vt:lpstr>Approval of Minutes</vt:lpstr>
      <vt:lpstr>School Reopening  Sub-Committee Update </vt:lpstr>
      <vt:lpstr>Moments Together Campaign Update </vt:lpstr>
      <vt:lpstr>Early Childhood Education and Care Department Updates   </vt:lpstr>
      <vt:lpstr>Agenda</vt:lpstr>
      <vt:lpstr>EARLY CHILDHOOD LANDSCAPE IN NEW MEXICO </vt:lpstr>
      <vt:lpstr>Early Childhood Professionals  </vt:lpstr>
      <vt:lpstr>Families and Children </vt:lpstr>
      <vt:lpstr>Annual Births </vt:lpstr>
      <vt:lpstr>AGENCY OVERVIEW</vt:lpstr>
      <vt:lpstr>Organizational Chart – Top Level</vt:lpstr>
      <vt:lpstr>Strategic Priorities</vt:lpstr>
      <vt:lpstr>FY22 AGENCY BUDGET REQUEST</vt:lpstr>
      <vt:lpstr>Community-Based Home Visiting</vt:lpstr>
      <vt:lpstr>Family, Infant and Toddler (FIT) Program</vt:lpstr>
      <vt:lpstr>Families FIRST</vt:lpstr>
      <vt:lpstr>Child Care Services</vt:lpstr>
      <vt:lpstr>New Mexico PreK</vt:lpstr>
      <vt:lpstr>Workforce Development</vt:lpstr>
      <vt:lpstr>Early Childhood Trust Fund</vt:lpstr>
      <vt:lpstr>PowerPoint Presentation</vt:lpstr>
      <vt:lpstr>PRESCHOOL DEVELOPMENT GRANT BIRTH TO FIVE (PDG B-5) STRATEGIC PLAN </vt:lpstr>
      <vt:lpstr>PowerPoint Presentation</vt:lpstr>
      <vt:lpstr>PowerPoint Presentation</vt:lpstr>
      <vt:lpstr>Strategic Plan Guiding Principles </vt:lpstr>
      <vt:lpstr>Goal One: Recognize all families in New Mexico as key decision makers and ensure they have access to the resources they need to thrive  </vt:lpstr>
      <vt:lpstr>Goal Two: Create a cohesive governance system that supports an aligned, efficient and responsive system of high-quality early childhood programs and services </vt:lpstr>
      <vt:lpstr>Goal Three: Ensure that New Mexico's early childhood workforce is supported to meet the needs of all families and young children through an aligned professional development system and through compensation that reflects the level of experience and training </vt:lpstr>
      <vt:lpstr>Goal Four: Provide sustainable and secure funding to support New Mexico's youngest children and their families </vt:lpstr>
      <vt:lpstr>Goal Five: Develop a statewide, integrated data system to better inform planning and decision-making for all stakeholders  </vt:lpstr>
      <vt:lpstr>Goal Six: Strengthen ongoing government- to-government relationships with all tribal communities in order to foster mutual trust, understanding, and partnerships that respect tribal sovereignty </vt:lpstr>
      <vt:lpstr>GOVERNMENT-TO-GOVERNMENT</vt:lpstr>
      <vt:lpstr>PowerPoint Presentation</vt:lpstr>
      <vt:lpstr>PowerPoint Presentation</vt:lpstr>
      <vt:lpstr>PowerPoint Presentation</vt:lpstr>
      <vt:lpstr>RESPONDING TO THE NEEDS OF FAMILIES DURING THE PUBLIC HEALTH EMERGENCY</vt:lpstr>
      <vt:lpstr>Early Care, Education, and Nutrition Alejandra Rebolledo Rea, Director </vt:lpstr>
      <vt:lpstr>Family Support and Early Intervention Mayra Acevedo, Director  </vt:lpstr>
      <vt:lpstr>Quorum Presentation</vt:lpstr>
      <vt:lpstr>Early Learning Advisory Council Member  Announcements </vt:lpstr>
      <vt:lpstr>Public Comment Period  </vt:lpstr>
      <vt:lpstr>Next Meeting Date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Learning Advisory Council Meeting</dc:title>
  <dc:creator>Groginsky, Elizabeth, ECECD</dc:creator>
  <cp:lastModifiedBy>Rometa Nguyen</cp:lastModifiedBy>
  <cp:revision>3</cp:revision>
  <dcterms:created xsi:type="dcterms:W3CDTF">2020-12-10T13:15:58Z</dcterms:created>
  <dcterms:modified xsi:type="dcterms:W3CDTF">2021-06-04T21:58:22Z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0x01010061EA9A47FC8D584CBC45611F17AF31E2</vt:lpwstr>
  </property>
</Properties>
</file>