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notesMasterIdLst>
    <p:notesMasterId r:id="rId24"/>
  </p:notesMasterIdLst>
  <p:handoutMasterIdLst>
    <p:handoutMasterId r:id="rId25"/>
  </p:handoutMasterIdLst>
  <p:sldIdLst>
    <p:sldId id="257" r:id="rId2"/>
    <p:sldId id="258" r:id="rId3"/>
    <p:sldId id="259" r:id="rId4"/>
    <p:sldId id="264" r:id="rId5"/>
    <p:sldId id="278" r:id="rId6"/>
    <p:sldId id="269" r:id="rId7"/>
    <p:sldId id="266" r:id="rId8"/>
    <p:sldId id="265" r:id="rId9"/>
    <p:sldId id="268" r:id="rId10"/>
    <p:sldId id="267" r:id="rId11"/>
    <p:sldId id="274" r:id="rId12"/>
    <p:sldId id="275" r:id="rId13"/>
    <p:sldId id="276" r:id="rId14"/>
    <p:sldId id="261" r:id="rId15"/>
    <p:sldId id="272" r:id="rId16"/>
    <p:sldId id="273" r:id="rId17"/>
    <p:sldId id="260" r:id="rId18"/>
    <p:sldId id="262" r:id="rId19"/>
    <p:sldId id="282" r:id="rId20"/>
    <p:sldId id="281" r:id="rId21"/>
    <p:sldId id="279"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394" autoAdjust="0"/>
  </p:normalViewPr>
  <p:slideViewPr>
    <p:cSldViewPr snapToGrid="0">
      <p:cViewPr varScale="1">
        <p:scale>
          <a:sx n="68" d="100"/>
          <a:sy n="68" d="100"/>
        </p:scale>
        <p:origin x="616" y="48"/>
      </p:cViewPr>
      <p:guideLst/>
    </p:cSldViewPr>
  </p:slideViewPr>
  <p:notesTextViewPr>
    <p:cViewPr>
      <p:scale>
        <a:sx n="1" d="1"/>
        <a:sy n="1" d="1"/>
      </p:scale>
      <p:origin x="0" y="0"/>
    </p:cViewPr>
  </p:notesTextViewPr>
  <p:sorterViewPr>
    <p:cViewPr>
      <p:scale>
        <a:sx n="100" d="100"/>
        <a:sy n="100" d="100"/>
      </p:scale>
      <p:origin x="0" y="-51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372" cy="458929"/>
          </a:xfrm>
          <a:prstGeom prst="rect">
            <a:avLst/>
          </a:prstGeom>
        </p:spPr>
        <p:txBody>
          <a:bodyPr vert="horz" lIns="89716" tIns="44858" rIns="89716" bIns="44858" rtlCol="0"/>
          <a:lstStyle>
            <a:lvl1pPr algn="l">
              <a:defRPr sz="1200"/>
            </a:lvl1pPr>
          </a:lstStyle>
          <a:p>
            <a:endParaRPr lang="en-US"/>
          </a:p>
        </p:txBody>
      </p:sp>
      <p:sp>
        <p:nvSpPr>
          <p:cNvPr id="3" name="Date Placeholder 2"/>
          <p:cNvSpPr>
            <a:spLocks noGrp="1"/>
          </p:cNvSpPr>
          <p:nvPr>
            <p:ph type="dt" sz="quarter" idx="1"/>
          </p:nvPr>
        </p:nvSpPr>
        <p:spPr>
          <a:xfrm>
            <a:off x="3884067" y="1"/>
            <a:ext cx="2972372" cy="458929"/>
          </a:xfrm>
          <a:prstGeom prst="rect">
            <a:avLst/>
          </a:prstGeom>
        </p:spPr>
        <p:txBody>
          <a:bodyPr vert="horz" lIns="89716" tIns="44858" rIns="89716" bIns="44858" rtlCol="0"/>
          <a:lstStyle>
            <a:lvl1pPr algn="r">
              <a:defRPr sz="1200"/>
            </a:lvl1pPr>
          </a:lstStyle>
          <a:p>
            <a:fld id="{A92E7E7E-5A4E-4251-BD5E-216A3B52F9C8}" type="datetimeFigureOut">
              <a:rPr lang="en-US" smtClean="0"/>
              <a:t>6/4/2021</a:t>
            </a:fld>
            <a:endParaRPr lang="en-US"/>
          </a:p>
        </p:txBody>
      </p:sp>
      <p:sp>
        <p:nvSpPr>
          <p:cNvPr id="4" name="Footer Placeholder 3"/>
          <p:cNvSpPr>
            <a:spLocks noGrp="1"/>
          </p:cNvSpPr>
          <p:nvPr>
            <p:ph type="ftr" sz="quarter" idx="2"/>
          </p:nvPr>
        </p:nvSpPr>
        <p:spPr>
          <a:xfrm>
            <a:off x="1" y="8685071"/>
            <a:ext cx="2972372" cy="458929"/>
          </a:xfrm>
          <a:prstGeom prst="rect">
            <a:avLst/>
          </a:prstGeom>
        </p:spPr>
        <p:txBody>
          <a:bodyPr vert="horz" lIns="89716" tIns="44858" rIns="89716" bIns="44858" rtlCol="0" anchor="b"/>
          <a:lstStyle>
            <a:lvl1pPr algn="l">
              <a:defRPr sz="1200"/>
            </a:lvl1pPr>
          </a:lstStyle>
          <a:p>
            <a:endParaRPr lang="en-US"/>
          </a:p>
        </p:txBody>
      </p:sp>
      <p:sp>
        <p:nvSpPr>
          <p:cNvPr id="5" name="Slide Number Placeholder 4"/>
          <p:cNvSpPr>
            <a:spLocks noGrp="1"/>
          </p:cNvSpPr>
          <p:nvPr>
            <p:ph type="sldNum" sz="quarter" idx="3"/>
          </p:nvPr>
        </p:nvSpPr>
        <p:spPr>
          <a:xfrm>
            <a:off x="3884067" y="8685071"/>
            <a:ext cx="2972372" cy="458929"/>
          </a:xfrm>
          <a:prstGeom prst="rect">
            <a:avLst/>
          </a:prstGeom>
        </p:spPr>
        <p:txBody>
          <a:bodyPr vert="horz" lIns="89716" tIns="44858" rIns="89716" bIns="44858" rtlCol="0" anchor="b"/>
          <a:lstStyle>
            <a:lvl1pPr algn="r">
              <a:defRPr sz="1200"/>
            </a:lvl1pPr>
          </a:lstStyle>
          <a:p>
            <a:fld id="{152514A2-7FAB-4280-B6C7-FC1529AF39A5}" type="slidenum">
              <a:rPr lang="en-US" smtClean="0"/>
              <a:t>‹#›</a:t>
            </a:fld>
            <a:endParaRPr lang="en-US"/>
          </a:p>
        </p:txBody>
      </p:sp>
    </p:spTree>
    <p:extLst>
      <p:ext uri="{BB962C8B-B14F-4D97-AF65-F5344CB8AC3E}">
        <p14:creationId xmlns:p14="http://schemas.microsoft.com/office/powerpoint/2010/main" val="2723279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0" cy="458789"/>
          </a:xfrm>
          <a:prstGeom prst="rect">
            <a:avLst/>
          </a:prstGeom>
        </p:spPr>
        <p:txBody>
          <a:bodyPr vert="horz" lIns="90872" tIns="45436" rIns="90872" bIns="45436" rtlCol="0"/>
          <a:lstStyle>
            <a:lvl1pPr algn="l">
              <a:defRPr sz="1200"/>
            </a:lvl1pPr>
          </a:lstStyle>
          <a:p>
            <a:endParaRPr lang="en-US"/>
          </a:p>
        </p:txBody>
      </p:sp>
      <p:sp>
        <p:nvSpPr>
          <p:cNvPr id="3" name="Date Placeholder 2"/>
          <p:cNvSpPr>
            <a:spLocks noGrp="1"/>
          </p:cNvSpPr>
          <p:nvPr>
            <p:ph type="dt" idx="1"/>
          </p:nvPr>
        </p:nvSpPr>
        <p:spPr>
          <a:xfrm>
            <a:off x="3884613" y="2"/>
            <a:ext cx="2971800" cy="458789"/>
          </a:xfrm>
          <a:prstGeom prst="rect">
            <a:avLst/>
          </a:prstGeom>
        </p:spPr>
        <p:txBody>
          <a:bodyPr vert="horz" lIns="90872" tIns="45436" rIns="90872" bIns="45436" rtlCol="0"/>
          <a:lstStyle>
            <a:lvl1pPr algn="r">
              <a:defRPr sz="1200"/>
            </a:lvl1pPr>
          </a:lstStyle>
          <a:p>
            <a:fld id="{8CE831BB-F9FD-47A8-B91E-0418E95201CD}" type="datetimeFigureOut">
              <a:rPr lang="en-US" smtClean="0"/>
              <a:t>6/4/2021</a:t>
            </a:fld>
            <a:endParaRPr lang="en-US"/>
          </a:p>
        </p:txBody>
      </p:sp>
      <p:sp>
        <p:nvSpPr>
          <p:cNvPr id="4" name="Slide Image Placeholder 3"/>
          <p:cNvSpPr>
            <a:spLocks noGrp="1" noRot="1" noChangeAspect="1"/>
          </p:cNvSpPr>
          <p:nvPr>
            <p:ph type="sldImg" idx="2"/>
          </p:nvPr>
        </p:nvSpPr>
        <p:spPr>
          <a:xfrm>
            <a:off x="685800" y="1143000"/>
            <a:ext cx="5486400" cy="3087688"/>
          </a:xfrm>
          <a:prstGeom prst="rect">
            <a:avLst/>
          </a:prstGeom>
          <a:noFill/>
          <a:ln w="12700">
            <a:solidFill>
              <a:prstClr val="black"/>
            </a:solidFill>
          </a:ln>
        </p:spPr>
        <p:txBody>
          <a:bodyPr vert="horz" lIns="90872" tIns="45436" rIns="90872" bIns="45436" rtlCol="0" anchor="ctr"/>
          <a:lstStyle/>
          <a:p>
            <a:endParaRPr lang="en-US"/>
          </a:p>
        </p:txBody>
      </p:sp>
      <p:sp>
        <p:nvSpPr>
          <p:cNvPr id="5" name="Notes Placeholder 4"/>
          <p:cNvSpPr>
            <a:spLocks noGrp="1"/>
          </p:cNvSpPr>
          <p:nvPr>
            <p:ph type="body" sz="quarter" idx="3"/>
          </p:nvPr>
        </p:nvSpPr>
        <p:spPr>
          <a:xfrm>
            <a:off x="685801" y="4400552"/>
            <a:ext cx="5486400" cy="3600450"/>
          </a:xfrm>
          <a:prstGeom prst="rect">
            <a:avLst/>
          </a:prstGeom>
        </p:spPr>
        <p:txBody>
          <a:bodyPr vert="horz" lIns="90872" tIns="45436" rIns="90872" bIns="4543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685214"/>
            <a:ext cx="2971800" cy="458788"/>
          </a:xfrm>
          <a:prstGeom prst="rect">
            <a:avLst/>
          </a:prstGeom>
        </p:spPr>
        <p:txBody>
          <a:bodyPr vert="horz" lIns="90872" tIns="45436" rIns="90872" bIns="45436"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4"/>
            <a:ext cx="2971800" cy="458788"/>
          </a:xfrm>
          <a:prstGeom prst="rect">
            <a:avLst/>
          </a:prstGeom>
        </p:spPr>
        <p:txBody>
          <a:bodyPr vert="horz" lIns="90872" tIns="45436" rIns="90872" bIns="45436" rtlCol="0" anchor="b"/>
          <a:lstStyle>
            <a:lvl1pPr algn="r">
              <a:defRPr sz="1200"/>
            </a:lvl1pPr>
          </a:lstStyle>
          <a:p>
            <a:fld id="{5F05AC20-C701-4C8A-9B5B-D232BDDA44EB}" type="slidenum">
              <a:rPr lang="en-US" smtClean="0"/>
              <a:t>‹#›</a:t>
            </a:fld>
            <a:endParaRPr lang="en-US"/>
          </a:p>
        </p:txBody>
      </p:sp>
    </p:spTree>
    <p:extLst>
      <p:ext uri="{BB962C8B-B14F-4D97-AF65-F5344CB8AC3E}">
        <p14:creationId xmlns:p14="http://schemas.microsoft.com/office/powerpoint/2010/main" val="1416469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1C920E-2350-4860-8936-D28430633681}" type="slidenum">
              <a:rPr lang="en-US" smtClean="0"/>
              <a:t>1</a:t>
            </a:fld>
            <a:endParaRPr lang="en-US"/>
          </a:p>
        </p:txBody>
      </p:sp>
    </p:spTree>
    <p:extLst>
      <p:ext uri="{BB962C8B-B14F-4D97-AF65-F5344CB8AC3E}">
        <p14:creationId xmlns:p14="http://schemas.microsoft.com/office/powerpoint/2010/main" val="3386613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372B4E-F456-4CD4-8555-985190196E12}" type="slidenum">
              <a:rPr lang="en-US" smtClean="0"/>
              <a:t>2</a:t>
            </a:fld>
            <a:endParaRPr lang="en-US"/>
          </a:p>
        </p:txBody>
      </p:sp>
    </p:spTree>
    <p:extLst>
      <p:ext uri="{BB962C8B-B14F-4D97-AF65-F5344CB8AC3E}">
        <p14:creationId xmlns:p14="http://schemas.microsoft.com/office/powerpoint/2010/main" val="3867438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372B4E-F456-4CD4-8555-985190196E12}" type="slidenum">
              <a:rPr lang="en-US" smtClean="0"/>
              <a:t>3</a:t>
            </a:fld>
            <a:endParaRPr lang="en-US"/>
          </a:p>
        </p:txBody>
      </p:sp>
    </p:spTree>
    <p:extLst>
      <p:ext uri="{BB962C8B-B14F-4D97-AF65-F5344CB8AC3E}">
        <p14:creationId xmlns:p14="http://schemas.microsoft.com/office/powerpoint/2010/main" val="1261940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372B4E-F456-4CD4-8555-985190196E12}" type="slidenum">
              <a:rPr lang="en-US" smtClean="0"/>
              <a:t>4</a:t>
            </a:fld>
            <a:endParaRPr lang="en-US"/>
          </a:p>
        </p:txBody>
      </p:sp>
    </p:spTree>
    <p:extLst>
      <p:ext uri="{BB962C8B-B14F-4D97-AF65-F5344CB8AC3E}">
        <p14:creationId xmlns:p14="http://schemas.microsoft.com/office/powerpoint/2010/main" val="1067329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Race and ethnic categories are</a:t>
            </a:r>
            <a:r>
              <a:rPr lang="en-US" baseline="0" dirty="0"/>
              <a:t> to ensure data quality and will be in separate categories </a:t>
            </a:r>
          </a:p>
          <a:p>
            <a:endParaRPr lang="en-US" baseline="0" dirty="0"/>
          </a:p>
        </p:txBody>
      </p:sp>
      <p:sp>
        <p:nvSpPr>
          <p:cNvPr id="4" name="Slide Number Placeholder 3"/>
          <p:cNvSpPr>
            <a:spLocks noGrp="1"/>
          </p:cNvSpPr>
          <p:nvPr>
            <p:ph type="sldNum" sz="quarter" idx="10"/>
          </p:nvPr>
        </p:nvSpPr>
        <p:spPr/>
        <p:txBody>
          <a:bodyPr/>
          <a:lstStyle/>
          <a:p>
            <a:fld id="{B8372B4E-F456-4CD4-8555-985190196E12}" type="slidenum">
              <a:rPr lang="en-US" smtClean="0"/>
              <a:t>7</a:t>
            </a:fld>
            <a:endParaRPr lang="en-US"/>
          </a:p>
        </p:txBody>
      </p:sp>
    </p:spTree>
    <p:extLst>
      <p:ext uri="{BB962C8B-B14F-4D97-AF65-F5344CB8AC3E}">
        <p14:creationId xmlns:p14="http://schemas.microsoft.com/office/powerpoint/2010/main" val="2088091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372B4E-F456-4CD4-8555-985190196E12}" type="slidenum">
              <a:rPr lang="en-US" smtClean="0"/>
              <a:t>8</a:t>
            </a:fld>
            <a:endParaRPr lang="en-US"/>
          </a:p>
        </p:txBody>
      </p:sp>
    </p:spTree>
    <p:extLst>
      <p:ext uri="{BB962C8B-B14F-4D97-AF65-F5344CB8AC3E}">
        <p14:creationId xmlns:p14="http://schemas.microsoft.com/office/powerpoint/2010/main" val="3535059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1C920E-2350-4860-8936-D28430633681}" type="slidenum">
              <a:rPr lang="en-US" smtClean="0"/>
              <a:t>12</a:t>
            </a:fld>
            <a:endParaRPr lang="en-US"/>
          </a:p>
        </p:txBody>
      </p:sp>
    </p:spTree>
    <p:extLst>
      <p:ext uri="{BB962C8B-B14F-4D97-AF65-F5344CB8AC3E}">
        <p14:creationId xmlns:p14="http://schemas.microsoft.com/office/powerpoint/2010/main" val="179221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372B4E-F456-4CD4-8555-985190196E12}" type="slidenum">
              <a:rPr lang="en-US" smtClean="0"/>
              <a:t>15</a:t>
            </a:fld>
            <a:endParaRPr lang="en-US"/>
          </a:p>
        </p:txBody>
      </p:sp>
    </p:spTree>
    <p:extLst>
      <p:ext uri="{BB962C8B-B14F-4D97-AF65-F5344CB8AC3E}">
        <p14:creationId xmlns:p14="http://schemas.microsoft.com/office/powerpoint/2010/main" val="29256964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smtClean="0"/>
              <a:t>6/4/2021</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2804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6/4/2021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0153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6/4/2021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158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8959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6/4/2021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9382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6/4/2021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03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6/4/2021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73081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48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0253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769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0427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24328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6/4/2021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627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6/4/2021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5450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6/4/2021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4240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6/4/2021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68366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6/4/2021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9368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smtClean="0"/>
              <a:t>6/4/2021</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004072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www.ascr.usda.bov/complaint_filing_cu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cxnSp>
        <p:nvCxnSpPr>
          <p:cNvPr id="50" name="Straight Connector 41">
            <a:extLst>
              <a:ext uri="{FF2B5EF4-FFF2-40B4-BE49-F238E27FC236}">
                <a16:creationId xmlns:a16="http://schemas.microsoft.com/office/drawing/2014/main" id="{63FED537-3AF1-4C36-9904-77B6A54D27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62458"/>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ctrTitle"/>
          </p:nvPr>
        </p:nvSpPr>
        <p:spPr>
          <a:xfrm>
            <a:off x="8976575" y="2404534"/>
            <a:ext cx="297428" cy="1646302"/>
          </a:xfrm>
        </p:spPr>
        <p:txBody>
          <a:bodyPr>
            <a:normAutofit fontScale="90000"/>
          </a:bodyPr>
          <a:lstStyle/>
          <a:p>
            <a:br>
              <a:rPr lang="en-US" dirty="0"/>
            </a:br>
            <a:endParaRPr lang="en-US" dirty="0"/>
          </a:p>
        </p:txBody>
      </p:sp>
      <p:sp>
        <p:nvSpPr>
          <p:cNvPr id="3" name="Subtitle 2">
            <a:extLst>
              <a:ext uri="{FF2B5EF4-FFF2-40B4-BE49-F238E27FC236}">
                <a16:creationId xmlns:a16="http://schemas.microsoft.com/office/drawing/2014/main" id="{3FC7BD98-5486-489C-BAA0-A69CEFF691B3}"/>
              </a:ext>
            </a:extLst>
          </p:cNvPr>
          <p:cNvSpPr>
            <a:spLocks noGrp="1"/>
          </p:cNvSpPr>
          <p:nvPr>
            <p:ph type="subTitle" idx="1"/>
          </p:nvPr>
        </p:nvSpPr>
        <p:spPr>
          <a:xfrm>
            <a:off x="210819" y="2776950"/>
            <a:ext cx="7295343" cy="1630679"/>
          </a:xfrm>
        </p:spPr>
        <p:txBody>
          <a:bodyPr>
            <a:noAutofit/>
          </a:bodyPr>
          <a:lstStyle/>
          <a:p>
            <a:pPr algn="ctr"/>
            <a:r>
              <a:rPr lang="en-US" sz="3600" b="1" dirty="0">
                <a:solidFill>
                  <a:schemeClr val="tx1"/>
                </a:solidFill>
                <a:latin typeface="Algerian" panose="04020705040A02060702" pitchFamily="82" charset="0"/>
              </a:rPr>
              <a:t>Civil Rights</a:t>
            </a:r>
          </a:p>
          <a:p>
            <a:pPr algn="ctr"/>
            <a:r>
              <a:rPr lang="en-US" sz="3600" b="1" dirty="0">
                <a:solidFill>
                  <a:schemeClr val="tx1"/>
                </a:solidFill>
                <a:latin typeface="Algerian" panose="04020705040A02060702" pitchFamily="82" charset="0"/>
              </a:rPr>
              <a:t>Annual Training - 2019</a:t>
            </a:r>
            <a:br>
              <a:rPr lang="en-US" sz="3600" b="1" dirty="0">
                <a:solidFill>
                  <a:schemeClr val="tx1"/>
                </a:solidFill>
                <a:latin typeface="Algerian" panose="04020705040A02060702" pitchFamily="82" charset="0"/>
              </a:rPr>
            </a:br>
            <a:endParaRPr lang="en-US" sz="3600" b="1" dirty="0">
              <a:solidFill>
                <a:schemeClr val="tx1"/>
              </a:solidFill>
              <a:latin typeface="Algerian" panose="04020705040A02060702" pitchFamily="8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6330" y="172340"/>
            <a:ext cx="4955540" cy="3180461"/>
          </a:xfrm>
          <a:prstGeom prst="rect">
            <a:avLst/>
          </a:prstGeom>
        </p:spPr>
      </p:pic>
    </p:spTree>
    <p:extLst>
      <p:ext uri="{BB962C8B-B14F-4D97-AF65-F5344CB8AC3E}">
        <p14:creationId xmlns:p14="http://schemas.microsoft.com/office/powerpoint/2010/main" val="2315269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7324" y="137160"/>
            <a:ext cx="6391516" cy="563880"/>
          </a:xfrm>
        </p:spPr>
        <p:txBody>
          <a:bodyPr>
            <a:normAutofit fontScale="90000"/>
          </a:bodyPr>
          <a:lstStyle/>
          <a:p>
            <a:r>
              <a:rPr lang="en-US" sz="4400" dirty="0"/>
              <a:t>Topics</a:t>
            </a:r>
            <a:r>
              <a:rPr lang="en-US" dirty="0"/>
              <a:t> </a:t>
            </a:r>
            <a:r>
              <a:rPr lang="en-US" sz="4400" dirty="0"/>
              <a:t>that will be covered </a:t>
            </a:r>
          </a:p>
        </p:txBody>
      </p:sp>
      <p:sp>
        <p:nvSpPr>
          <p:cNvPr id="3" name="Content Placeholder 2"/>
          <p:cNvSpPr>
            <a:spLocks noGrp="1"/>
          </p:cNvSpPr>
          <p:nvPr>
            <p:ph idx="4294967295"/>
          </p:nvPr>
        </p:nvSpPr>
        <p:spPr>
          <a:xfrm>
            <a:off x="121920" y="822960"/>
            <a:ext cx="11628120" cy="4800600"/>
          </a:xfrm>
          <a:prstGeom prst="rect">
            <a:avLst/>
          </a:prstGeom>
        </p:spPr>
        <p:txBody>
          <a:bodyPr>
            <a:noAutofit/>
          </a:bodyPr>
          <a:lstStyle/>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Collection and use of data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 effective public notification systems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 complaint procedures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Compliance review techniques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Resolution of noncompliance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Requirements for reasonable accommodation of  persons with disabilities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Requirement for language assistance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Conflict resolution </a:t>
            </a:r>
          </a:p>
          <a:p>
            <a:pPr>
              <a:buFont typeface="Wingdings" panose="05000000000000000000" pitchFamily="2" charset="2"/>
              <a:buChar char="ü"/>
            </a:pPr>
            <a:r>
              <a:rPr lang="en-US" b="1" cap="none" dirty="0">
                <a:latin typeface="Engravers MT" panose="02090707080505020304" pitchFamily="18" charset="0"/>
                <a:ea typeface="Batang" panose="02030600000101010101" pitchFamily="18" charset="-127"/>
                <a:cs typeface="Arial" panose="020B0604020202020204" pitchFamily="34" charset="0"/>
              </a:rPr>
              <a:t> customer service </a:t>
            </a:r>
          </a:p>
        </p:txBody>
      </p:sp>
    </p:spTree>
    <p:extLst>
      <p:ext uri="{BB962C8B-B14F-4D97-AF65-F5344CB8AC3E}">
        <p14:creationId xmlns:p14="http://schemas.microsoft.com/office/powerpoint/2010/main" val="78994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1" y="0"/>
            <a:ext cx="7482839" cy="899160"/>
          </a:xfrm>
        </p:spPr>
        <p:txBody>
          <a:bodyPr>
            <a:normAutofit/>
          </a:bodyPr>
          <a:lstStyle/>
          <a:p>
            <a:r>
              <a:rPr lang="en-US" sz="4800" dirty="0"/>
              <a:t>What is Civil Rights ???</a:t>
            </a:r>
          </a:p>
        </p:txBody>
      </p:sp>
      <p:sp>
        <p:nvSpPr>
          <p:cNvPr id="3" name="Content Placeholder 2"/>
          <p:cNvSpPr>
            <a:spLocks noGrp="1"/>
          </p:cNvSpPr>
          <p:nvPr>
            <p:ph idx="4294967295"/>
          </p:nvPr>
        </p:nvSpPr>
        <p:spPr>
          <a:xfrm>
            <a:off x="680321" y="1036321"/>
            <a:ext cx="8753239" cy="3154680"/>
          </a:xfrm>
          <a:prstGeom prst="rect">
            <a:avLst/>
          </a:prstGeom>
        </p:spPr>
        <p:txBody>
          <a:bodyPr>
            <a:normAutofit fontScale="77500" lnSpcReduction="20000"/>
          </a:bodyPr>
          <a:lstStyle/>
          <a:p>
            <a:pPr marL="0" indent="0">
              <a:buNone/>
            </a:pPr>
            <a:r>
              <a:rPr lang="en-US" sz="5200" dirty="0">
                <a:solidFill>
                  <a:schemeClr val="bg1"/>
                </a:solidFill>
              </a:rPr>
              <a:t> </a:t>
            </a:r>
            <a:r>
              <a:rPr lang="en-US" sz="5200" cap="none" dirty="0">
                <a:effectLst>
                  <a:outerShdw blurRad="38100" dist="38100" dir="2700000" algn="tl">
                    <a:srgbClr val="000000">
                      <a:alpha val="43137"/>
                    </a:srgbClr>
                  </a:outerShdw>
                </a:effectLst>
              </a:rPr>
              <a:t>Are the rights of individuals to receive equal treatment (and to be free from unfair treatment or "discrimination") in a number of settings; including education and employment</a:t>
            </a:r>
            <a:r>
              <a:rPr lang="en-US" sz="5200" dirty="0">
                <a:effectLst>
                  <a:outerShdw blurRad="38100" dist="38100" dir="2700000" algn="tl">
                    <a:srgbClr val="000000">
                      <a:alpha val="43137"/>
                    </a:srgbClr>
                  </a:outerShdw>
                </a:effectLst>
              </a:rPr>
              <a: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1229" y="355636"/>
            <a:ext cx="2693324" cy="3149527"/>
          </a:xfrm>
          <a:prstGeom prst="rect">
            <a:avLst/>
          </a:prstGeom>
          <a:effectLst>
            <a:softEdge rad="431800"/>
          </a:effectLst>
        </p:spPr>
      </p:pic>
      <p:sp>
        <p:nvSpPr>
          <p:cNvPr id="5" name="Content Placeholder 2"/>
          <p:cNvSpPr txBox="1">
            <a:spLocks/>
          </p:cNvSpPr>
          <p:nvPr/>
        </p:nvSpPr>
        <p:spPr>
          <a:xfrm>
            <a:off x="5796049" y="3808828"/>
            <a:ext cx="5109264" cy="256188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a:solidFill>
                  <a:schemeClr val="tx2">
                    <a:lumMod val="75000"/>
                  </a:schemeClr>
                </a:solidFill>
              </a:rPr>
              <a:t>CACFP funds are Federal Tax Dollars made available through USDA to Partner State Agencies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3013" y="4264857"/>
            <a:ext cx="3592347" cy="1649828"/>
          </a:xfrm>
          <a:prstGeom prst="rect">
            <a:avLst/>
          </a:prstGeom>
        </p:spPr>
      </p:pic>
    </p:spTree>
    <p:extLst>
      <p:ext uri="{BB962C8B-B14F-4D97-AF65-F5344CB8AC3E}">
        <p14:creationId xmlns:p14="http://schemas.microsoft.com/office/powerpoint/2010/main" val="1745022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4261" y="0"/>
            <a:ext cx="8859919" cy="1478280"/>
          </a:xfrm>
        </p:spPr>
        <p:txBody>
          <a:bodyPr>
            <a:noAutofit/>
          </a:bodyPr>
          <a:lstStyle/>
          <a:p>
            <a:pPr algn="ctr"/>
            <a:r>
              <a:rPr lang="en-US" sz="4000" dirty="0"/>
              <a:t>Systems for data collection about potentially eligible persons must:</a:t>
            </a:r>
          </a:p>
        </p:txBody>
      </p:sp>
      <p:sp>
        <p:nvSpPr>
          <p:cNvPr id="5" name="Content Placeholder 4"/>
          <p:cNvSpPr>
            <a:spLocks noGrp="1"/>
          </p:cNvSpPr>
          <p:nvPr>
            <p:ph idx="4294967295"/>
          </p:nvPr>
        </p:nvSpPr>
        <p:spPr>
          <a:xfrm>
            <a:off x="938962" y="1950720"/>
            <a:ext cx="9850519" cy="3550920"/>
          </a:xfrm>
          <a:prstGeom prst="rect">
            <a:avLst/>
          </a:prstGeom>
        </p:spPr>
        <p:txBody>
          <a:bodyPr>
            <a:normAutofit/>
          </a:bodyPr>
          <a:lstStyle/>
          <a:p>
            <a:pPr>
              <a:lnSpc>
                <a:spcPct val="100000"/>
              </a:lnSpc>
            </a:pPr>
            <a:r>
              <a:rPr lang="en-US" sz="4000" dirty="0"/>
              <a:t> </a:t>
            </a:r>
            <a:r>
              <a:rPr lang="en-US" sz="4000" cap="none" dirty="0"/>
              <a:t>Always have instructions, policies and  guidelines for each program regulation.</a:t>
            </a:r>
          </a:p>
          <a:p>
            <a:r>
              <a:rPr lang="en-US" sz="4000" cap="none" dirty="0"/>
              <a:t>Be maintained for 3 years </a:t>
            </a:r>
          </a:p>
          <a:p>
            <a:r>
              <a:rPr lang="en-US" sz="4000" cap="none" dirty="0"/>
              <a:t> continue to submit to FNB each year</a:t>
            </a:r>
          </a:p>
          <a:p>
            <a:pPr marL="0" indent="0">
              <a:buNone/>
            </a:pPr>
            <a:endParaRPr lang="en-US" sz="3200" dirty="0"/>
          </a:p>
        </p:txBody>
      </p:sp>
    </p:spTree>
    <p:extLst>
      <p:ext uri="{BB962C8B-B14F-4D97-AF65-F5344CB8AC3E}">
        <p14:creationId xmlns:p14="http://schemas.microsoft.com/office/powerpoint/2010/main" val="34987356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divo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1407-D1A6-42DD-AE7A-4FA34ACD1317}"/>
              </a:ext>
            </a:extLst>
          </p:cNvPr>
          <p:cNvSpPr>
            <a:spLocks noGrp="1"/>
          </p:cNvSpPr>
          <p:nvPr>
            <p:ph type="title"/>
          </p:nvPr>
        </p:nvSpPr>
        <p:spPr>
          <a:xfrm>
            <a:off x="5756856" y="1042830"/>
            <a:ext cx="5558844" cy="4108719"/>
          </a:xfrm>
          <a:noFill/>
          <a:ln>
            <a:noFill/>
          </a:ln>
          <a:effectLst>
            <a:glow rad="101600">
              <a:schemeClr val="accent6">
                <a:satMod val="175000"/>
                <a:alpha val="40000"/>
              </a:schemeClr>
            </a:glow>
          </a:effectLst>
          <a:scene3d>
            <a:camera prst="orthographicFront"/>
            <a:lightRig rig="threePt" dir="t"/>
          </a:scene3d>
          <a:sp3d>
            <a:bevelT w="165100" prst="coolSlant"/>
          </a:sp3d>
        </p:spPr>
        <p:txBody>
          <a:bodyPr>
            <a:normAutofit/>
          </a:bodyPr>
          <a:lstStyle/>
          <a:p>
            <a:r>
              <a:rPr lang="en-US" sz="4800" b="1" cap="none" dirty="0">
                <a:solidFill>
                  <a:schemeClr val="accent5">
                    <a:lumMod val="75000"/>
                  </a:schemeClr>
                </a:solidFill>
                <a:latin typeface="Baskerville Old Face" panose="02020602080505020303" pitchFamily="18" charset="0"/>
              </a:rPr>
              <a:t>Be sure that any graphics, pictures or clip art that you use shows a variety &amp; diversity of children.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342" y="1680200"/>
            <a:ext cx="4005330" cy="3651490"/>
          </a:xfrm>
          <a:prstGeom prst="rect">
            <a:avLst/>
          </a:prstGeom>
        </p:spPr>
      </p:pic>
    </p:spTree>
    <p:extLst>
      <p:ext uri="{BB962C8B-B14F-4D97-AF65-F5344CB8AC3E}">
        <p14:creationId xmlns:p14="http://schemas.microsoft.com/office/powerpoint/2010/main" val="3563538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692727" y="121921"/>
            <a:ext cx="5650200" cy="2274916"/>
          </a:xfrm>
        </p:spPr>
        <p:txBody>
          <a:bodyPr>
            <a:normAutofit/>
          </a:bodyPr>
          <a:lstStyle/>
          <a:p>
            <a:r>
              <a:rPr lang="en-US" altLang="en-US" sz="4000" dirty="0">
                <a:solidFill>
                  <a:srgbClr val="0070C0"/>
                </a:solidFill>
              </a:rPr>
              <a:t>Form #36 should be a part of your renewal application each year. </a:t>
            </a:r>
            <a:endParaRPr lang="en-US" sz="4000" b="1" dirty="0">
              <a:solidFill>
                <a:srgbClr val="0070C0"/>
              </a:solidFill>
            </a:endParaRPr>
          </a:p>
        </p:txBody>
      </p:sp>
      <p:sp>
        <p:nvSpPr>
          <p:cNvPr id="3" name="Content Placeholder 2"/>
          <p:cNvSpPr>
            <a:spLocks noGrp="1"/>
          </p:cNvSpPr>
          <p:nvPr>
            <p:ph idx="4294967295"/>
          </p:nvPr>
        </p:nvSpPr>
        <p:spPr>
          <a:xfrm>
            <a:off x="692727" y="2164080"/>
            <a:ext cx="5915891" cy="3352800"/>
          </a:xfrm>
          <a:prstGeom prst="rect">
            <a:avLst/>
          </a:prstGeom>
        </p:spPr>
        <p:txBody>
          <a:bodyPr>
            <a:normAutofit fontScale="92500" lnSpcReduction="20000"/>
          </a:bodyPr>
          <a:lstStyle/>
          <a:p>
            <a:r>
              <a:rPr lang="en-US" altLang="en-US" sz="3000" cap="none" dirty="0">
                <a:solidFill>
                  <a:schemeClr val="tx1"/>
                </a:solidFill>
              </a:rPr>
              <a:t>Form 36 reports the number of participants that are </a:t>
            </a:r>
            <a:r>
              <a:rPr lang="en-US" altLang="en-US" sz="3000" cap="none" dirty="0"/>
              <a:t>H</a:t>
            </a:r>
            <a:r>
              <a:rPr lang="en-US" altLang="en-US" sz="3000" cap="none" dirty="0">
                <a:solidFill>
                  <a:schemeClr val="tx1"/>
                </a:solidFill>
              </a:rPr>
              <a:t>ispanic or Latino &amp; those who are not. </a:t>
            </a:r>
          </a:p>
          <a:p>
            <a:r>
              <a:rPr lang="en-US" sz="3000" cap="none" dirty="0">
                <a:solidFill>
                  <a:schemeClr val="tx1"/>
                </a:solidFill>
              </a:rPr>
              <a:t>It also reports on the race of each participant. </a:t>
            </a:r>
          </a:p>
          <a:p>
            <a:r>
              <a:rPr lang="en-US" sz="3000" cap="none" dirty="0">
                <a:solidFill>
                  <a:schemeClr val="tx1"/>
                </a:solidFill>
              </a:rPr>
              <a:t>Race &amp; ethnicity are 2 different categories. </a:t>
            </a:r>
            <a:endParaRPr lang="en-US" sz="2800" cap="none" dirty="0">
              <a:solidFill>
                <a:schemeClr val="tx1"/>
              </a:solidFill>
            </a:endParaRPr>
          </a:p>
        </p:txBody>
      </p: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48945" y="247234"/>
            <a:ext cx="4851483" cy="636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760640298"/>
              </p:ext>
            </p:extLst>
          </p:nvPr>
        </p:nvGraphicFramePr>
        <p:xfrm>
          <a:off x="940158" y="93373"/>
          <a:ext cx="8744755" cy="5302875"/>
        </p:xfrm>
        <a:graphic>
          <a:graphicData uri="http://schemas.openxmlformats.org/presentationml/2006/ole">
            <mc:AlternateContent xmlns:mc="http://schemas.openxmlformats.org/markup-compatibility/2006">
              <mc:Choice xmlns:v="urn:schemas-microsoft-com:vml" Requires="v">
                <p:oleObj spid="_x0000_s1038" name="Acrobat Document" r:id="rId4" imgW="5829207" imgH="7543800" progId="Acrobat.Document.11">
                  <p:embed/>
                </p:oleObj>
              </mc:Choice>
              <mc:Fallback>
                <p:oleObj name="Acrobat Document" r:id="rId4" imgW="5829207" imgH="7543800" progId="Acrobat.Document.11">
                  <p:embed/>
                  <p:pic>
                    <p:nvPicPr>
                      <p:cNvPr id="0" name=""/>
                      <p:cNvPicPr/>
                      <p:nvPr/>
                    </p:nvPicPr>
                    <p:blipFill>
                      <a:blip r:embed="rId5"/>
                      <a:stretch>
                        <a:fillRect/>
                      </a:stretch>
                    </p:blipFill>
                    <p:spPr>
                      <a:xfrm>
                        <a:off x="940158" y="93373"/>
                        <a:ext cx="8744755" cy="5302875"/>
                      </a:xfrm>
                      <a:prstGeom prst="rect">
                        <a:avLst/>
                      </a:prstGeom>
                    </p:spPr>
                  </p:pic>
                </p:oleObj>
              </mc:Fallback>
            </mc:AlternateContent>
          </a:graphicData>
        </a:graphic>
      </p:graphicFrame>
    </p:spTree>
    <p:extLst>
      <p:ext uri="{BB962C8B-B14F-4D97-AF65-F5344CB8AC3E}">
        <p14:creationId xmlns:p14="http://schemas.microsoft.com/office/powerpoint/2010/main" val="30646666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13360"/>
            <a:ext cx="10396882" cy="1624405"/>
          </a:xfrm>
        </p:spPr>
        <p:txBody>
          <a:bodyPr>
            <a:noAutofit/>
          </a:bodyPr>
          <a:lstStyle/>
          <a:p>
            <a:pPr algn="ctr"/>
            <a:r>
              <a:rPr lang="en-US" sz="4000" cap="none" dirty="0"/>
              <a:t>The information is requested solely for the purpose of determining compliance with federal civil rights laws </a:t>
            </a:r>
          </a:p>
        </p:txBody>
      </p:sp>
      <p:sp>
        <p:nvSpPr>
          <p:cNvPr id="3" name="Content Placeholder 2"/>
          <p:cNvSpPr>
            <a:spLocks noGrp="1"/>
          </p:cNvSpPr>
          <p:nvPr>
            <p:ph idx="4294967295"/>
          </p:nvPr>
        </p:nvSpPr>
        <p:spPr>
          <a:xfrm>
            <a:off x="680321" y="1837766"/>
            <a:ext cx="9613861" cy="3740074"/>
          </a:xfrm>
          <a:prstGeom prst="rect">
            <a:avLst/>
          </a:prstGeom>
        </p:spPr>
        <p:txBody>
          <a:bodyPr>
            <a:normAutofit/>
          </a:bodyPr>
          <a:lstStyle/>
          <a:p>
            <a:r>
              <a:rPr lang="en-US" sz="3200" cap="none" dirty="0"/>
              <a:t>Responses will not affect your application and may be protected by the privacy act  </a:t>
            </a:r>
          </a:p>
          <a:p>
            <a:endParaRPr lang="en-US" sz="3200" cap="none" dirty="0"/>
          </a:p>
          <a:p>
            <a:r>
              <a:rPr lang="en-US" sz="3200" cap="none" dirty="0"/>
              <a:t>Racial &amp; ethnic data is used to determine how effective your program is in reaching eligible participants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9057" y="2776452"/>
            <a:ext cx="2210249" cy="2542523"/>
          </a:xfrm>
          <a:prstGeom prst="rect">
            <a:avLst/>
          </a:prstGeom>
        </p:spPr>
      </p:pic>
    </p:spTree>
    <p:extLst>
      <p:ext uri="{BB962C8B-B14F-4D97-AF65-F5344CB8AC3E}">
        <p14:creationId xmlns:p14="http://schemas.microsoft.com/office/powerpoint/2010/main" val="192532553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10582" y="0"/>
            <a:ext cx="5298464" cy="1320800"/>
          </a:xfrm>
        </p:spPr>
        <p:txBody>
          <a:bodyPr>
            <a:normAutofit fontScale="90000"/>
          </a:bodyPr>
          <a:lstStyle/>
          <a:p>
            <a:pPr algn="ctr"/>
            <a:r>
              <a:rPr lang="en-US" b="1" dirty="0">
                <a:solidFill>
                  <a:schemeClr val="accent1">
                    <a:lumMod val="60000"/>
                    <a:lumOff val="40000"/>
                  </a:schemeClr>
                </a:solidFill>
              </a:rPr>
              <a:t>Media Notification</a:t>
            </a:r>
          </a:p>
        </p:txBody>
      </p:sp>
      <p:sp>
        <p:nvSpPr>
          <p:cNvPr id="6" name="Content Placeholder 5"/>
          <p:cNvSpPr>
            <a:spLocks noGrp="1"/>
          </p:cNvSpPr>
          <p:nvPr>
            <p:ph idx="4294967295"/>
          </p:nvPr>
        </p:nvSpPr>
        <p:spPr>
          <a:xfrm>
            <a:off x="167640" y="944881"/>
            <a:ext cx="11430000" cy="5777892"/>
          </a:xfrm>
          <a:prstGeom prst="rect">
            <a:avLst/>
          </a:prstGeom>
          <a:gradFill>
            <a:gsLst>
              <a:gs pos="71000">
                <a:schemeClr val="accent1">
                  <a:lumMod val="5000"/>
                  <a:lumOff val="95000"/>
                </a:schemeClr>
              </a:gs>
              <a:gs pos="100000">
                <a:schemeClr val="accent1">
                  <a:lumMod val="45000"/>
                  <a:lumOff val="55000"/>
                </a:schemeClr>
              </a:gs>
              <a:gs pos="100000">
                <a:schemeClr val="accent1">
                  <a:lumMod val="30000"/>
                  <a:lumOff val="70000"/>
                </a:schemeClr>
              </a:gs>
            </a:gsLst>
            <a:lin ang="5400000" scaled="1"/>
          </a:gradFill>
        </p:spPr>
        <p:txBody>
          <a:bodyPr>
            <a:noAutofit/>
          </a:bodyPr>
          <a:lstStyle/>
          <a:p>
            <a:pPr marL="0" indent="0">
              <a:lnSpc>
                <a:spcPct val="100000"/>
              </a:lnSpc>
              <a:buNone/>
            </a:pPr>
            <a:r>
              <a:rPr lang="en-US" altLang="en-US" sz="3000" b="1" cap="none" dirty="0">
                <a:latin typeface="Batang" panose="02030600000101010101" pitchFamily="18" charset="-127"/>
                <a:ea typeface="Batang" panose="02030600000101010101" pitchFamily="18" charset="-127"/>
              </a:rPr>
              <a:t>Submit the information that is in the box on your media notification letter to the local media.</a:t>
            </a:r>
          </a:p>
          <a:p>
            <a:pPr marL="0" indent="0">
              <a:lnSpc>
                <a:spcPct val="100000"/>
              </a:lnSpc>
              <a:buNone/>
            </a:pPr>
            <a:r>
              <a:rPr lang="en-US" altLang="en-US" sz="3000" b="1" cap="none" dirty="0">
                <a:latin typeface="Batang" panose="02030600000101010101" pitchFamily="18" charset="-127"/>
                <a:ea typeface="Batang" panose="02030600000101010101" pitchFamily="18" charset="-127"/>
              </a:rPr>
              <a:t>Generally you want to this right before your application is submitted.</a:t>
            </a:r>
          </a:p>
          <a:p>
            <a:pPr marL="0" indent="0">
              <a:lnSpc>
                <a:spcPct val="100000"/>
              </a:lnSpc>
              <a:buNone/>
            </a:pPr>
            <a:r>
              <a:rPr lang="en-US" altLang="en-US" sz="3000" b="1" cap="none" dirty="0">
                <a:latin typeface="Batang" panose="02030600000101010101" pitchFamily="18" charset="-127"/>
                <a:ea typeface="Batang" panose="02030600000101010101" pitchFamily="18" charset="-127"/>
              </a:rPr>
              <a:t>The media means an organization that publicizes things for the general public </a:t>
            </a:r>
          </a:p>
          <a:p>
            <a:pPr marL="0" indent="0">
              <a:lnSpc>
                <a:spcPct val="100000"/>
              </a:lnSpc>
              <a:buNone/>
            </a:pPr>
            <a:r>
              <a:rPr lang="en-US" altLang="en-US" sz="3000" b="1" cap="none" dirty="0">
                <a:latin typeface="Batang" panose="02030600000101010101" pitchFamily="18" charset="-127"/>
                <a:ea typeface="Batang" panose="02030600000101010101" pitchFamily="18" charset="-127"/>
              </a:rPr>
              <a:t>Family nutrition will notify the media in subsequent years in a state-wide press </a:t>
            </a:r>
            <a:r>
              <a:rPr lang="en-US" altLang="en-US" sz="2800" b="1" cap="none" dirty="0">
                <a:latin typeface="Batang" panose="02030600000101010101" pitchFamily="18" charset="-127"/>
                <a:ea typeface="Batang" panose="02030600000101010101" pitchFamily="18" charset="-127"/>
              </a:rPr>
              <a:t>release. </a:t>
            </a:r>
          </a:p>
        </p:txBody>
      </p:sp>
    </p:spTree>
    <p:extLst>
      <p:ext uri="{BB962C8B-B14F-4D97-AF65-F5344CB8AC3E}">
        <p14:creationId xmlns:p14="http://schemas.microsoft.com/office/powerpoint/2010/main" val="1064118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1407-D1A6-42DD-AE7A-4FA34ACD1317}"/>
              </a:ext>
            </a:extLst>
          </p:cNvPr>
          <p:cNvSpPr>
            <a:spLocks noGrp="1"/>
          </p:cNvSpPr>
          <p:nvPr>
            <p:ph type="title"/>
          </p:nvPr>
        </p:nvSpPr>
        <p:spPr>
          <a:xfrm>
            <a:off x="685801" y="1242694"/>
            <a:ext cx="5009832" cy="601245"/>
          </a:xfrm>
        </p:spPr>
        <p:txBody>
          <a:bodyPr>
            <a:normAutofit fontScale="90000"/>
          </a:bodyPr>
          <a:lstStyle/>
          <a:p>
            <a:r>
              <a:rPr lang="en-US" sz="4400" dirty="0">
                <a:solidFill>
                  <a:schemeClr val="bg1">
                    <a:lumMod val="50000"/>
                  </a:schemeClr>
                </a:solidFill>
              </a:rPr>
              <a:t>Public Notification </a:t>
            </a:r>
          </a:p>
        </p:txBody>
      </p:sp>
      <p:sp>
        <p:nvSpPr>
          <p:cNvPr id="3" name="Content Placeholder 2"/>
          <p:cNvSpPr>
            <a:spLocks noGrp="1"/>
          </p:cNvSpPr>
          <p:nvPr>
            <p:ph sz="half" idx="4294967295"/>
          </p:nvPr>
        </p:nvSpPr>
        <p:spPr>
          <a:xfrm>
            <a:off x="528034" y="243838"/>
            <a:ext cx="10908405" cy="1378899"/>
          </a:xfrm>
          <a:prstGeom prst="rect">
            <a:avLst/>
          </a:prstGeom>
        </p:spPr>
        <p:txBody>
          <a:bodyPr>
            <a:normAutofit fontScale="25000" lnSpcReduction="20000"/>
          </a:bodyPr>
          <a:lstStyle/>
          <a:p>
            <a:pPr marL="0" indent="0" algn="ctr">
              <a:buNone/>
            </a:pPr>
            <a:endParaRPr lang="en-US" altLang="en-US" sz="3600" dirty="0">
              <a:solidFill>
                <a:srgbClr val="00B050"/>
              </a:solidFill>
            </a:endParaRPr>
          </a:p>
          <a:p>
            <a:pPr marL="0" indent="0" algn="ctr">
              <a:buNone/>
            </a:pPr>
            <a:r>
              <a:rPr lang="en-US" altLang="en-US" sz="9600" cap="none" dirty="0">
                <a:solidFill>
                  <a:srgbClr val="0070C0"/>
                </a:solidFill>
                <a:latin typeface="Arial Rounded MT Bold" panose="020F0704030504030204" pitchFamily="34" charset="0"/>
              </a:rPr>
              <a:t>Each year organizations must notify the media of their participation in the program. If your organization is new, the media must be notified before you begin operations</a:t>
            </a:r>
          </a:p>
          <a:p>
            <a:endParaRPr lang="en-US" sz="9600" b="1" dirty="0">
              <a:solidFill>
                <a:srgbClr val="002060"/>
              </a:solidFill>
            </a:endParaRPr>
          </a:p>
        </p:txBody>
      </p:sp>
      <p:sp>
        <p:nvSpPr>
          <p:cNvPr id="26" name="Rectangle 25">
            <a:extLst>
              <a:ext uri="{FF2B5EF4-FFF2-40B4-BE49-F238E27FC236}">
                <a16:creationId xmlns:a16="http://schemas.microsoft.com/office/drawing/2014/main" id="{FCF82941-5589-49BF-B6B1-76122B2D0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77795">
            <a:off x="4406992" y="2260651"/>
            <a:ext cx="1914980" cy="1565864"/>
          </a:xfrm>
          <a:prstGeom prst="rect">
            <a:avLst/>
          </a:prstGeom>
        </p:spPr>
      </p:pic>
      <p:sp>
        <p:nvSpPr>
          <p:cNvPr id="10" name="Content Placeholder 4"/>
          <p:cNvSpPr txBox="1">
            <a:spLocks/>
          </p:cNvSpPr>
          <p:nvPr/>
        </p:nvSpPr>
        <p:spPr>
          <a:xfrm>
            <a:off x="457200" y="1810439"/>
            <a:ext cx="4297679" cy="382836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altLang="en-US" sz="2800" b="1" u="sng" dirty="0"/>
          </a:p>
          <a:p>
            <a:r>
              <a:rPr lang="en-US" altLang="en-US" sz="2400" b="1" u="sng" dirty="0"/>
              <a:t>NOT Media Coverage</a:t>
            </a:r>
          </a:p>
          <a:p>
            <a:pPr marL="457200" indent="-457200">
              <a:buFont typeface="Arial" panose="020B0604020202020204" pitchFamily="34" charset="0"/>
              <a:buChar char="•"/>
            </a:pPr>
            <a:r>
              <a:rPr lang="en-US" altLang="en-US" sz="2800" dirty="0"/>
              <a:t>Bulletin Boards</a:t>
            </a:r>
          </a:p>
          <a:p>
            <a:pPr marL="457200" indent="-457200">
              <a:buFont typeface="Arial" panose="020B0604020202020204" pitchFamily="34" charset="0"/>
              <a:buChar char="•"/>
            </a:pPr>
            <a:r>
              <a:rPr lang="en-US" altLang="en-US" sz="2800" dirty="0"/>
              <a:t>Your center newsletter</a:t>
            </a:r>
          </a:p>
          <a:p>
            <a:pPr marL="457200" indent="-457200">
              <a:buFont typeface="Arial" panose="020B0604020202020204" pitchFamily="34" charset="0"/>
              <a:buChar char="•"/>
            </a:pPr>
            <a:r>
              <a:rPr lang="en-US" altLang="en-US" sz="2800" dirty="0"/>
              <a:t>Church bulletin</a:t>
            </a:r>
          </a:p>
          <a:p>
            <a:pPr marL="457200" indent="-457200">
              <a:buFont typeface="Arial" panose="020B0604020202020204" pitchFamily="34" charset="0"/>
              <a:buChar char="•"/>
            </a:pPr>
            <a:r>
              <a:rPr lang="en-US" altLang="en-US" sz="2800" dirty="0"/>
              <a:t>Note sent home with kids</a:t>
            </a:r>
          </a:p>
          <a:p>
            <a:pPr marL="457200" indent="-457200">
              <a:buFont typeface="Arial" panose="020B0604020202020204" pitchFamily="34" charset="0"/>
              <a:buChar char="•"/>
            </a:pPr>
            <a:r>
              <a:rPr lang="en-US" altLang="en-US" sz="2800" dirty="0"/>
              <a:t>NAEYC newsletter</a:t>
            </a:r>
          </a:p>
          <a:p>
            <a:pPr marL="457200" indent="-457200">
              <a:buFont typeface="Arial" panose="020B0604020202020204" pitchFamily="34" charset="0"/>
              <a:buChar char="•"/>
            </a:pPr>
            <a:r>
              <a:rPr lang="en-US" altLang="en-US" sz="2800" dirty="0"/>
              <a:t>Texting or a Twitter tweet</a:t>
            </a:r>
          </a:p>
          <a:p>
            <a:endParaRPr lang="en-US" sz="2800" dirty="0"/>
          </a:p>
        </p:txBody>
      </p:sp>
      <p:sp>
        <p:nvSpPr>
          <p:cNvPr id="11" name="Content Placeholder 5"/>
          <p:cNvSpPr txBox="1">
            <a:spLocks/>
          </p:cNvSpPr>
          <p:nvPr/>
        </p:nvSpPr>
        <p:spPr>
          <a:xfrm>
            <a:off x="6447155" y="1752602"/>
            <a:ext cx="4754563" cy="3886198"/>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71500" indent="-571500">
              <a:buFont typeface="Arial" panose="020B0604020202020204" pitchFamily="34" charset="0"/>
              <a:buChar char="•"/>
            </a:pPr>
            <a:r>
              <a:rPr lang="en-US" altLang="en-US" sz="2800" b="1" u="sng" dirty="0"/>
              <a:t>Examples of Media </a:t>
            </a:r>
          </a:p>
          <a:p>
            <a:pPr marL="571500" indent="-571500">
              <a:buFont typeface="Arial" panose="020B0604020202020204" pitchFamily="34" charset="0"/>
              <a:buChar char="•"/>
            </a:pPr>
            <a:r>
              <a:rPr lang="en-US" altLang="en-US" sz="2800" dirty="0"/>
              <a:t>Television</a:t>
            </a:r>
          </a:p>
          <a:p>
            <a:pPr marL="571500" indent="-571500">
              <a:buFont typeface="Arial" panose="020B0604020202020204" pitchFamily="34" charset="0"/>
              <a:buChar char="•"/>
            </a:pPr>
            <a:r>
              <a:rPr lang="en-US" altLang="en-US" sz="2800" dirty="0"/>
              <a:t>Radio</a:t>
            </a:r>
          </a:p>
          <a:p>
            <a:pPr marL="571500" indent="-571500">
              <a:buFont typeface="Arial" panose="020B0604020202020204" pitchFamily="34" charset="0"/>
              <a:buChar char="•"/>
            </a:pPr>
            <a:r>
              <a:rPr lang="en-US" altLang="en-US" sz="2800" dirty="0"/>
              <a:t>Newspaper</a:t>
            </a:r>
          </a:p>
          <a:p>
            <a:pPr marL="571500" indent="-571500">
              <a:buFont typeface="Arial" panose="020B0604020202020204" pitchFamily="34" charset="0"/>
              <a:buChar char="•"/>
            </a:pPr>
            <a:r>
              <a:rPr lang="en-US" altLang="en-US" sz="2800" dirty="0"/>
              <a:t>News Magazines such as New Mexico Kids</a:t>
            </a:r>
          </a:p>
          <a:p>
            <a:pPr marL="571500" indent="-571500">
              <a:buFont typeface="Arial" panose="020B0604020202020204" pitchFamily="34" charset="0"/>
              <a:buChar char="•"/>
            </a:pPr>
            <a:r>
              <a:rPr lang="en-US" altLang="en-US" sz="2800" dirty="0"/>
              <a:t>Ad booklets such as the Thrifty Nickel</a:t>
            </a:r>
          </a:p>
          <a:p>
            <a:pPr marL="571500" indent="-571500">
              <a:buFont typeface="Arial" panose="020B0604020202020204" pitchFamily="34" charset="0"/>
              <a:buChar char="•"/>
            </a:pPr>
            <a:r>
              <a:rPr lang="en-US" altLang="en-US" sz="2800" dirty="0"/>
              <a:t>Internet Website</a:t>
            </a:r>
          </a:p>
          <a:p>
            <a:endParaRPr lang="en-US" dirty="0"/>
          </a:p>
        </p:txBody>
      </p:sp>
    </p:spTree>
    <p:extLst>
      <p:ext uri="{BB962C8B-B14F-4D97-AF65-F5344CB8AC3E}">
        <p14:creationId xmlns:p14="http://schemas.microsoft.com/office/powerpoint/2010/main" val="3412740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47000">
              <a:schemeClr val="accent1">
                <a:lumMod val="5000"/>
                <a:lumOff val="9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1919636" y="118748"/>
            <a:ext cx="8405553" cy="789709"/>
          </a:xfrm>
        </p:spPr>
        <p:txBody>
          <a:bodyPr>
            <a:noAutofit/>
          </a:bodyPr>
          <a:lstStyle/>
          <a:p>
            <a:pPr algn="ctr"/>
            <a:r>
              <a:rPr lang="en-US" altLang="en-US" sz="4800" dirty="0">
                <a:solidFill>
                  <a:srgbClr val="002060"/>
                </a:solidFill>
              </a:rPr>
              <a:t>Complaint Procedures</a:t>
            </a:r>
            <a:endParaRPr lang="en-US" sz="4800" b="1" dirty="0">
              <a:solidFill>
                <a:srgbClr val="002060"/>
              </a:solidFill>
            </a:endParaRPr>
          </a:p>
        </p:txBody>
      </p:sp>
      <p:sp>
        <p:nvSpPr>
          <p:cNvPr id="3" name="Content Placeholder 2"/>
          <p:cNvSpPr>
            <a:spLocks noGrp="1"/>
          </p:cNvSpPr>
          <p:nvPr>
            <p:ph idx="4294967295"/>
          </p:nvPr>
        </p:nvSpPr>
        <p:spPr>
          <a:xfrm>
            <a:off x="187194" y="908457"/>
            <a:ext cx="8682486" cy="4896597"/>
          </a:xfrm>
          <a:prstGeom prst="rect">
            <a:avLst/>
          </a:prstGeom>
        </p:spPr>
        <p:txBody>
          <a:bodyPr>
            <a:normAutofit fontScale="77500" lnSpcReduction="20000"/>
          </a:bodyPr>
          <a:lstStyle/>
          <a:p>
            <a:r>
              <a:rPr lang="en-US" altLang="en-US" sz="3200" cap="none" dirty="0">
                <a:solidFill>
                  <a:schemeClr val="accent4">
                    <a:lumMod val="75000"/>
                  </a:schemeClr>
                </a:solidFill>
                <a:latin typeface="Arial Rounded MT Bold" panose="020F0704030504030204" pitchFamily="34" charset="0"/>
              </a:rPr>
              <a:t>To file a compliant alleging discrimination, complete the USDA program discrimination complaint from, AD-3027 found online @ </a:t>
            </a:r>
          </a:p>
          <a:p>
            <a:r>
              <a:rPr lang="en-US" altLang="en-US" sz="3200" cap="none" dirty="0">
                <a:solidFill>
                  <a:srgbClr val="00B0F0"/>
                </a:solidFill>
                <a:latin typeface="Arial Rounded MT Bold" panose="020F0704030504030204" pitchFamily="34" charset="0"/>
                <a:hlinkClick r:id="rId2"/>
              </a:rPr>
              <a:t>Http://www.Ascr.Usda.Gov/complaint_filing_cus.Html</a:t>
            </a:r>
            <a:endParaRPr lang="en-US" altLang="en-US" sz="3200" cap="none" dirty="0">
              <a:solidFill>
                <a:srgbClr val="00B0F0"/>
              </a:solidFill>
              <a:latin typeface="Arial Rounded MT Bold" panose="020F0704030504030204" pitchFamily="34" charset="0"/>
            </a:endParaRPr>
          </a:p>
          <a:p>
            <a:r>
              <a:rPr lang="en-US" altLang="en-US" sz="3200" cap="none" dirty="0">
                <a:solidFill>
                  <a:srgbClr val="00B0F0"/>
                </a:solidFill>
                <a:latin typeface="Arial Rounded MT Bold" panose="020F0704030504030204" pitchFamily="34" charset="0"/>
              </a:rPr>
              <a:t> </a:t>
            </a:r>
            <a:r>
              <a:rPr lang="en-US" altLang="en-US" sz="3200" cap="none" dirty="0">
                <a:solidFill>
                  <a:schemeClr val="accent4">
                    <a:lumMod val="75000"/>
                  </a:schemeClr>
                </a:solidFill>
                <a:latin typeface="Arial Rounded MT Bold" panose="020F0704030504030204" pitchFamily="34" charset="0"/>
              </a:rPr>
              <a:t>Or at any USDA office</a:t>
            </a:r>
          </a:p>
          <a:p>
            <a:r>
              <a:rPr lang="en-US" altLang="en-US" sz="3200" cap="none" dirty="0">
                <a:solidFill>
                  <a:schemeClr val="accent4">
                    <a:lumMod val="75000"/>
                  </a:schemeClr>
                </a:solidFill>
                <a:latin typeface="Arial Rounded MT Bold" panose="020F0704030504030204" pitchFamily="34" charset="0"/>
              </a:rPr>
              <a:t>Or write to: </a:t>
            </a:r>
          </a:p>
          <a:p>
            <a:pPr marL="0" indent="0">
              <a:lnSpc>
                <a:spcPct val="120000"/>
              </a:lnSpc>
              <a:buNone/>
            </a:pPr>
            <a:r>
              <a:rPr lang="en-US" altLang="en-US" sz="3200" cap="none" dirty="0">
                <a:solidFill>
                  <a:schemeClr val="accent4">
                    <a:lumMod val="75000"/>
                  </a:schemeClr>
                </a:solidFill>
                <a:latin typeface="Arial Rounded MT Bold" panose="020F0704030504030204" pitchFamily="34" charset="0"/>
              </a:rPr>
              <a:t>Office of the assistant secretary for civil rights</a:t>
            </a:r>
          </a:p>
          <a:p>
            <a:pPr marL="0" indent="0">
              <a:lnSpc>
                <a:spcPct val="120000"/>
              </a:lnSpc>
              <a:buNone/>
            </a:pPr>
            <a:r>
              <a:rPr lang="en-US" altLang="en-US" sz="3200" cap="none" dirty="0">
                <a:solidFill>
                  <a:schemeClr val="accent4">
                    <a:lumMod val="75000"/>
                  </a:schemeClr>
                </a:solidFill>
                <a:latin typeface="Arial Rounded MT Bold" panose="020F0704030504030204" pitchFamily="34" charset="0"/>
              </a:rPr>
              <a:t>1400 independence </a:t>
            </a:r>
            <a:r>
              <a:rPr lang="en-US" altLang="en-US" sz="3200" cap="none" dirty="0" err="1">
                <a:solidFill>
                  <a:schemeClr val="accent4">
                    <a:lumMod val="75000"/>
                  </a:schemeClr>
                </a:solidFill>
                <a:latin typeface="Arial Rounded MT Bold" panose="020F0704030504030204" pitchFamily="34" charset="0"/>
              </a:rPr>
              <a:t>ave</a:t>
            </a:r>
            <a:r>
              <a:rPr lang="en-US" altLang="en-US" sz="3200" cap="none" dirty="0">
                <a:solidFill>
                  <a:schemeClr val="accent4">
                    <a:lumMod val="75000"/>
                  </a:schemeClr>
                </a:solidFill>
                <a:latin typeface="Arial Rounded MT Bold" panose="020F0704030504030204" pitchFamily="34" charset="0"/>
              </a:rPr>
              <a:t> SW</a:t>
            </a:r>
          </a:p>
          <a:p>
            <a:pPr marL="0" indent="0">
              <a:lnSpc>
                <a:spcPct val="120000"/>
              </a:lnSpc>
              <a:buNone/>
            </a:pPr>
            <a:r>
              <a:rPr lang="en-US" altLang="en-US" sz="3200" cap="none" dirty="0">
                <a:solidFill>
                  <a:schemeClr val="accent4">
                    <a:lumMod val="75000"/>
                  </a:schemeClr>
                </a:solidFill>
                <a:latin typeface="Arial Rounded MT Bold" panose="020F0704030504030204" pitchFamily="34" charset="0"/>
              </a:rPr>
              <a:t>Washington DC 20250-9410</a:t>
            </a:r>
          </a:p>
          <a:p>
            <a:endParaRPr lang="en-US" altLang="en-US" sz="3200" b="1" dirty="0">
              <a:solidFill>
                <a:schemeClr val="accent1">
                  <a:lumMod val="5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3642359"/>
            <a:ext cx="2987040" cy="1417321"/>
          </a:xfrm>
          <a:prstGeom prst="rect">
            <a:avLst/>
          </a:prstGeom>
        </p:spPr>
      </p:pic>
    </p:spTree>
    <p:extLst>
      <p:ext uri="{BB962C8B-B14F-4D97-AF65-F5344CB8AC3E}">
        <p14:creationId xmlns:p14="http://schemas.microsoft.com/office/powerpoint/2010/main" val="3008733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98121"/>
            <a:ext cx="10396882" cy="746760"/>
          </a:xfrm>
        </p:spPr>
        <p:txBody>
          <a:bodyPr>
            <a:normAutofit fontScale="90000"/>
          </a:bodyPr>
          <a:lstStyle/>
          <a:p>
            <a:pPr algn="ctr"/>
            <a:r>
              <a:rPr lang="en-US" dirty="0"/>
              <a:t> </a:t>
            </a:r>
            <a:r>
              <a:rPr lang="en-US" sz="4400" b="1" dirty="0">
                <a:solidFill>
                  <a:schemeClr val="accent5">
                    <a:lumMod val="75000"/>
                  </a:schemeClr>
                </a:solidFill>
              </a:rPr>
              <a:t>Complaint procedures</a:t>
            </a:r>
          </a:p>
        </p:txBody>
      </p:sp>
      <p:sp>
        <p:nvSpPr>
          <p:cNvPr id="3" name="Content Placeholder 2"/>
          <p:cNvSpPr>
            <a:spLocks noGrp="1"/>
          </p:cNvSpPr>
          <p:nvPr>
            <p:ph idx="4294967295"/>
          </p:nvPr>
        </p:nvSpPr>
        <p:spPr>
          <a:xfrm>
            <a:off x="274320" y="822961"/>
            <a:ext cx="10622280" cy="5516879"/>
          </a:xfrm>
          <a:prstGeom prst="rect">
            <a:avLst/>
          </a:prstGeom>
        </p:spPr>
        <p:txBody>
          <a:bodyPr/>
          <a:lstStyle/>
          <a:p>
            <a:r>
              <a:rPr lang="en-US" cap="none" dirty="0">
                <a:latin typeface="Berlin Sans FB Demi" panose="020E0802020502020306" pitchFamily="34" charset="0"/>
              </a:rPr>
              <a:t>NAME, ADDRESS &amp; PHONE NUMBER OF COMPLAINANT IS NOT REQUIRED </a:t>
            </a:r>
          </a:p>
          <a:p>
            <a:r>
              <a:rPr lang="en-US" cap="none" dirty="0">
                <a:latin typeface="Berlin Sans FB Demi" panose="020E0802020502020306" pitchFamily="34" charset="0"/>
              </a:rPr>
              <a:t>SPECIFIC NAME AND LOCATION OF SPONSOR DELIVERING SERVICE IS REQUIRED</a:t>
            </a:r>
          </a:p>
          <a:p>
            <a:r>
              <a:rPr lang="en-US" cap="none" dirty="0">
                <a:latin typeface="Berlin Sans FB Demi" panose="020E0802020502020306" pitchFamily="34" charset="0"/>
              </a:rPr>
              <a:t>THE NATURE OF THE INCIDENT THAT LED THE COMPLAINANT TO FEEL DISCRIMINATED AGAINST IS NEEDED</a:t>
            </a:r>
          </a:p>
          <a:p>
            <a:r>
              <a:rPr lang="en-US" cap="none" dirty="0">
                <a:latin typeface="Berlin Sans FB Demi" panose="020E0802020502020306" pitchFamily="34" charset="0"/>
              </a:rPr>
              <a:t>THE BASIS ON WHICH THE COMPLAINANT CLAIMS DISCRIMINATION EXISTS IS REQUIRED:  WAS DISCRIMINATION BASED ON RACE, COLOR, NATIONAL ORIGIN, SEX, AGE OR DISABILITY? </a:t>
            </a:r>
          </a:p>
          <a:p>
            <a:r>
              <a:rPr lang="en-US" cap="none" dirty="0">
                <a:latin typeface="Berlin Sans FB Demi" panose="020E0802020502020306" pitchFamily="34" charset="0"/>
              </a:rPr>
              <a:t>THE NAMES, TITLES AND BUSINESS ADDRESS OF PERSONS WHO MAY HAVE KNOWLEDGE OF THE DISCRIMINATORY ACTION ARE NEEDED</a:t>
            </a:r>
          </a:p>
          <a:p>
            <a:r>
              <a:rPr lang="en-US" cap="none" dirty="0">
                <a:latin typeface="Berlin Sans FB Demi" panose="020E0802020502020306" pitchFamily="34" charset="0"/>
              </a:rPr>
              <a:t>THE DATES DURING WHICH THE ALLEGED DISCRIMINATORY ACTION OCCURRED ARE NEEDED OR IF SUCH ACTIONS ARE ON-GOING, THAT SHOULD BE SPECIFIED.  </a:t>
            </a:r>
          </a:p>
          <a:p>
            <a:endParaRPr lang="en-US" cap="none" dirty="0"/>
          </a:p>
        </p:txBody>
      </p:sp>
    </p:spTree>
    <p:extLst>
      <p:ext uri="{BB962C8B-B14F-4D97-AF65-F5344CB8AC3E}">
        <p14:creationId xmlns:p14="http://schemas.microsoft.com/office/powerpoint/2010/main" val="262422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75689" y="152400"/>
            <a:ext cx="9262872" cy="929640"/>
          </a:xfrm>
        </p:spPr>
        <p:txBody>
          <a:bodyPr>
            <a:normAutofit/>
          </a:bodyPr>
          <a:lstStyle/>
          <a:p>
            <a:pPr algn="ctr"/>
            <a:r>
              <a:rPr lang="en-US" b="1" dirty="0">
                <a:solidFill>
                  <a:schemeClr val="accent6">
                    <a:lumMod val="50000"/>
                  </a:schemeClr>
                </a:solidFill>
              </a:rPr>
              <a:t>       </a:t>
            </a:r>
            <a:r>
              <a:rPr lang="en-US" sz="4900" b="1" dirty="0">
                <a:solidFill>
                  <a:schemeClr val="accent6">
                    <a:lumMod val="50000"/>
                  </a:schemeClr>
                </a:solidFill>
              </a:rPr>
              <a:t>Compliance Review Techniques</a:t>
            </a:r>
          </a:p>
        </p:txBody>
      </p:sp>
      <p:sp>
        <p:nvSpPr>
          <p:cNvPr id="3" name="Content Placeholder 2"/>
          <p:cNvSpPr>
            <a:spLocks noGrp="1"/>
          </p:cNvSpPr>
          <p:nvPr>
            <p:ph idx="4294967295"/>
          </p:nvPr>
        </p:nvSpPr>
        <p:spPr>
          <a:xfrm>
            <a:off x="243841" y="914400"/>
            <a:ext cx="9784080" cy="5410199"/>
          </a:xfrm>
          <a:prstGeom prst="rect">
            <a:avLst/>
          </a:prstGeom>
        </p:spPr>
        <p:txBody>
          <a:bodyPr>
            <a:noAutofit/>
          </a:bodyPr>
          <a:lstStyle/>
          <a:p>
            <a:pPr marL="0" indent="0" algn="ctr">
              <a:buNone/>
            </a:pPr>
            <a:r>
              <a:rPr lang="en-US" altLang="en-US" sz="2400" b="1" dirty="0">
                <a:solidFill>
                  <a:schemeClr val="accent1">
                    <a:lumMod val="50000"/>
                  </a:schemeClr>
                </a:solidFill>
              </a:rPr>
              <a:t> </a:t>
            </a:r>
            <a:r>
              <a:rPr lang="en-US" altLang="en-US" sz="2400" dirty="0">
                <a:solidFill>
                  <a:srgbClr val="0070C0"/>
                </a:solidFill>
              </a:rPr>
              <a:t>What do you as a sponsor need to do to show you are in compliance? Check the following items to ensure they have been completed.</a:t>
            </a:r>
            <a:r>
              <a:rPr lang="en-US" altLang="en-US" sz="2400" b="1" dirty="0">
                <a:solidFill>
                  <a:srgbClr val="0070C0"/>
                </a:solidFill>
              </a:rPr>
              <a:t> </a:t>
            </a:r>
          </a:p>
          <a:p>
            <a:r>
              <a:rPr lang="en-US" sz="2800" cap="none" dirty="0"/>
              <a:t>Have the “…and justice for all” poster up</a:t>
            </a:r>
          </a:p>
          <a:p>
            <a:r>
              <a:rPr lang="en-US" sz="2800" cap="none" dirty="0"/>
              <a:t>Don’t discriminate against any of the protected classes</a:t>
            </a:r>
          </a:p>
          <a:p>
            <a:r>
              <a:rPr lang="en-US" sz="2800" cap="none" dirty="0"/>
              <a:t>Notify the media of your participation </a:t>
            </a:r>
          </a:p>
          <a:p>
            <a:r>
              <a:rPr lang="en-US" sz="2800" cap="none" dirty="0"/>
              <a:t>Collect race &amp; ethnic data annually</a:t>
            </a:r>
          </a:p>
          <a:p>
            <a:r>
              <a:rPr lang="en-US" sz="2800" cap="none" dirty="0"/>
              <a:t>Insure graphics and pictures show diversity</a:t>
            </a:r>
          </a:p>
          <a:p>
            <a:r>
              <a:rPr lang="en-US" sz="2800" cap="none" dirty="0"/>
              <a:t>Work to resolve any conflicts</a:t>
            </a:r>
          </a:p>
          <a:p>
            <a:r>
              <a:rPr lang="en-US" sz="2800" cap="none" dirty="0"/>
              <a:t>Report any complaints to the state agency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99943">
            <a:off x="9283244" y="3089637"/>
            <a:ext cx="1865376" cy="1865376"/>
          </a:xfrm>
          <a:prstGeom prst="rect">
            <a:avLst/>
          </a:prstGeom>
        </p:spPr>
      </p:pic>
    </p:spTree>
    <p:extLst>
      <p:ext uri="{BB962C8B-B14F-4D97-AF65-F5344CB8AC3E}">
        <p14:creationId xmlns:p14="http://schemas.microsoft.com/office/powerpoint/2010/main" val="1053219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 y="350520"/>
            <a:ext cx="5745480" cy="550920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tx2">
                    <a:lumMod val="50000"/>
                  </a:schemeClr>
                </a:solidFill>
              </a:rPr>
              <a:t>The ….and Justice for All poster is required to be displayed near the front entrance of your facility where the public can see it.</a:t>
            </a:r>
          </a:p>
          <a:p>
            <a:pPr marL="457200" indent="-457200">
              <a:buFont typeface="Arial" panose="020B0604020202020204" pitchFamily="34" charset="0"/>
              <a:buChar char="•"/>
            </a:pPr>
            <a:r>
              <a:rPr lang="en-US" sz="3200" dirty="0">
                <a:solidFill>
                  <a:schemeClr val="tx2">
                    <a:lumMod val="50000"/>
                  </a:schemeClr>
                </a:solidFill>
              </a:rPr>
              <a:t>This poster does not go up with your labor law posters  (which are for employees.)</a:t>
            </a:r>
          </a:p>
          <a:p>
            <a:pPr marL="457200" indent="-457200">
              <a:buFont typeface="Arial" panose="020B0604020202020204" pitchFamily="34" charset="0"/>
              <a:buChar char="•"/>
            </a:pPr>
            <a:r>
              <a:rPr lang="en-US" sz="3200" dirty="0">
                <a:solidFill>
                  <a:schemeClr val="tx2">
                    <a:lumMod val="50000"/>
                  </a:schemeClr>
                </a:solidFill>
              </a:rPr>
              <a:t>Remember: Don’t post it where people will not see it. </a:t>
            </a:r>
          </a:p>
          <a:p>
            <a:endParaRPr lang="en-US" sz="3200" dirty="0">
              <a:solidFill>
                <a:schemeClr val="tx2">
                  <a:lumMod val="50000"/>
                </a:schemeClr>
              </a:solidFill>
            </a:endParaRPr>
          </a:p>
        </p:txBody>
      </p:sp>
      <p:pic>
        <p:nvPicPr>
          <p:cNvPr id="7" name="Picture 1" descr="And justice for all poster" title="And justice for all poste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934200" y="143301"/>
            <a:ext cx="4769131" cy="671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917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007" y="0"/>
            <a:ext cx="8736873" cy="624840"/>
          </a:xfrm>
        </p:spPr>
        <p:txBody>
          <a:bodyPr>
            <a:normAutofit fontScale="90000"/>
          </a:bodyPr>
          <a:lstStyle/>
          <a:p>
            <a:pPr algn="ctr"/>
            <a:r>
              <a:rPr lang="en-US" altLang="en-US" dirty="0"/>
              <a:t>Resolution of Noncompliance</a:t>
            </a:r>
            <a:endParaRPr lang="en-US" dirty="0"/>
          </a:p>
        </p:txBody>
      </p:sp>
      <p:sp>
        <p:nvSpPr>
          <p:cNvPr id="3" name="Content Placeholder 2"/>
          <p:cNvSpPr>
            <a:spLocks noGrp="1"/>
          </p:cNvSpPr>
          <p:nvPr>
            <p:ph idx="4294967295"/>
          </p:nvPr>
        </p:nvSpPr>
        <p:spPr>
          <a:xfrm>
            <a:off x="430875" y="624840"/>
            <a:ext cx="10759439" cy="5132017"/>
          </a:xfrm>
          <a:prstGeom prst="rect">
            <a:avLst/>
          </a:prstGeom>
        </p:spPr>
        <p:txBody>
          <a:bodyPr>
            <a:noAutofit/>
          </a:bodyPr>
          <a:lstStyle/>
          <a:p>
            <a:pPr>
              <a:buFont typeface="Wingdings" panose="05000000000000000000" pitchFamily="2" charset="2"/>
              <a:buChar char="q"/>
            </a:pPr>
            <a:endParaRPr lang="en-US" altLang="en-US" sz="2800" dirty="0"/>
          </a:p>
          <a:p>
            <a:pPr>
              <a:buFont typeface="Wingdings" panose="05000000000000000000" pitchFamily="2" charset="2"/>
              <a:buChar char="§"/>
            </a:pPr>
            <a:r>
              <a:rPr lang="en-US" altLang="en-US" sz="2800" cap="none" dirty="0"/>
              <a:t>Work with the parties involved to correct the situations and return to a level of compliance as quickly as possible                         </a:t>
            </a:r>
          </a:p>
          <a:p>
            <a:pPr>
              <a:buFont typeface="Wingdings" panose="05000000000000000000" pitchFamily="2" charset="2"/>
              <a:buChar char="§"/>
            </a:pPr>
            <a:r>
              <a:rPr lang="en-US" altLang="en-US" sz="2800" cap="none" dirty="0"/>
              <a:t> Attempt to achieve voluntary compliance. </a:t>
            </a:r>
          </a:p>
          <a:p>
            <a:pPr>
              <a:buFont typeface="Wingdings" panose="05000000000000000000" pitchFamily="2" charset="2"/>
              <a:buChar char="§"/>
            </a:pPr>
            <a:r>
              <a:rPr lang="en-US" altLang="en-US" sz="2800" cap="none" dirty="0"/>
              <a:t>Notify the state agency </a:t>
            </a:r>
          </a:p>
          <a:p>
            <a:pPr>
              <a:buFont typeface="Wingdings" panose="05000000000000000000" pitchFamily="2" charset="2"/>
              <a:buChar char="§"/>
            </a:pPr>
            <a:r>
              <a:rPr lang="en-US" altLang="en-US" sz="2800" cap="none" dirty="0"/>
              <a:t>Provide written notice</a:t>
            </a:r>
          </a:p>
          <a:p>
            <a:pPr>
              <a:buFont typeface="Wingdings" panose="05000000000000000000" pitchFamily="2" charset="2"/>
              <a:buChar char="§"/>
            </a:pPr>
            <a:r>
              <a:rPr lang="en-US" altLang="en-US" sz="2800" cap="none" dirty="0"/>
              <a:t>Corrective action must be completed</a:t>
            </a:r>
          </a:p>
          <a:p>
            <a:pPr>
              <a:buFont typeface="Wingdings" panose="05000000000000000000" pitchFamily="2" charset="2"/>
              <a:buChar char="§"/>
            </a:pPr>
            <a:r>
              <a:rPr lang="en-US" altLang="en-US" sz="2800" cap="none" dirty="0"/>
              <a:t>If unresolved within 60 days, FNB will forward the complaint to USDA</a:t>
            </a: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17231699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692727" y="106681"/>
            <a:ext cx="3924993" cy="1011366"/>
          </a:xfrm>
        </p:spPr>
        <p:txBody>
          <a:bodyPr>
            <a:normAutofit fontScale="90000"/>
          </a:bodyPr>
          <a:lstStyle/>
          <a:p>
            <a:r>
              <a:rPr lang="en-US" altLang="en-US" sz="4000" dirty="0"/>
              <a:t>Reasonable accommodations</a:t>
            </a:r>
            <a:endParaRPr lang="en-US" sz="4000" b="1" dirty="0">
              <a:solidFill>
                <a:schemeClr val="accent1">
                  <a:lumMod val="50000"/>
                </a:schemeClr>
              </a:solidFill>
            </a:endParaRPr>
          </a:p>
        </p:txBody>
      </p:sp>
      <p:sp>
        <p:nvSpPr>
          <p:cNvPr id="3" name="Content Placeholder 2"/>
          <p:cNvSpPr>
            <a:spLocks noGrp="1"/>
          </p:cNvSpPr>
          <p:nvPr>
            <p:ph idx="4294967295"/>
          </p:nvPr>
        </p:nvSpPr>
        <p:spPr>
          <a:xfrm>
            <a:off x="106680" y="1234440"/>
            <a:ext cx="6452219" cy="4297680"/>
          </a:xfrm>
          <a:prstGeom prst="rect">
            <a:avLst/>
          </a:prstGeom>
        </p:spPr>
        <p:txBody>
          <a:bodyPr>
            <a:normAutofit/>
          </a:bodyPr>
          <a:lstStyle/>
          <a:p>
            <a:r>
              <a:rPr lang="en-US" altLang="en-US" sz="3200" cap="none" dirty="0">
                <a:solidFill>
                  <a:srgbClr val="0070C0"/>
                </a:solidFill>
              </a:rPr>
              <a:t>Recipients of federal funds must make reasonable accommodations for persons with disabilities. </a:t>
            </a:r>
          </a:p>
          <a:p>
            <a:r>
              <a:rPr lang="en-US" altLang="en-US" sz="3200" cap="none" dirty="0">
                <a:solidFill>
                  <a:srgbClr val="0070C0"/>
                </a:solidFill>
              </a:rPr>
              <a:t>Some food allergies can be considered disabilities which would need to be accommodated</a:t>
            </a:r>
            <a:r>
              <a:rPr lang="en-US" altLang="en-US" sz="3200" b="1" cap="none" dirty="0">
                <a:solidFill>
                  <a:srgbClr val="0070C0"/>
                </a:solidFill>
              </a:rPr>
              <a:t>.  </a:t>
            </a:r>
          </a:p>
        </p:txBody>
      </p:sp>
      <p:pic>
        <p:nvPicPr>
          <p:cNvPr id="8" name="Picture 7"/>
          <p:cNvPicPr>
            <a:picLocks noChangeAspect="1"/>
          </p:cNvPicPr>
          <p:nvPr/>
        </p:nvPicPr>
        <p:blipFill>
          <a:blip r:embed="rId2"/>
          <a:stretch>
            <a:fillRect/>
          </a:stretch>
        </p:blipFill>
        <p:spPr>
          <a:xfrm>
            <a:off x="6802739" y="858967"/>
            <a:ext cx="4657742" cy="3771900"/>
          </a:xfrm>
          <a:prstGeom prst="rect">
            <a:avLst/>
          </a:prstGeom>
        </p:spPr>
      </p:pic>
    </p:spTree>
    <p:extLst>
      <p:ext uri="{BB962C8B-B14F-4D97-AF65-F5344CB8AC3E}">
        <p14:creationId xmlns:p14="http://schemas.microsoft.com/office/powerpoint/2010/main" val="2376905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1407-D1A6-42DD-AE7A-4FA34ACD1317}"/>
              </a:ext>
            </a:extLst>
          </p:cNvPr>
          <p:cNvSpPr>
            <a:spLocks noGrp="1"/>
          </p:cNvSpPr>
          <p:nvPr>
            <p:ph type="title"/>
          </p:nvPr>
        </p:nvSpPr>
        <p:spPr>
          <a:xfrm>
            <a:off x="480744" y="243840"/>
            <a:ext cx="8969444" cy="3315452"/>
          </a:xfrm>
        </p:spPr>
        <p:txBody>
          <a:bodyPr>
            <a:normAutofit/>
          </a:bodyPr>
          <a:lstStyle/>
          <a:p>
            <a:r>
              <a:rPr lang="en-US" sz="4400" cap="none" dirty="0">
                <a:solidFill>
                  <a:schemeClr val="tx1"/>
                </a:solidFill>
              </a:rPr>
              <a:t>Civil rights training is an annual requirement to ensure that all staff and participants understand their responsibilities &amp; prevent discrimination as much as possible.</a:t>
            </a:r>
          </a:p>
        </p:txBody>
      </p:sp>
      <p:sp>
        <p:nvSpPr>
          <p:cNvPr id="26" name="Rectangle 25">
            <a:extLst>
              <a:ext uri="{FF2B5EF4-FFF2-40B4-BE49-F238E27FC236}">
                <a16:creationId xmlns:a16="http://schemas.microsoft.com/office/drawing/2014/main" id="{FCF82941-5589-49BF-B6B1-76122B2D0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sp>
      <p:pic>
        <p:nvPicPr>
          <p:cNvPr id="5" name="Picture 4"/>
          <p:cNvPicPr>
            <a:picLocks noChangeAspect="1"/>
          </p:cNvPicPr>
          <p:nvPr/>
        </p:nvPicPr>
        <p:blipFill>
          <a:blip r:embed="rId2"/>
          <a:stretch>
            <a:fillRect/>
          </a:stretch>
        </p:blipFill>
        <p:spPr>
          <a:xfrm>
            <a:off x="739520" y="3843703"/>
            <a:ext cx="6207616" cy="159118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1571" y="3959396"/>
            <a:ext cx="2253803" cy="98351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90907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3019327" y="288971"/>
            <a:ext cx="6022569" cy="755694"/>
          </a:xfrm>
        </p:spPr>
        <p:txBody>
          <a:bodyPr>
            <a:normAutofit fontScale="90000"/>
          </a:bodyPr>
          <a:lstStyle/>
          <a:p>
            <a:r>
              <a:rPr lang="en-US" sz="4000" b="1" dirty="0">
                <a:solidFill>
                  <a:schemeClr val="accent1">
                    <a:lumMod val="75000"/>
                  </a:schemeClr>
                </a:solidFill>
                <a:latin typeface="Aharoni" panose="02010803020104030203" pitchFamily="2" charset="-79"/>
                <a:cs typeface="Aharoni" panose="02010803020104030203" pitchFamily="2" charset="-79"/>
              </a:rPr>
              <a:t>What else is required? </a:t>
            </a:r>
          </a:p>
        </p:txBody>
      </p:sp>
      <p:sp>
        <p:nvSpPr>
          <p:cNvPr id="3" name="Content Placeholder 2"/>
          <p:cNvSpPr>
            <a:spLocks noGrp="1"/>
          </p:cNvSpPr>
          <p:nvPr>
            <p:ph idx="4294967295"/>
          </p:nvPr>
        </p:nvSpPr>
        <p:spPr>
          <a:xfrm>
            <a:off x="692726" y="1044666"/>
            <a:ext cx="9731434" cy="1775808"/>
          </a:xfrm>
          <a:prstGeom prst="rect">
            <a:avLst/>
          </a:prstGeom>
        </p:spPr>
        <p:txBody>
          <a:bodyPr>
            <a:normAutofit/>
          </a:bodyPr>
          <a:lstStyle/>
          <a:p>
            <a:pPr algn="ctr"/>
            <a:r>
              <a:rPr lang="en-US" sz="2800" dirty="0"/>
              <a:t>Have information available in languages other than English if you have any parents that are not proficient in English.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27" y="3143396"/>
            <a:ext cx="6677889" cy="2238215"/>
          </a:xfrm>
          <a:prstGeom prst="rect">
            <a:avLst/>
          </a:prstGeom>
        </p:spPr>
      </p:pic>
    </p:spTree>
    <p:extLst>
      <p:ext uri="{BB962C8B-B14F-4D97-AF65-F5344CB8AC3E}">
        <p14:creationId xmlns:p14="http://schemas.microsoft.com/office/powerpoint/2010/main" val="2822653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128790" y="106681"/>
            <a:ext cx="7445490" cy="1322874"/>
          </a:xfrm>
        </p:spPr>
        <p:txBody>
          <a:bodyPr>
            <a:normAutofit fontScale="90000"/>
          </a:bodyPr>
          <a:lstStyle/>
          <a:p>
            <a:r>
              <a:rPr lang="es-ES" sz="4000" b="1" dirty="0">
                <a:solidFill>
                  <a:srgbClr val="0070C0"/>
                </a:solidFill>
              </a:rPr>
              <a:t>¿Dónde encuentras la declaración de no discriminación?</a:t>
            </a:r>
            <a:endParaRPr lang="en-US" sz="4000" b="1" dirty="0">
              <a:solidFill>
                <a:srgbClr val="0070C0"/>
              </a:solidFill>
            </a:endParaRPr>
          </a:p>
        </p:txBody>
      </p:sp>
      <p:sp>
        <p:nvSpPr>
          <p:cNvPr id="3" name="Content Placeholder 2"/>
          <p:cNvSpPr>
            <a:spLocks noGrp="1"/>
          </p:cNvSpPr>
          <p:nvPr>
            <p:ph idx="4294967295"/>
          </p:nvPr>
        </p:nvSpPr>
        <p:spPr>
          <a:xfrm>
            <a:off x="1" y="1569720"/>
            <a:ext cx="7574278" cy="4114800"/>
          </a:xfrm>
          <a:prstGeom prst="rect">
            <a:avLst/>
          </a:prstGeom>
        </p:spPr>
        <p:txBody>
          <a:bodyPr>
            <a:normAutofit/>
          </a:bodyPr>
          <a:lstStyle/>
          <a:p>
            <a:pPr marL="457200" indent="-457200">
              <a:buFont typeface="Arial" panose="020B0604020202020204" pitchFamily="34" charset="0"/>
              <a:buChar char="•"/>
            </a:pPr>
            <a:r>
              <a:rPr lang="es-ES" sz="2400" dirty="0"/>
              <a:t>El en cártel"... y justicia para todos" se requiere anunciar en donde el publico lo pueda mirar cuando entran al edificio. Este cartel no se anuncia con los carteles de leyes laborales. (Cuales son para los empleados)</a:t>
            </a:r>
          </a:p>
          <a:p>
            <a:pPr marL="457200" indent="-457200">
              <a:buFont typeface="Arial" panose="020B0604020202020204" pitchFamily="34" charset="0"/>
              <a:buChar char="•"/>
            </a:pPr>
            <a:r>
              <a:rPr lang="es-ES" sz="2400" dirty="0"/>
              <a:t> Recuerde: No anuncie el cartel en donde el publico no lo pueda mirar. </a:t>
            </a:r>
          </a:p>
          <a:p>
            <a:pPr marL="0" indent="0">
              <a:buNone/>
            </a:pPr>
            <a:endParaRPr lang="en-US" sz="2800" dirty="0">
              <a:solidFill>
                <a:schemeClr val="accent1">
                  <a:lumMod val="75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983" y="233095"/>
            <a:ext cx="4253344" cy="6386403"/>
          </a:xfrm>
          <a:prstGeom prst="rect">
            <a:avLst/>
          </a:prstGeom>
        </p:spPr>
      </p:pic>
    </p:spTree>
    <p:extLst>
      <p:ext uri="{BB962C8B-B14F-4D97-AF65-F5344CB8AC3E}">
        <p14:creationId xmlns:p14="http://schemas.microsoft.com/office/powerpoint/2010/main" val="459270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88E1-1C83-45CD-94C1-01CE6D18A71C}"/>
              </a:ext>
            </a:extLst>
          </p:cNvPr>
          <p:cNvSpPr>
            <a:spLocks noGrp="1"/>
          </p:cNvSpPr>
          <p:nvPr>
            <p:ph type="title"/>
          </p:nvPr>
        </p:nvSpPr>
        <p:spPr>
          <a:xfrm>
            <a:off x="172107" y="0"/>
            <a:ext cx="10377714" cy="838200"/>
          </a:xfrm>
        </p:spPr>
        <p:txBody>
          <a:bodyPr>
            <a:normAutofit/>
          </a:bodyPr>
          <a:lstStyle/>
          <a:p>
            <a:pPr algn="ctr"/>
            <a:r>
              <a:rPr lang="en-US" sz="4000" b="1" dirty="0" err="1">
                <a:solidFill>
                  <a:srgbClr val="0070C0"/>
                </a:solidFill>
              </a:rPr>
              <a:t>Traduccion</a:t>
            </a:r>
            <a:r>
              <a:rPr lang="en-US" sz="4000" b="1" dirty="0">
                <a:solidFill>
                  <a:srgbClr val="0070C0"/>
                </a:solidFill>
              </a:rPr>
              <a:t> en </a:t>
            </a:r>
            <a:r>
              <a:rPr lang="en-US" sz="4000" b="1" dirty="0" err="1">
                <a:solidFill>
                  <a:srgbClr val="0070C0"/>
                </a:solidFill>
              </a:rPr>
              <a:t>Espanol</a:t>
            </a:r>
            <a:r>
              <a:rPr lang="en-US" sz="4000" b="1" dirty="0">
                <a:solidFill>
                  <a:srgbClr val="0070C0"/>
                </a:solidFill>
              </a:rPr>
              <a:t> </a:t>
            </a:r>
            <a:r>
              <a:rPr lang="en-US" sz="4000" b="1" dirty="0" err="1">
                <a:solidFill>
                  <a:srgbClr val="0070C0"/>
                </a:solidFill>
              </a:rPr>
              <a:t>Disponible</a:t>
            </a:r>
            <a:endParaRPr lang="en-US" sz="4000" b="1" dirty="0">
              <a:solidFill>
                <a:srgbClr val="0070C0"/>
              </a:solidFill>
            </a:endParaRPr>
          </a:p>
        </p:txBody>
      </p:sp>
      <p:sp>
        <p:nvSpPr>
          <p:cNvPr id="7" name="Content Placeholder 6"/>
          <p:cNvSpPr>
            <a:spLocks noGrp="1"/>
          </p:cNvSpPr>
          <p:nvPr>
            <p:ph idx="4294967295"/>
          </p:nvPr>
        </p:nvSpPr>
        <p:spPr>
          <a:xfrm>
            <a:off x="172108" y="838201"/>
            <a:ext cx="11318852" cy="4632959"/>
          </a:xfrm>
          <a:prstGeom prst="rect">
            <a:avLst/>
          </a:prstGeom>
        </p:spPr>
        <p:txBody>
          <a:bodyPr>
            <a:noAutofit/>
          </a:bodyPr>
          <a:lstStyle/>
          <a:p>
            <a:pPr algn="ctr"/>
            <a:r>
              <a:rPr lang="es-ES" altLang="en-US" sz="2800" dirty="0"/>
              <a:t>Conforme a las leyes federales y a los derechos civiles, reglamentos y políticas del Departamento de Agricultura de los Estados Unidos (U.S. Departamento of Agricultura, USDA), se prohíbe a esta institución discriminar por motivo de raza, color, nacionalidad, sexo, edad, discapacidad y reprimir o tomar represalias por actividades realizadas en el pasado relacionadas con los derechos civiles.</a:t>
            </a:r>
          </a:p>
          <a:p>
            <a:pPr algn="ctr"/>
            <a:r>
              <a:rPr lang="es-ES" altLang="en-US" sz="2800" dirty="0"/>
              <a:t> (No todos los principios de prohibición se aplican a todos los programas). </a:t>
            </a:r>
          </a:p>
          <a:p>
            <a:pPr algn="ctr"/>
            <a:endParaRPr lang="en-US" sz="3200" dirty="0"/>
          </a:p>
        </p:txBody>
      </p:sp>
    </p:spTree>
    <p:extLst>
      <p:ext uri="{BB962C8B-B14F-4D97-AF65-F5344CB8AC3E}">
        <p14:creationId xmlns:p14="http://schemas.microsoft.com/office/powerpoint/2010/main" val="2664785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1407-D1A6-42DD-AE7A-4FA34ACD1317}"/>
              </a:ext>
            </a:extLst>
          </p:cNvPr>
          <p:cNvSpPr>
            <a:spLocks noGrp="1"/>
          </p:cNvSpPr>
          <p:nvPr>
            <p:ph type="title"/>
          </p:nvPr>
        </p:nvSpPr>
        <p:spPr>
          <a:xfrm>
            <a:off x="2499360" y="152400"/>
            <a:ext cx="6385560" cy="929640"/>
          </a:xfrm>
        </p:spPr>
        <p:txBody>
          <a:bodyPr>
            <a:normAutofit/>
          </a:bodyPr>
          <a:lstStyle/>
          <a:p>
            <a:pPr algn="ctr"/>
            <a:r>
              <a:rPr lang="en-US" sz="4000" b="1" dirty="0">
                <a:solidFill>
                  <a:srgbClr val="00B050"/>
                </a:solidFill>
              </a:rPr>
              <a:t>            </a:t>
            </a:r>
            <a:r>
              <a:rPr lang="en-US" sz="4000" b="1" dirty="0">
                <a:solidFill>
                  <a:srgbClr val="0070C0"/>
                </a:solidFill>
              </a:rPr>
              <a:t>Conflict Resolution</a:t>
            </a:r>
          </a:p>
        </p:txBody>
      </p:sp>
      <p:sp>
        <p:nvSpPr>
          <p:cNvPr id="3" name="Content Placeholder 2"/>
          <p:cNvSpPr>
            <a:spLocks noGrp="1"/>
          </p:cNvSpPr>
          <p:nvPr>
            <p:ph idx="4294967295"/>
          </p:nvPr>
        </p:nvSpPr>
        <p:spPr>
          <a:xfrm>
            <a:off x="6040582" y="1082040"/>
            <a:ext cx="5511338" cy="4389120"/>
          </a:xfrm>
          <a:prstGeom prst="rect">
            <a:avLst/>
          </a:prstGeom>
        </p:spPr>
        <p:txBody>
          <a:bodyPr>
            <a:normAutofit fontScale="47500" lnSpcReduction="20000"/>
          </a:bodyPr>
          <a:lstStyle/>
          <a:p>
            <a:pPr marL="45720" indent="0">
              <a:buNone/>
            </a:pPr>
            <a:r>
              <a:rPr lang="en-US" altLang="en-US" sz="5900" kern="0" dirty="0">
                <a:solidFill>
                  <a:srgbClr val="003366"/>
                </a:solidFill>
                <a:latin typeface="Arial"/>
              </a:rPr>
              <a:t>Why cover Civil Rights?  </a:t>
            </a:r>
          </a:p>
          <a:p>
            <a:pPr marL="342900" lvl="0" indent="-342900" fontAlgn="base">
              <a:lnSpc>
                <a:spcPct val="100000"/>
              </a:lnSpc>
              <a:spcBef>
                <a:spcPct val="20000"/>
              </a:spcBef>
              <a:spcAft>
                <a:spcPct val="0"/>
              </a:spcAft>
              <a:buClr>
                <a:srgbClr val="003366"/>
              </a:buClr>
              <a:buSzPct val="75000"/>
              <a:buFont typeface="Wingdings" panose="05000000000000000000" pitchFamily="2" charset="2"/>
              <a:buChar char="l"/>
            </a:pPr>
            <a:r>
              <a:rPr lang="en-US" altLang="en-US" sz="5100" kern="0" dirty="0">
                <a:solidFill>
                  <a:srgbClr val="003366"/>
                </a:solidFill>
                <a:latin typeface="Arial"/>
              </a:rPr>
              <a:t>To resolve conflict</a:t>
            </a:r>
          </a:p>
          <a:p>
            <a:pPr marL="342900" lvl="0" indent="-342900" fontAlgn="base">
              <a:lnSpc>
                <a:spcPct val="100000"/>
              </a:lnSpc>
              <a:spcBef>
                <a:spcPct val="20000"/>
              </a:spcBef>
              <a:spcAft>
                <a:spcPct val="0"/>
              </a:spcAft>
              <a:buClr>
                <a:srgbClr val="003366"/>
              </a:buClr>
              <a:buSzPct val="75000"/>
              <a:buFont typeface="Wingdings" panose="05000000000000000000" pitchFamily="2" charset="2"/>
              <a:buChar char="l"/>
            </a:pPr>
            <a:r>
              <a:rPr lang="en-US" altLang="en-US" sz="5100" kern="0" dirty="0">
                <a:solidFill>
                  <a:srgbClr val="003366"/>
                </a:solidFill>
                <a:latin typeface="Arial"/>
              </a:rPr>
              <a:t>CACFP is a Federal program</a:t>
            </a:r>
          </a:p>
          <a:p>
            <a:pPr marL="342900" lvl="0" indent="-342900" fontAlgn="base">
              <a:lnSpc>
                <a:spcPct val="100000"/>
              </a:lnSpc>
              <a:spcBef>
                <a:spcPct val="20000"/>
              </a:spcBef>
              <a:spcAft>
                <a:spcPct val="0"/>
              </a:spcAft>
              <a:buClr>
                <a:srgbClr val="003366"/>
              </a:buClr>
              <a:buSzPct val="75000"/>
              <a:buFont typeface="Wingdings" panose="05000000000000000000" pitchFamily="2" charset="2"/>
              <a:buChar char="l"/>
            </a:pPr>
            <a:r>
              <a:rPr lang="en-US" altLang="en-US" sz="5100" kern="0" dirty="0">
                <a:solidFill>
                  <a:srgbClr val="003366"/>
                </a:solidFill>
                <a:latin typeface="Arial"/>
              </a:rPr>
              <a:t>To ensure all eligible participants are served without discrimination</a:t>
            </a:r>
          </a:p>
          <a:p>
            <a:pPr marL="342900" lvl="0" indent="-342900" fontAlgn="base">
              <a:lnSpc>
                <a:spcPct val="100000"/>
              </a:lnSpc>
              <a:spcBef>
                <a:spcPct val="20000"/>
              </a:spcBef>
              <a:spcAft>
                <a:spcPct val="0"/>
              </a:spcAft>
              <a:buClr>
                <a:srgbClr val="003366"/>
              </a:buClr>
              <a:buSzPct val="75000"/>
              <a:buFont typeface="Wingdings" panose="05000000000000000000" pitchFamily="2" charset="2"/>
              <a:buChar char="l"/>
            </a:pPr>
            <a:r>
              <a:rPr lang="en-US" altLang="en-US" sz="5100" kern="0" dirty="0">
                <a:solidFill>
                  <a:srgbClr val="003366"/>
                </a:solidFill>
                <a:latin typeface="Arial"/>
              </a:rPr>
              <a:t>To ensure that all staff know their duties and responsibilities related to civil rights  </a:t>
            </a:r>
          </a:p>
          <a:p>
            <a:pPr marL="342900" lvl="0" indent="-342900" fontAlgn="base">
              <a:lnSpc>
                <a:spcPct val="100000"/>
              </a:lnSpc>
              <a:spcBef>
                <a:spcPct val="20000"/>
              </a:spcBef>
              <a:spcAft>
                <a:spcPct val="0"/>
              </a:spcAft>
              <a:buClr>
                <a:srgbClr val="003366"/>
              </a:buClr>
              <a:buSzPct val="75000"/>
              <a:buFont typeface="Wingdings" panose="05000000000000000000" pitchFamily="2" charset="2"/>
              <a:buChar char="l"/>
            </a:pPr>
            <a:r>
              <a:rPr lang="en-US" altLang="en-US" sz="5100" kern="0" dirty="0">
                <a:solidFill>
                  <a:srgbClr val="003366"/>
                </a:solidFill>
                <a:latin typeface="Arial"/>
              </a:rPr>
              <a:t>To be in compliance with CACFP regulations</a:t>
            </a:r>
          </a:p>
          <a:p>
            <a:pPr marL="45720" indent="0">
              <a:buNone/>
            </a:pPr>
            <a:endParaRPr lang="en-US" dirty="0"/>
          </a:p>
        </p:txBody>
      </p:sp>
      <p:sp>
        <p:nvSpPr>
          <p:cNvPr id="26" name="Rectangle 25">
            <a:extLst>
              <a:ext uri="{FF2B5EF4-FFF2-40B4-BE49-F238E27FC236}">
                <a16:creationId xmlns:a16="http://schemas.microsoft.com/office/drawing/2014/main" id="{FCF82941-5589-49BF-B6B1-76122B2D0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sp>
      <p:pic>
        <p:nvPicPr>
          <p:cNvPr id="6" name="Picture 5"/>
          <p:cNvPicPr>
            <a:picLocks noChangeAspect="1"/>
          </p:cNvPicPr>
          <p:nvPr/>
        </p:nvPicPr>
        <p:blipFill>
          <a:blip r:embed="rId2"/>
          <a:stretch>
            <a:fillRect/>
          </a:stretch>
        </p:blipFill>
        <p:spPr>
          <a:xfrm>
            <a:off x="457287" y="1173480"/>
            <a:ext cx="5234853" cy="3913909"/>
          </a:xfrm>
          <a:prstGeom prst="rect">
            <a:avLst/>
          </a:prstGeom>
        </p:spPr>
      </p:pic>
    </p:spTree>
    <p:extLst>
      <p:ext uri="{BB962C8B-B14F-4D97-AF65-F5344CB8AC3E}">
        <p14:creationId xmlns:p14="http://schemas.microsoft.com/office/powerpoint/2010/main" val="3200256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6193-F9F1-4C54-838F-77350B9FC5DC}"/>
              </a:ext>
            </a:extLst>
          </p:cNvPr>
          <p:cNvSpPr>
            <a:spLocks noGrp="1"/>
          </p:cNvSpPr>
          <p:nvPr>
            <p:ph type="title"/>
          </p:nvPr>
        </p:nvSpPr>
        <p:spPr>
          <a:xfrm>
            <a:off x="692727" y="581891"/>
            <a:ext cx="5650200" cy="1814945"/>
          </a:xfrm>
        </p:spPr>
        <p:txBody>
          <a:bodyPr>
            <a:normAutofit/>
          </a:bodyPr>
          <a:lstStyle/>
          <a:p>
            <a:r>
              <a:rPr lang="es-ES" altLang="en-US" sz="4000" b="1" dirty="0">
                <a:solidFill>
                  <a:schemeClr val="accent1">
                    <a:lumMod val="50000"/>
                  </a:schemeClr>
                </a:solidFill>
              </a:rPr>
              <a:t> </a:t>
            </a:r>
            <a:endParaRPr lang="en-US" sz="4000" b="1" dirty="0">
              <a:solidFill>
                <a:schemeClr val="accent1">
                  <a:lumMod val="50000"/>
                </a:schemeClr>
              </a:solidFill>
            </a:endParaRPr>
          </a:p>
        </p:txBody>
      </p:sp>
      <p:sp>
        <p:nvSpPr>
          <p:cNvPr id="3" name="Content Placeholder 2"/>
          <p:cNvSpPr>
            <a:spLocks noGrp="1"/>
          </p:cNvSpPr>
          <p:nvPr>
            <p:ph idx="4294967295"/>
          </p:nvPr>
        </p:nvSpPr>
        <p:spPr>
          <a:xfrm>
            <a:off x="0" y="681289"/>
            <a:ext cx="8458200" cy="5414711"/>
          </a:xfrm>
          <a:prstGeom prst="rect">
            <a:avLst/>
          </a:prstGeom>
        </p:spPr>
        <p:txBody>
          <a:bodyPr>
            <a:normAutofit/>
          </a:bodyPr>
          <a:lstStyle/>
          <a:p>
            <a:pPr marL="0" indent="0">
              <a:buNone/>
            </a:pPr>
            <a:r>
              <a:rPr lang="en-US" altLang="en-US" sz="3000" u="sng" dirty="0">
                <a:solidFill>
                  <a:srgbClr val="0070C0"/>
                </a:solidFill>
              </a:rPr>
              <a:t>Customers include:    </a:t>
            </a:r>
          </a:p>
          <a:p>
            <a:pPr marL="571500" indent="-571500">
              <a:buSzPct val="100000"/>
              <a:buFont typeface="+mj-lt"/>
              <a:buAutoNum type="arabicPeriod"/>
            </a:pPr>
            <a:r>
              <a:rPr lang="en-US" altLang="en-US" sz="2800" dirty="0"/>
              <a:t>Children in care</a:t>
            </a:r>
          </a:p>
          <a:p>
            <a:pPr marL="571500" indent="-571500">
              <a:buSzPct val="100000"/>
              <a:buFont typeface="+mj-lt"/>
              <a:buAutoNum type="arabicPeriod"/>
            </a:pPr>
            <a:r>
              <a:rPr lang="en-US" altLang="en-US" sz="2800" dirty="0"/>
              <a:t>Adults in care</a:t>
            </a:r>
          </a:p>
          <a:p>
            <a:pPr marL="571500" indent="-571500">
              <a:buSzPct val="100000"/>
              <a:buFont typeface="+mj-lt"/>
              <a:buAutoNum type="arabicPeriod"/>
            </a:pPr>
            <a:r>
              <a:rPr lang="en-US" altLang="en-US" sz="2800" dirty="0"/>
              <a:t>Parents or Guardians</a:t>
            </a:r>
          </a:p>
          <a:p>
            <a:pPr marL="571500" indent="-571500">
              <a:buSzPct val="100000"/>
              <a:buFont typeface="+mj-lt"/>
              <a:buAutoNum type="arabicPeriod"/>
            </a:pPr>
            <a:r>
              <a:rPr lang="en-US" altLang="en-US" sz="3000" dirty="0"/>
              <a:t>Everyone should be treated with respect.</a:t>
            </a:r>
          </a:p>
          <a:p>
            <a:pPr marL="571500" indent="-571500">
              <a:buSzPct val="100000"/>
              <a:buFont typeface="+mj-lt"/>
              <a:buAutoNum type="arabicPeriod"/>
            </a:pPr>
            <a:r>
              <a:rPr lang="en-US" altLang="en-US" sz="3000" dirty="0"/>
              <a:t>All participants need to have equal access to program benefits. </a:t>
            </a:r>
          </a:p>
          <a:p>
            <a:endParaRPr lang="en-US" sz="2800" dirty="0">
              <a:solidFill>
                <a:schemeClr val="accent1">
                  <a:lumMod val="75000"/>
                </a:schemeClr>
              </a:solidFill>
            </a:endParaRPr>
          </a:p>
        </p:txBody>
      </p:sp>
      <p:sp>
        <p:nvSpPr>
          <p:cNvPr id="6" name="TextBox 5"/>
          <p:cNvSpPr txBox="1"/>
          <p:nvPr/>
        </p:nvSpPr>
        <p:spPr>
          <a:xfrm>
            <a:off x="2042160" y="-709"/>
            <a:ext cx="7589519" cy="646331"/>
          </a:xfrm>
          <a:prstGeom prst="rect">
            <a:avLst/>
          </a:prstGeom>
          <a:noFill/>
        </p:spPr>
        <p:txBody>
          <a:bodyPr wrap="square" rtlCol="0">
            <a:spAutoFit/>
          </a:bodyPr>
          <a:lstStyle/>
          <a:p>
            <a:pPr algn="ctr"/>
            <a:r>
              <a:rPr lang="en-US" sz="3600" b="1" dirty="0"/>
              <a:t>Customer</a:t>
            </a:r>
            <a:r>
              <a:rPr lang="en-US" sz="3600" b="1" dirty="0">
                <a:solidFill>
                  <a:schemeClr val="accent1">
                    <a:lumMod val="50000"/>
                  </a:schemeClr>
                </a:solidFill>
              </a:rPr>
              <a:t> </a:t>
            </a:r>
            <a:r>
              <a:rPr lang="en-US" sz="3600" b="1" dirty="0"/>
              <a:t>Service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06024">
            <a:off x="7454756" y="1186689"/>
            <a:ext cx="3985733" cy="2785560"/>
          </a:xfrm>
          <a:prstGeom prst="rect">
            <a:avLst/>
          </a:prstGeom>
          <a:effectLst>
            <a:outerShdw blurRad="50800" dist="50800" dir="5400000" algn="ctr" rotWithShape="0">
              <a:schemeClr val="accent2"/>
            </a:outerShdw>
          </a:effectLst>
          <a:scene3d>
            <a:camera prst="orthographicFront"/>
            <a:lightRig rig="threePt" dir="t"/>
          </a:scene3d>
          <a:sp3d>
            <a:bevelT w="0" h="95250"/>
          </a:sp3d>
        </p:spPr>
      </p:pic>
    </p:spTree>
    <p:extLst>
      <p:ext uri="{BB962C8B-B14F-4D97-AF65-F5344CB8AC3E}">
        <p14:creationId xmlns:p14="http://schemas.microsoft.com/office/powerpoint/2010/main" val="28357584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210</TotalTime>
  <Words>1090</Words>
  <Application>Microsoft Office PowerPoint</Application>
  <PresentationFormat>Widescreen</PresentationFormat>
  <Paragraphs>123</Paragraphs>
  <Slides>22</Slides>
  <Notes>8</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6" baseType="lpstr">
      <vt:lpstr>Batang</vt:lpstr>
      <vt:lpstr>Aharoni</vt:lpstr>
      <vt:lpstr>Algerian</vt:lpstr>
      <vt:lpstr>Arial</vt:lpstr>
      <vt:lpstr>Arial Rounded MT Bold</vt:lpstr>
      <vt:lpstr>Baskerville Old Face</vt:lpstr>
      <vt:lpstr>Berlin Sans FB Demi</vt:lpstr>
      <vt:lpstr>Calibri</vt:lpstr>
      <vt:lpstr>Engravers MT</vt:lpstr>
      <vt:lpstr>Impact</vt:lpstr>
      <vt:lpstr>Wingdings</vt:lpstr>
      <vt:lpstr>Wingdings 3</vt:lpstr>
      <vt:lpstr>Main Event</vt:lpstr>
      <vt:lpstr>Acrobat Document</vt:lpstr>
      <vt:lpstr> </vt:lpstr>
      <vt:lpstr>Topics that will be covered </vt:lpstr>
      <vt:lpstr>What is Civil Rights ???</vt:lpstr>
      <vt:lpstr>Systems for data collection about potentially eligible persons must:</vt:lpstr>
      <vt:lpstr>Be sure that any graphics, pictures or clip art that you use shows a variety &amp; diversity of children. </vt:lpstr>
      <vt:lpstr>Form #36 should be a part of your renewal application each year. </vt:lpstr>
      <vt:lpstr>PowerPoint Presentation</vt:lpstr>
      <vt:lpstr>The information is requested solely for the purpose of determining compliance with federal civil rights laws </vt:lpstr>
      <vt:lpstr>Media Notification</vt:lpstr>
      <vt:lpstr>Public Notification </vt:lpstr>
      <vt:lpstr>Complaint Procedures</vt:lpstr>
      <vt:lpstr> Complaint procedures</vt:lpstr>
      <vt:lpstr>       Compliance Review Techniques</vt:lpstr>
      <vt:lpstr>PowerPoint Presentation</vt:lpstr>
      <vt:lpstr>Resolution of Noncompliance</vt:lpstr>
      <vt:lpstr>Reasonable accommodations</vt:lpstr>
      <vt:lpstr>Civil rights training is an annual requirement to ensure that all staff and participants understand their responsibilities &amp; prevent discrimination as much as possible.</vt:lpstr>
      <vt:lpstr>What else is required? </vt:lpstr>
      <vt:lpstr>¿Dónde encuentras la declaración de no discriminación?</vt:lpstr>
      <vt:lpstr>Traduccion en Espanol Disponible</vt:lpstr>
      <vt:lpstr>            Conflict Resolution</vt:lpstr>
      <vt:lpstr> </vt:lpstr>
    </vt:vector>
  </TitlesOfParts>
  <Company>New Mexico Children, Youth &amp; Families Department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Rometa Nguyen</cp:lastModifiedBy>
  <cp:revision>19</cp:revision>
  <cp:lastPrinted>2019-04-22T16:10:24Z</cp:lastPrinted>
  <dcterms:created xsi:type="dcterms:W3CDTF">2019-04-05T13:17:17Z</dcterms:created>
  <dcterms:modified xsi:type="dcterms:W3CDTF">2021-06-04T15:35:05Z</dcterms:modified>
</cp:coreProperties>
</file>