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notesMasterIdLst>
    <p:notesMasterId r:id="rId43"/>
  </p:notesMasterIdLst>
  <p:handoutMasterIdLst>
    <p:handoutMasterId r:id="rId44"/>
  </p:handoutMasterIdLst>
  <p:sldIdLst>
    <p:sldId id="1097" r:id="rId2"/>
    <p:sldId id="267" r:id="rId3"/>
    <p:sldId id="322" r:id="rId4"/>
    <p:sldId id="849" r:id="rId5"/>
    <p:sldId id="858" r:id="rId6"/>
    <p:sldId id="854" r:id="rId7"/>
    <p:sldId id="857" r:id="rId8"/>
    <p:sldId id="1089" r:id="rId9"/>
    <p:sldId id="919" r:id="rId10"/>
    <p:sldId id="564" r:id="rId11"/>
    <p:sldId id="1088" r:id="rId12"/>
    <p:sldId id="1091" r:id="rId13"/>
    <p:sldId id="1003" r:id="rId14"/>
    <p:sldId id="1074" r:id="rId15"/>
    <p:sldId id="1083" r:id="rId16"/>
    <p:sldId id="1006" r:id="rId17"/>
    <p:sldId id="1007" r:id="rId18"/>
    <p:sldId id="1013" r:id="rId19"/>
    <p:sldId id="1055" r:id="rId20"/>
    <p:sldId id="1085" r:id="rId21"/>
    <p:sldId id="677" r:id="rId22"/>
    <p:sldId id="1095" r:id="rId23"/>
    <p:sldId id="961" r:id="rId24"/>
    <p:sldId id="962" r:id="rId25"/>
    <p:sldId id="1099" r:id="rId26"/>
    <p:sldId id="1047" r:id="rId27"/>
    <p:sldId id="1101" r:id="rId28"/>
    <p:sldId id="1102" r:id="rId29"/>
    <p:sldId id="978" r:id="rId30"/>
    <p:sldId id="980" r:id="rId31"/>
    <p:sldId id="984" r:id="rId32"/>
    <p:sldId id="989" r:id="rId33"/>
    <p:sldId id="993" r:id="rId34"/>
    <p:sldId id="982" r:id="rId35"/>
    <p:sldId id="953" r:id="rId36"/>
    <p:sldId id="1078" r:id="rId37"/>
    <p:sldId id="1079" r:id="rId38"/>
    <p:sldId id="1103" r:id="rId39"/>
    <p:sldId id="967" r:id="rId40"/>
    <p:sldId id="694" r:id="rId41"/>
    <p:sldId id="90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69D1"/>
    <a:srgbClr val="F8F8F8"/>
    <a:srgbClr val="000000"/>
    <a:srgbClr val="F2F214"/>
    <a:srgbClr val="EDE8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5975" autoAdjust="0"/>
  </p:normalViewPr>
  <p:slideViewPr>
    <p:cSldViewPr snapToGrid="0">
      <p:cViewPr varScale="1">
        <p:scale>
          <a:sx n="63" d="100"/>
          <a:sy n="63" d="100"/>
        </p:scale>
        <p:origin x="816" y="64"/>
      </p:cViewPr>
      <p:guideLst>
        <p:guide orient="horz" pos="2160"/>
        <p:guide pos="3840"/>
      </p:guideLst>
    </p:cSldViewPr>
  </p:slideViewPr>
  <p:outlineViewPr>
    <p:cViewPr>
      <p:scale>
        <a:sx n="33" d="100"/>
        <a:sy n="33" d="100"/>
      </p:scale>
      <p:origin x="0" y="-24643"/>
    </p:cViewPr>
  </p:outlineViewPr>
  <p:notesTextViewPr>
    <p:cViewPr>
      <p:scale>
        <a:sx n="400" d="100"/>
        <a:sy n="400" d="100"/>
      </p:scale>
      <p:origin x="0" y="0"/>
    </p:cViewPr>
  </p:notesTextViewPr>
  <p:sorterViewPr>
    <p:cViewPr varScale="1">
      <p:scale>
        <a:sx n="1" d="1"/>
        <a:sy n="1" d="1"/>
      </p:scale>
      <p:origin x="0" y="0"/>
    </p:cViewPr>
  </p:sorterViewPr>
  <p:notesViewPr>
    <p:cSldViewPr snapToGrid="0">
      <p:cViewPr varScale="1">
        <p:scale>
          <a:sx n="53" d="100"/>
          <a:sy n="53" d="100"/>
        </p:scale>
        <p:origin x="197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68543B-75B2-49DD-BC74-B95C1355D82C}"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en-US"/>
        </a:p>
      </dgm:t>
    </dgm:pt>
    <dgm:pt modelId="{BBC0F4F3-5C39-4C8F-AEAC-3EDF135B784A}">
      <dgm:prSet phldrT="[Text]"/>
      <dgm:spPr/>
      <dgm:t>
        <a:bodyPr/>
        <a:lstStyle/>
        <a:p>
          <a:r>
            <a:rPr lang="en-US" dirty="0"/>
            <a:t>1</a:t>
          </a:r>
        </a:p>
      </dgm:t>
    </dgm:pt>
    <dgm:pt modelId="{CFAEF56F-CA45-4D5B-B7D3-89F03FD4C549}" type="parTrans" cxnId="{EBE90901-BCD1-4BD5-A7C7-CC1D2000D8AE}">
      <dgm:prSet/>
      <dgm:spPr/>
      <dgm:t>
        <a:bodyPr/>
        <a:lstStyle/>
        <a:p>
          <a:endParaRPr lang="en-US"/>
        </a:p>
      </dgm:t>
    </dgm:pt>
    <dgm:pt modelId="{59CA6A63-EA34-46CB-8093-7D89B5759402}" type="sibTrans" cxnId="{EBE90901-BCD1-4BD5-A7C7-CC1D2000D8AE}">
      <dgm:prSet/>
      <dgm:spPr/>
      <dgm:t>
        <a:bodyPr/>
        <a:lstStyle/>
        <a:p>
          <a:endParaRPr lang="en-US"/>
        </a:p>
      </dgm:t>
    </dgm:pt>
    <dgm:pt modelId="{34496900-D306-4FFD-9FCB-6655BEE9B8E5}">
      <dgm:prSet phldrT="[Text]"/>
      <dgm:spPr/>
      <dgm:t>
        <a:bodyPr/>
        <a:lstStyle/>
        <a:p>
          <a:r>
            <a:rPr lang="en-US" dirty="0"/>
            <a:t>4</a:t>
          </a:r>
        </a:p>
      </dgm:t>
    </dgm:pt>
    <dgm:pt modelId="{BA80909F-C741-4E69-82D6-A9D4DB3F11B7}" type="parTrans" cxnId="{67693954-2A00-4792-A8C5-3268A7CEC529}">
      <dgm:prSet/>
      <dgm:spPr/>
      <dgm:t>
        <a:bodyPr/>
        <a:lstStyle/>
        <a:p>
          <a:endParaRPr lang="en-US"/>
        </a:p>
      </dgm:t>
    </dgm:pt>
    <dgm:pt modelId="{E73C141C-ED41-425D-A048-767352954399}" type="sibTrans" cxnId="{67693954-2A00-4792-A8C5-3268A7CEC529}">
      <dgm:prSet/>
      <dgm:spPr/>
      <dgm:t>
        <a:bodyPr/>
        <a:lstStyle/>
        <a:p>
          <a:endParaRPr lang="en-US"/>
        </a:p>
      </dgm:t>
    </dgm:pt>
    <dgm:pt modelId="{357EB998-4479-014E-824A-BBBD4481488E}">
      <dgm:prSet phldrT="[Text]"/>
      <dgm:spPr/>
      <dgm:t>
        <a:bodyPr/>
        <a:lstStyle/>
        <a:p>
          <a:r>
            <a:rPr lang="en-US" dirty="0"/>
            <a:t>3</a:t>
          </a:r>
        </a:p>
      </dgm:t>
    </dgm:pt>
    <dgm:pt modelId="{D7D686B1-53D9-2A4A-B098-C77438E9EDCE}" type="parTrans" cxnId="{D7D06E39-2894-804D-800E-117E719B4FEE}">
      <dgm:prSet/>
      <dgm:spPr/>
      <dgm:t>
        <a:bodyPr/>
        <a:lstStyle/>
        <a:p>
          <a:endParaRPr lang="en-US"/>
        </a:p>
      </dgm:t>
    </dgm:pt>
    <dgm:pt modelId="{CE9BABFD-54C4-E34B-8B87-48CAE782D27D}" type="sibTrans" cxnId="{D7D06E39-2894-804D-800E-117E719B4FEE}">
      <dgm:prSet/>
      <dgm:spPr/>
      <dgm:t>
        <a:bodyPr/>
        <a:lstStyle/>
        <a:p>
          <a:endParaRPr lang="en-US"/>
        </a:p>
      </dgm:t>
    </dgm:pt>
    <dgm:pt modelId="{D4BF633D-3FDD-D04D-AF45-E983EF18FDEB}">
      <dgm:prSet phldrT="[Text]"/>
      <dgm:spPr/>
      <dgm:t>
        <a:bodyPr/>
        <a:lstStyle/>
        <a:p>
          <a:r>
            <a:rPr lang="en-US" dirty="0"/>
            <a:t>2</a:t>
          </a:r>
        </a:p>
      </dgm:t>
    </dgm:pt>
    <dgm:pt modelId="{A2929BFE-E15B-B543-877F-EDF0A65249D3}" type="parTrans" cxnId="{2426CC1B-3691-1F4D-8AAC-27862A3A5672}">
      <dgm:prSet/>
      <dgm:spPr/>
      <dgm:t>
        <a:bodyPr/>
        <a:lstStyle/>
        <a:p>
          <a:endParaRPr lang="en-US"/>
        </a:p>
      </dgm:t>
    </dgm:pt>
    <dgm:pt modelId="{6520AD82-0F44-3548-8B81-0C97BE4B53A4}" type="sibTrans" cxnId="{2426CC1B-3691-1F4D-8AAC-27862A3A5672}">
      <dgm:prSet/>
      <dgm:spPr/>
      <dgm:t>
        <a:bodyPr/>
        <a:lstStyle/>
        <a:p>
          <a:endParaRPr lang="en-US"/>
        </a:p>
      </dgm:t>
    </dgm:pt>
    <dgm:pt modelId="{09668DB4-28D3-43EE-A60B-AA1D67ED3811}">
      <dgm:prSet phldrT="[Text]" custT="1"/>
      <dgm:spPr/>
      <dgm:t>
        <a:bodyPr/>
        <a:lstStyle/>
        <a:p>
          <a:pPr>
            <a:buNone/>
          </a:pPr>
          <a:r>
            <a:rPr lang="en-US" sz="3200" dirty="0">
              <a:solidFill>
                <a:schemeClr val="tx1"/>
              </a:solidFill>
            </a:rPr>
            <a:t>Documentation</a:t>
          </a:r>
          <a:endParaRPr lang="en-US" sz="1900" b="0" dirty="0">
            <a:solidFill>
              <a:schemeClr val="tx1"/>
            </a:solidFill>
          </a:endParaRPr>
        </a:p>
      </dgm:t>
    </dgm:pt>
    <dgm:pt modelId="{2CAB7E33-49DC-4B21-A1BA-BD6F3DD77289}" type="parTrans" cxnId="{E03765C5-2CA4-450F-95E9-AD6911063A1F}">
      <dgm:prSet/>
      <dgm:spPr/>
      <dgm:t>
        <a:bodyPr/>
        <a:lstStyle/>
        <a:p>
          <a:endParaRPr lang="en-US"/>
        </a:p>
      </dgm:t>
    </dgm:pt>
    <dgm:pt modelId="{68C0E3E8-3B2E-4CA0-9A8B-01220057ADFC}" type="sibTrans" cxnId="{E03765C5-2CA4-450F-95E9-AD6911063A1F}">
      <dgm:prSet/>
      <dgm:spPr/>
      <dgm:t>
        <a:bodyPr/>
        <a:lstStyle/>
        <a:p>
          <a:endParaRPr lang="en-US"/>
        </a:p>
      </dgm:t>
    </dgm:pt>
    <dgm:pt modelId="{B1BD0CFB-858D-4547-B2F3-F067F8D80454}">
      <dgm:prSet phldrT="[Text]" custT="1"/>
      <dgm:spPr/>
      <dgm:t>
        <a:bodyPr/>
        <a:lstStyle/>
        <a:p>
          <a:r>
            <a:rPr lang="en-US" sz="3200" dirty="0">
              <a:solidFill>
                <a:schemeClr val="tx1"/>
              </a:solidFill>
            </a:rPr>
            <a:t>Child and Adult Meal Pattern Requirements </a:t>
          </a:r>
        </a:p>
      </dgm:t>
    </dgm:pt>
    <dgm:pt modelId="{466DD1D8-9164-408F-935C-D6D7D718A35C}" type="parTrans" cxnId="{955B54E3-2BA0-4B25-A5FC-72C02B69F5F5}">
      <dgm:prSet/>
      <dgm:spPr/>
      <dgm:t>
        <a:bodyPr/>
        <a:lstStyle/>
        <a:p>
          <a:endParaRPr lang="en-US"/>
        </a:p>
      </dgm:t>
    </dgm:pt>
    <dgm:pt modelId="{3F4BA625-51FC-4C02-94BD-85C03C9B7476}" type="sibTrans" cxnId="{955B54E3-2BA0-4B25-A5FC-72C02B69F5F5}">
      <dgm:prSet/>
      <dgm:spPr/>
      <dgm:t>
        <a:bodyPr/>
        <a:lstStyle/>
        <a:p>
          <a:endParaRPr lang="en-US"/>
        </a:p>
      </dgm:t>
    </dgm:pt>
    <dgm:pt modelId="{57586762-1AB9-42E1-8E1B-21C791221061}">
      <dgm:prSet phldrT="[Text]" custT="1"/>
      <dgm:spPr/>
      <dgm:t>
        <a:bodyPr/>
        <a:lstStyle/>
        <a:p>
          <a:r>
            <a:rPr lang="en-US" sz="3200" dirty="0">
              <a:solidFill>
                <a:schemeClr val="tx1"/>
              </a:solidFill>
            </a:rPr>
            <a:t>Menu Planning</a:t>
          </a:r>
        </a:p>
      </dgm:t>
    </dgm:pt>
    <dgm:pt modelId="{10FDDDD0-759B-4E95-8D35-801168B30DEE}" type="parTrans" cxnId="{3F9463B3-3112-4C61-A080-B52F284A3FE9}">
      <dgm:prSet/>
      <dgm:spPr/>
      <dgm:t>
        <a:bodyPr/>
        <a:lstStyle/>
        <a:p>
          <a:endParaRPr lang="en-US"/>
        </a:p>
      </dgm:t>
    </dgm:pt>
    <dgm:pt modelId="{7B6364C3-1F57-48A0-96C0-5C45F584F7F6}" type="sibTrans" cxnId="{3F9463B3-3112-4C61-A080-B52F284A3FE9}">
      <dgm:prSet/>
      <dgm:spPr/>
      <dgm:t>
        <a:bodyPr/>
        <a:lstStyle/>
        <a:p>
          <a:endParaRPr lang="en-US"/>
        </a:p>
      </dgm:t>
    </dgm:pt>
    <dgm:pt modelId="{6B93811E-3B6C-4D59-A474-5A9B7B843B49}">
      <dgm:prSet phldrT="[Text]" custT="1"/>
      <dgm:spPr/>
      <dgm:t>
        <a:bodyPr/>
        <a:lstStyle/>
        <a:p>
          <a:r>
            <a:rPr lang="en-US" sz="3200" dirty="0">
              <a:solidFill>
                <a:schemeClr val="tx1"/>
              </a:solidFill>
            </a:rPr>
            <a:t>CN Labels and Product Formulation Statements</a:t>
          </a:r>
        </a:p>
      </dgm:t>
    </dgm:pt>
    <dgm:pt modelId="{3DE7D910-F51E-4EDA-AAEB-525AD828D7CD}" type="parTrans" cxnId="{6CFA8423-EDC3-4C74-AE98-EDEE3B0BFB3A}">
      <dgm:prSet/>
      <dgm:spPr/>
      <dgm:t>
        <a:bodyPr/>
        <a:lstStyle/>
        <a:p>
          <a:endParaRPr lang="en-US"/>
        </a:p>
      </dgm:t>
    </dgm:pt>
    <dgm:pt modelId="{48BE62C8-506A-4A3A-B030-A70C5D84CAEA}" type="sibTrans" cxnId="{6CFA8423-EDC3-4C74-AE98-EDEE3B0BFB3A}">
      <dgm:prSet/>
      <dgm:spPr/>
      <dgm:t>
        <a:bodyPr/>
        <a:lstStyle/>
        <a:p>
          <a:endParaRPr lang="en-US"/>
        </a:p>
      </dgm:t>
    </dgm:pt>
    <dgm:pt modelId="{20AED3A9-6791-4F4F-B213-C669CA694B23}">
      <dgm:prSet phldrT="[Text]"/>
      <dgm:spPr/>
      <dgm:t>
        <a:bodyPr/>
        <a:lstStyle/>
        <a:p>
          <a:pPr>
            <a:buNone/>
          </a:pPr>
          <a:r>
            <a:rPr lang="en-US" dirty="0">
              <a:solidFill>
                <a:schemeClr val="bg1"/>
              </a:solidFill>
            </a:rPr>
            <a:t>5</a:t>
          </a:r>
        </a:p>
      </dgm:t>
    </dgm:pt>
    <dgm:pt modelId="{1F0C002F-1F37-4EA2-9E33-9514AD0865F7}" type="parTrans" cxnId="{D6D52FA9-2BD6-42CD-9C04-A1946E7DDE9C}">
      <dgm:prSet/>
      <dgm:spPr/>
      <dgm:t>
        <a:bodyPr/>
        <a:lstStyle/>
        <a:p>
          <a:endParaRPr lang="en-US"/>
        </a:p>
      </dgm:t>
    </dgm:pt>
    <dgm:pt modelId="{441F5ADF-624D-4C45-8802-D72945CD4A7D}" type="sibTrans" cxnId="{D6D52FA9-2BD6-42CD-9C04-A1946E7DDE9C}">
      <dgm:prSet/>
      <dgm:spPr/>
      <dgm:t>
        <a:bodyPr/>
        <a:lstStyle/>
        <a:p>
          <a:endParaRPr lang="en-US"/>
        </a:p>
      </dgm:t>
    </dgm:pt>
    <dgm:pt modelId="{41C244FF-EB3E-4918-8205-416C28B3AE0A}">
      <dgm:prSet custT="1"/>
      <dgm:spPr/>
      <dgm:t>
        <a:bodyPr/>
        <a:lstStyle/>
        <a:p>
          <a:r>
            <a:rPr lang="en-US" sz="3200" dirty="0">
              <a:solidFill>
                <a:schemeClr val="tx1"/>
              </a:solidFill>
            </a:rPr>
            <a:t>Resources</a:t>
          </a:r>
        </a:p>
      </dgm:t>
    </dgm:pt>
    <dgm:pt modelId="{FFF6460A-2C35-479A-97FE-06034D0C12F5}" type="parTrans" cxnId="{CA439029-2A91-4B44-AE6A-59AED6AAD8F5}">
      <dgm:prSet/>
      <dgm:spPr/>
      <dgm:t>
        <a:bodyPr/>
        <a:lstStyle/>
        <a:p>
          <a:endParaRPr lang="en-US"/>
        </a:p>
      </dgm:t>
    </dgm:pt>
    <dgm:pt modelId="{C2CB1EDA-5A64-4081-B35F-BC04BAA3C0A6}" type="sibTrans" cxnId="{CA439029-2A91-4B44-AE6A-59AED6AAD8F5}">
      <dgm:prSet/>
      <dgm:spPr/>
      <dgm:t>
        <a:bodyPr/>
        <a:lstStyle/>
        <a:p>
          <a:endParaRPr lang="en-US"/>
        </a:p>
      </dgm:t>
    </dgm:pt>
    <dgm:pt modelId="{7246E11B-B1A8-4238-9224-08BB3BCA1ACD}" type="pres">
      <dgm:prSet presAssocID="{C068543B-75B2-49DD-BC74-B95C1355D82C}" presName="linearFlow" presStyleCnt="0">
        <dgm:presLayoutVars>
          <dgm:dir/>
          <dgm:animLvl val="lvl"/>
          <dgm:resizeHandles val="exact"/>
        </dgm:presLayoutVars>
      </dgm:prSet>
      <dgm:spPr/>
    </dgm:pt>
    <dgm:pt modelId="{B24BE0D0-2F50-4722-B6FF-CDAFC660C6F1}" type="pres">
      <dgm:prSet presAssocID="{BBC0F4F3-5C39-4C8F-AEAC-3EDF135B784A}" presName="composite" presStyleCnt="0"/>
      <dgm:spPr/>
    </dgm:pt>
    <dgm:pt modelId="{1AD307A8-CA15-4513-90BD-017F596E8FD0}" type="pres">
      <dgm:prSet presAssocID="{BBC0F4F3-5C39-4C8F-AEAC-3EDF135B784A}" presName="parentText" presStyleLbl="alignNode1" presStyleIdx="0" presStyleCnt="5">
        <dgm:presLayoutVars>
          <dgm:chMax val="1"/>
          <dgm:bulletEnabled val="1"/>
        </dgm:presLayoutVars>
      </dgm:prSet>
      <dgm:spPr/>
    </dgm:pt>
    <dgm:pt modelId="{BCB920A3-E90A-4562-B819-873FAE4DF550}" type="pres">
      <dgm:prSet presAssocID="{BBC0F4F3-5C39-4C8F-AEAC-3EDF135B784A}" presName="descendantText" presStyleLbl="alignAcc1" presStyleIdx="0" presStyleCnt="5" custLinFactNeighborX="1150" custLinFactNeighborY="-44711">
        <dgm:presLayoutVars>
          <dgm:bulletEnabled val="1"/>
        </dgm:presLayoutVars>
      </dgm:prSet>
      <dgm:spPr/>
    </dgm:pt>
    <dgm:pt modelId="{FFB0A2D9-2B78-4092-834E-0084107BDF44}" type="pres">
      <dgm:prSet presAssocID="{59CA6A63-EA34-46CB-8093-7D89B5759402}" presName="sp" presStyleCnt="0"/>
      <dgm:spPr/>
    </dgm:pt>
    <dgm:pt modelId="{88900BA4-BCB6-6D46-9653-746359102F90}" type="pres">
      <dgm:prSet presAssocID="{D4BF633D-3FDD-D04D-AF45-E983EF18FDEB}" presName="composite" presStyleCnt="0"/>
      <dgm:spPr/>
    </dgm:pt>
    <dgm:pt modelId="{9B6C5BD9-7D15-E049-84C1-52527500E8F3}" type="pres">
      <dgm:prSet presAssocID="{D4BF633D-3FDD-D04D-AF45-E983EF18FDEB}" presName="parentText" presStyleLbl="alignNode1" presStyleIdx="1" presStyleCnt="5">
        <dgm:presLayoutVars>
          <dgm:chMax val="1"/>
          <dgm:bulletEnabled val="1"/>
        </dgm:presLayoutVars>
      </dgm:prSet>
      <dgm:spPr/>
    </dgm:pt>
    <dgm:pt modelId="{9A3D0EEB-3886-B941-BEF2-B8CAF9353344}" type="pres">
      <dgm:prSet presAssocID="{D4BF633D-3FDD-D04D-AF45-E983EF18FDEB}" presName="descendantText" presStyleLbl="alignAcc1" presStyleIdx="1" presStyleCnt="5">
        <dgm:presLayoutVars>
          <dgm:bulletEnabled val="1"/>
        </dgm:presLayoutVars>
      </dgm:prSet>
      <dgm:spPr/>
    </dgm:pt>
    <dgm:pt modelId="{2DF96BD9-E39D-2D42-A29A-ED028980F24E}" type="pres">
      <dgm:prSet presAssocID="{6520AD82-0F44-3548-8B81-0C97BE4B53A4}" presName="sp" presStyleCnt="0"/>
      <dgm:spPr/>
    </dgm:pt>
    <dgm:pt modelId="{DCC2A5DE-AA0D-9644-BE0B-228CE3885F76}" type="pres">
      <dgm:prSet presAssocID="{357EB998-4479-014E-824A-BBBD4481488E}" presName="composite" presStyleCnt="0"/>
      <dgm:spPr/>
    </dgm:pt>
    <dgm:pt modelId="{D34E2A70-F5FF-114A-9517-E609E4FC06D9}" type="pres">
      <dgm:prSet presAssocID="{357EB998-4479-014E-824A-BBBD4481488E}" presName="parentText" presStyleLbl="alignNode1" presStyleIdx="2" presStyleCnt="5">
        <dgm:presLayoutVars>
          <dgm:chMax val="1"/>
          <dgm:bulletEnabled val="1"/>
        </dgm:presLayoutVars>
      </dgm:prSet>
      <dgm:spPr/>
    </dgm:pt>
    <dgm:pt modelId="{0C7F7CA1-E4C9-BE49-BE1F-D0D8BEAF3DA1}" type="pres">
      <dgm:prSet presAssocID="{357EB998-4479-014E-824A-BBBD4481488E}" presName="descendantText" presStyleLbl="alignAcc1" presStyleIdx="2" presStyleCnt="5" custLinFactNeighborX="1150">
        <dgm:presLayoutVars>
          <dgm:bulletEnabled val="1"/>
        </dgm:presLayoutVars>
      </dgm:prSet>
      <dgm:spPr/>
    </dgm:pt>
    <dgm:pt modelId="{227D3732-02E8-2C48-92F7-88CDA75E9F58}" type="pres">
      <dgm:prSet presAssocID="{CE9BABFD-54C4-E34B-8B87-48CAE782D27D}" presName="sp" presStyleCnt="0"/>
      <dgm:spPr/>
    </dgm:pt>
    <dgm:pt modelId="{036904C3-E1CA-4444-A73E-79A1030265AB}" type="pres">
      <dgm:prSet presAssocID="{34496900-D306-4FFD-9FCB-6655BEE9B8E5}" presName="composite" presStyleCnt="0"/>
      <dgm:spPr/>
    </dgm:pt>
    <dgm:pt modelId="{61404C7A-3CD6-46D8-932A-43343F866A72}" type="pres">
      <dgm:prSet presAssocID="{34496900-D306-4FFD-9FCB-6655BEE9B8E5}" presName="parentText" presStyleLbl="alignNode1" presStyleIdx="3" presStyleCnt="5" custScaleX="91849">
        <dgm:presLayoutVars>
          <dgm:chMax val="1"/>
          <dgm:bulletEnabled val="1"/>
        </dgm:presLayoutVars>
      </dgm:prSet>
      <dgm:spPr/>
    </dgm:pt>
    <dgm:pt modelId="{36B4A452-EED4-4BCC-832C-638022CCA407}" type="pres">
      <dgm:prSet presAssocID="{34496900-D306-4FFD-9FCB-6655BEE9B8E5}" presName="descendantText" presStyleLbl="alignAcc1" presStyleIdx="3" presStyleCnt="5" custScaleX="99623" custLinFactNeighborY="-3441">
        <dgm:presLayoutVars>
          <dgm:bulletEnabled val="1"/>
        </dgm:presLayoutVars>
      </dgm:prSet>
      <dgm:spPr/>
    </dgm:pt>
    <dgm:pt modelId="{8F280A9A-149A-4BEA-8293-36F30A2668FB}" type="pres">
      <dgm:prSet presAssocID="{E73C141C-ED41-425D-A048-767352954399}" presName="sp" presStyleCnt="0"/>
      <dgm:spPr/>
    </dgm:pt>
    <dgm:pt modelId="{EAAA023F-17A6-48C5-A724-BF98E5062E13}" type="pres">
      <dgm:prSet presAssocID="{20AED3A9-6791-4F4F-B213-C669CA694B23}" presName="composite" presStyleCnt="0"/>
      <dgm:spPr/>
    </dgm:pt>
    <dgm:pt modelId="{54B13452-D3CE-414E-9C69-D75E30DF649B}" type="pres">
      <dgm:prSet presAssocID="{20AED3A9-6791-4F4F-B213-C669CA694B23}" presName="parentText" presStyleLbl="alignNode1" presStyleIdx="4" presStyleCnt="5">
        <dgm:presLayoutVars>
          <dgm:chMax val="1"/>
          <dgm:bulletEnabled val="1"/>
        </dgm:presLayoutVars>
      </dgm:prSet>
      <dgm:spPr/>
    </dgm:pt>
    <dgm:pt modelId="{7C0935E8-2550-44DE-98D4-EAFAE4E02765}" type="pres">
      <dgm:prSet presAssocID="{20AED3A9-6791-4F4F-B213-C669CA694B23}" presName="descendantText" presStyleLbl="alignAcc1" presStyleIdx="4" presStyleCnt="5" custScaleX="100874" custScaleY="103647" custLinFactNeighborY="0">
        <dgm:presLayoutVars>
          <dgm:bulletEnabled val="1"/>
        </dgm:presLayoutVars>
      </dgm:prSet>
      <dgm:spPr/>
    </dgm:pt>
  </dgm:ptLst>
  <dgm:cxnLst>
    <dgm:cxn modelId="{EBE90901-BCD1-4BD5-A7C7-CC1D2000D8AE}" srcId="{C068543B-75B2-49DD-BC74-B95C1355D82C}" destId="{BBC0F4F3-5C39-4C8F-AEAC-3EDF135B784A}" srcOrd="0" destOrd="0" parTransId="{CFAEF56F-CA45-4D5B-B7D3-89F03FD4C549}" sibTransId="{59CA6A63-EA34-46CB-8093-7D89B5759402}"/>
    <dgm:cxn modelId="{F34F2001-791D-431B-825E-D67E10C14909}" type="presOf" srcId="{BBC0F4F3-5C39-4C8F-AEAC-3EDF135B784A}" destId="{1AD307A8-CA15-4513-90BD-017F596E8FD0}" srcOrd="0" destOrd="0" presId="urn:microsoft.com/office/officeart/2005/8/layout/chevron2"/>
    <dgm:cxn modelId="{E435B704-8640-444F-9543-F4E3D2A9B1DF}" type="presOf" srcId="{D4BF633D-3FDD-D04D-AF45-E983EF18FDEB}" destId="{9B6C5BD9-7D15-E049-84C1-52527500E8F3}" srcOrd="0" destOrd="0" presId="urn:microsoft.com/office/officeart/2005/8/layout/chevron2"/>
    <dgm:cxn modelId="{BDB47916-052F-48F3-BC6F-B094CF2427BC}" type="presOf" srcId="{6B93811E-3B6C-4D59-A474-5A9B7B843B49}" destId="{0C7F7CA1-E4C9-BE49-BE1F-D0D8BEAF3DA1}" srcOrd="0" destOrd="0" presId="urn:microsoft.com/office/officeart/2005/8/layout/chevron2"/>
    <dgm:cxn modelId="{2426CC1B-3691-1F4D-8AAC-27862A3A5672}" srcId="{C068543B-75B2-49DD-BC74-B95C1355D82C}" destId="{D4BF633D-3FDD-D04D-AF45-E983EF18FDEB}" srcOrd="1" destOrd="0" parTransId="{A2929BFE-E15B-B543-877F-EDF0A65249D3}" sibTransId="{6520AD82-0F44-3548-8B81-0C97BE4B53A4}"/>
    <dgm:cxn modelId="{6CFA8423-EDC3-4C74-AE98-EDEE3B0BFB3A}" srcId="{357EB998-4479-014E-824A-BBBD4481488E}" destId="{6B93811E-3B6C-4D59-A474-5A9B7B843B49}" srcOrd="0" destOrd="0" parTransId="{3DE7D910-F51E-4EDA-AAEB-525AD828D7CD}" sibTransId="{48BE62C8-506A-4A3A-B030-A70C5D84CAEA}"/>
    <dgm:cxn modelId="{4F555E25-07E3-AF4A-8D66-48DADB6113C7}" type="presOf" srcId="{357EB998-4479-014E-824A-BBBD4481488E}" destId="{D34E2A70-F5FF-114A-9517-E609E4FC06D9}" srcOrd="0" destOrd="0" presId="urn:microsoft.com/office/officeart/2005/8/layout/chevron2"/>
    <dgm:cxn modelId="{CA439029-2A91-4B44-AE6A-59AED6AAD8F5}" srcId="{20AED3A9-6791-4F4F-B213-C669CA694B23}" destId="{41C244FF-EB3E-4918-8205-416C28B3AE0A}" srcOrd="0" destOrd="0" parTransId="{FFF6460A-2C35-479A-97FE-06034D0C12F5}" sibTransId="{C2CB1EDA-5A64-4081-B35F-BC04BAA3C0A6}"/>
    <dgm:cxn modelId="{D7D06E39-2894-804D-800E-117E719B4FEE}" srcId="{C068543B-75B2-49DD-BC74-B95C1355D82C}" destId="{357EB998-4479-014E-824A-BBBD4481488E}" srcOrd="2" destOrd="0" parTransId="{D7D686B1-53D9-2A4A-B098-C77438E9EDCE}" sibTransId="{CE9BABFD-54C4-E34B-8B87-48CAE782D27D}"/>
    <dgm:cxn modelId="{1113E83C-357E-443C-A6B9-FCFDC4197630}" type="presOf" srcId="{B1BD0CFB-858D-4547-B2F3-F067F8D80454}" destId="{BCB920A3-E90A-4562-B819-873FAE4DF550}" srcOrd="0" destOrd="0" presId="urn:microsoft.com/office/officeart/2005/8/layout/chevron2"/>
    <dgm:cxn modelId="{01760371-41C6-425C-A5EC-1FB303897ACF}" type="presOf" srcId="{20AED3A9-6791-4F4F-B213-C669CA694B23}" destId="{54B13452-D3CE-414E-9C69-D75E30DF649B}" srcOrd="0" destOrd="0" presId="urn:microsoft.com/office/officeart/2005/8/layout/chevron2"/>
    <dgm:cxn modelId="{67693954-2A00-4792-A8C5-3268A7CEC529}" srcId="{C068543B-75B2-49DD-BC74-B95C1355D82C}" destId="{34496900-D306-4FFD-9FCB-6655BEE9B8E5}" srcOrd="3" destOrd="0" parTransId="{BA80909F-C741-4E69-82D6-A9D4DB3F11B7}" sibTransId="{E73C141C-ED41-425D-A048-767352954399}"/>
    <dgm:cxn modelId="{40B53256-B16D-4B65-B852-9472E214B4CD}" type="presOf" srcId="{57586762-1AB9-42E1-8E1B-21C791221061}" destId="{9A3D0EEB-3886-B941-BEF2-B8CAF9353344}" srcOrd="0" destOrd="0" presId="urn:microsoft.com/office/officeart/2005/8/layout/chevron2"/>
    <dgm:cxn modelId="{E67ADA96-394E-440C-96C3-01CAD0917231}" type="presOf" srcId="{41C244FF-EB3E-4918-8205-416C28B3AE0A}" destId="{7C0935E8-2550-44DE-98D4-EAFAE4E02765}" srcOrd="0" destOrd="0" presId="urn:microsoft.com/office/officeart/2005/8/layout/chevron2"/>
    <dgm:cxn modelId="{D6D52FA9-2BD6-42CD-9C04-A1946E7DDE9C}" srcId="{C068543B-75B2-49DD-BC74-B95C1355D82C}" destId="{20AED3A9-6791-4F4F-B213-C669CA694B23}" srcOrd="4" destOrd="0" parTransId="{1F0C002F-1F37-4EA2-9E33-9514AD0865F7}" sibTransId="{441F5ADF-624D-4C45-8802-D72945CD4A7D}"/>
    <dgm:cxn modelId="{3F9463B3-3112-4C61-A080-B52F284A3FE9}" srcId="{D4BF633D-3FDD-D04D-AF45-E983EF18FDEB}" destId="{57586762-1AB9-42E1-8E1B-21C791221061}" srcOrd="0" destOrd="0" parTransId="{10FDDDD0-759B-4E95-8D35-801168B30DEE}" sibTransId="{7B6364C3-1F57-48A0-96C0-5C45F584F7F6}"/>
    <dgm:cxn modelId="{E03765C5-2CA4-450F-95E9-AD6911063A1F}" srcId="{34496900-D306-4FFD-9FCB-6655BEE9B8E5}" destId="{09668DB4-28D3-43EE-A60B-AA1D67ED3811}" srcOrd="0" destOrd="0" parTransId="{2CAB7E33-49DC-4B21-A1BA-BD6F3DD77289}" sibTransId="{68C0E3E8-3B2E-4CA0-9A8B-01220057ADFC}"/>
    <dgm:cxn modelId="{973C7CC8-56C8-4103-8E34-154DBD0B9ACB}" type="presOf" srcId="{34496900-D306-4FFD-9FCB-6655BEE9B8E5}" destId="{61404C7A-3CD6-46D8-932A-43343F866A72}" srcOrd="0" destOrd="0" presId="urn:microsoft.com/office/officeart/2005/8/layout/chevron2"/>
    <dgm:cxn modelId="{955B54E3-2BA0-4B25-A5FC-72C02B69F5F5}" srcId="{BBC0F4F3-5C39-4C8F-AEAC-3EDF135B784A}" destId="{B1BD0CFB-858D-4547-B2F3-F067F8D80454}" srcOrd="0" destOrd="0" parTransId="{466DD1D8-9164-408F-935C-D6D7D718A35C}" sibTransId="{3F4BA625-51FC-4C02-94BD-85C03C9B7476}"/>
    <dgm:cxn modelId="{69D783F9-3CAF-4694-9F15-BC8EB2640F67}" type="presOf" srcId="{09668DB4-28D3-43EE-A60B-AA1D67ED3811}" destId="{36B4A452-EED4-4BCC-832C-638022CCA407}" srcOrd="0" destOrd="0" presId="urn:microsoft.com/office/officeart/2005/8/layout/chevron2"/>
    <dgm:cxn modelId="{8AE1A3F9-C1F9-4E8D-8508-E33494258318}" type="presOf" srcId="{C068543B-75B2-49DD-BC74-B95C1355D82C}" destId="{7246E11B-B1A8-4238-9224-08BB3BCA1ACD}" srcOrd="0" destOrd="0" presId="urn:microsoft.com/office/officeart/2005/8/layout/chevron2"/>
    <dgm:cxn modelId="{E0501D86-0781-4A7A-9072-CBA790097E4F}" type="presParOf" srcId="{7246E11B-B1A8-4238-9224-08BB3BCA1ACD}" destId="{B24BE0D0-2F50-4722-B6FF-CDAFC660C6F1}" srcOrd="0" destOrd="0" presId="urn:microsoft.com/office/officeart/2005/8/layout/chevron2"/>
    <dgm:cxn modelId="{584B28EE-05D9-4236-BB4B-F86969774A4B}" type="presParOf" srcId="{B24BE0D0-2F50-4722-B6FF-CDAFC660C6F1}" destId="{1AD307A8-CA15-4513-90BD-017F596E8FD0}" srcOrd="0" destOrd="0" presId="urn:microsoft.com/office/officeart/2005/8/layout/chevron2"/>
    <dgm:cxn modelId="{1264CF05-44CD-41B6-9960-D8E2F80027CD}" type="presParOf" srcId="{B24BE0D0-2F50-4722-B6FF-CDAFC660C6F1}" destId="{BCB920A3-E90A-4562-B819-873FAE4DF550}" srcOrd="1" destOrd="0" presId="urn:microsoft.com/office/officeart/2005/8/layout/chevron2"/>
    <dgm:cxn modelId="{AE31CE3D-EA1B-4DD3-9078-8428D5C294D3}" type="presParOf" srcId="{7246E11B-B1A8-4238-9224-08BB3BCA1ACD}" destId="{FFB0A2D9-2B78-4092-834E-0084107BDF44}" srcOrd="1" destOrd="0" presId="urn:microsoft.com/office/officeart/2005/8/layout/chevron2"/>
    <dgm:cxn modelId="{40F091B6-EFE8-604A-B9AC-EEAB22CE8F9D}" type="presParOf" srcId="{7246E11B-B1A8-4238-9224-08BB3BCA1ACD}" destId="{88900BA4-BCB6-6D46-9653-746359102F90}" srcOrd="2" destOrd="0" presId="urn:microsoft.com/office/officeart/2005/8/layout/chevron2"/>
    <dgm:cxn modelId="{9A7609C1-D54F-7F42-A0F4-6EFE3CA8F566}" type="presParOf" srcId="{88900BA4-BCB6-6D46-9653-746359102F90}" destId="{9B6C5BD9-7D15-E049-84C1-52527500E8F3}" srcOrd="0" destOrd="0" presId="urn:microsoft.com/office/officeart/2005/8/layout/chevron2"/>
    <dgm:cxn modelId="{45AEC162-20EB-CA42-A59D-446FAAEFD9CB}" type="presParOf" srcId="{88900BA4-BCB6-6D46-9653-746359102F90}" destId="{9A3D0EEB-3886-B941-BEF2-B8CAF9353344}" srcOrd="1" destOrd="0" presId="urn:microsoft.com/office/officeart/2005/8/layout/chevron2"/>
    <dgm:cxn modelId="{68853F96-9145-4F44-BA70-813A6C6C6419}" type="presParOf" srcId="{7246E11B-B1A8-4238-9224-08BB3BCA1ACD}" destId="{2DF96BD9-E39D-2D42-A29A-ED028980F24E}" srcOrd="3" destOrd="0" presId="urn:microsoft.com/office/officeart/2005/8/layout/chevron2"/>
    <dgm:cxn modelId="{EB7E0B7F-C391-4647-9220-A2C1D2919492}" type="presParOf" srcId="{7246E11B-B1A8-4238-9224-08BB3BCA1ACD}" destId="{DCC2A5DE-AA0D-9644-BE0B-228CE3885F76}" srcOrd="4" destOrd="0" presId="urn:microsoft.com/office/officeart/2005/8/layout/chevron2"/>
    <dgm:cxn modelId="{E6466E2F-8655-C948-8E93-9E72DDAA04DC}" type="presParOf" srcId="{DCC2A5DE-AA0D-9644-BE0B-228CE3885F76}" destId="{D34E2A70-F5FF-114A-9517-E609E4FC06D9}" srcOrd="0" destOrd="0" presId="urn:microsoft.com/office/officeart/2005/8/layout/chevron2"/>
    <dgm:cxn modelId="{030B1BA3-526E-B543-AC6E-F89C41E6B2BD}" type="presParOf" srcId="{DCC2A5DE-AA0D-9644-BE0B-228CE3885F76}" destId="{0C7F7CA1-E4C9-BE49-BE1F-D0D8BEAF3DA1}" srcOrd="1" destOrd="0" presId="urn:microsoft.com/office/officeart/2005/8/layout/chevron2"/>
    <dgm:cxn modelId="{F7D490C3-E8D1-624A-BE11-73F8D5A9A539}" type="presParOf" srcId="{7246E11B-B1A8-4238-9224-08BB3BCA1ACD}" destId="{227D3732-02E8-2C48-92F7-88CDA75E9F58}" srcOrd="5" destOrd="0" presId="urn:microsoft.com/office/officeart/2005/8/layout/chevron2"/>
    <dgm:cxn modelId="{ADC7FAAF-4EB1-47E7-8423-A84FCB4CB5D8}" type="presParOf" srcId="{7246E11B-B1A8-4238-9224-08BB3BCA1ACD}" destId="{036904C3-E1CA-4444-A73E-79A1030265AB}" srcOrd="6" destOrd="0" presId="urn:microsoft.com/office/officeart/2005/8/layout/chevron2"/>
    <dgm:cxn modelId="{A7593799-DB06-4E28-AFCF-08242DFBFA64}" type="presParOf" srcId="{036904C3-E1CA-4444-A73E-79A1030265AB}" destId="{61404C7A-3CD6-46D8-932A-43343F866A72}" srcOrd="0" destOrd="0" presId="urn:microsoft.com/office/officeart/2005/8/layout/chevron2"/>
    <dgm:cxn modelId="{77937E74-3895-408B-97E2-F881BC167F82}" type="presParOf" srcId="{036904C3-E1CA-4444-A73E-79A1030265AB}" destId="{36B4A452-EED4-4BCC-832C-638022CCA407}" srcOrd="1" destOrd="0" presId="urn:microsoft.com/office/officeart/2005/8/layout/chevron2"/>
    <dgm:cxn modelId="{BBA157E2-B7D9-4B42-A7A0-F1550E2FA792}" type="presParOf" srcId="{7246E11B-B1A8-4238-9224-08BB3BCA1ACD}" destId="{8F280A9A-149A-4BEA-8293-36F30A2668FB}" srcOrd="7" destOrd="0" presId="urn:microsoft.com/office/officeart/2005/8/layout/chevron2"/>
    <dgm:cxn modelId="{F6EF9D6D-E6BE-411F-9EF8-A8901C63AFDB}" type="presParOf" srcId="{7246E11B-B1A8-4238-9224-08BB3BCA1ACD}" destId="{EAAA023F-17A6-48C5-A724-BF98E5062E13}" srcOrd="8" destOrd="0" presId="urn:microsoft.com/office/officeart/2005/8/layout/chevron2"/>
    <dgm:cxn modelId="{A3F2585C-7E4B-467E-BCEF-B7478116C8A4}" type="presParOf" srcId="{EAAA023F-17A6-48C5-A724-BF98E5062E13}" destId="{54B13452-D3CE-414E-9C69-D75E30DF649B}" srcOrd="0" destOrd="0" presId="urn:microsoft.com/office/officeart/2005/8/layout/chevron2"/>
    <dgm:cxn modelId="{111A088F-12AA-43A5-B910-09EA7CC08008}" type="presParOf" srcId="{EAAA023F-17A6-48C5-A724-BF98E5062E13}" destId="{7C0935E8-2550-44DE-98D4-EAFAE4E0276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307A8-CA15-4513-90BD-017F596E8FD0}">
      <dsp:nvSpPr>
        <dsp:cNvPr id="0" name=""/>
        <dsp:cNvSpPr/>
      </dsp:nvSpPr>
      <dsp:spPr>
        <a:xfrm rot="5400000">
          <a:off x="-233903" y="215075"/>
          <a:ext cx="1036054" cy="612426"/>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1</a:t>
          </a:r>
        </a:p>
      </dsp:txBody>
      <dsp:txXfrm rot="-5400000">
        <a:off x="-22089" y="309474"/>
        <a:ext cx="612426" cy="423628"/>
      </dsp:txXfrm>
    </dsp:sp>
    <dsp:sp modelId="{BCB920A3-E90A-4562-B819-873FAE4DF550}">
      <dsp:nvSpPr>
        <dsp:cNvPr id="0" name=""/>
        <dsp:cNvSpPr/>
      </dsp:nvSpPr>
      <dsp:spPr>
        <a:xfrm rot="5400000">
          <a:off x="5315347" y="-4702921"/>
          <a:ext cx="703679" cy="10109521"/>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solidFill>
                <a:schemeClr val="tx1"/>
              </a:solidFill>
            </a:rPr>
            <a:t>Child and Adult Meal Pattern Requirements </a:t>
          </a:r>
        </a:p>
      </dsp:txBody>
      <dsp:txXfrm rot="-5400000">
        <a:off x="612427" y="34350"/>
        <a:ext cx="10075170" cy="634977"/>
      </dsp:txXfrm>
    </dsp:sp>
    <dsp:sp modelId="{9B6C5BD9-7D15-E049-84C1-52527500E8F3}">
      <dsp:nvSpPr>
        <dsp:cNvPr id="0" name=""/>
        <dsp:cNvSpPr/>
      </dsp:nvSpPr>
      <dsp:spPr>
        <a:xfrm rot="5400000">
          <a:off x="-233903" y="1133803"/>
          <a:ext cx="1036054" cy="612426"/>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2</a:t>
          </a:r>
        </a:p>
      </dsp:txBody>
      <dsp:txXfrm rot="-5400000">
        <a:off x="-22089" y="1228202"/>
        <a:ext cx="612426" cy="423628"/>
      </dsp:txXfrm>
    </dsp:sp>
    <dsp:sp modelId="{9A3D0EEB-3886-B941-BEF2-B8CAF9353344}">
      <dsp:nvSpPr>
        <dsp:cNvPr id="0" name=""/>
        <dsp:cNvSpPr/>
      </dsp:nvSpPr>
      <dsp:spPr>
        <a:xfrm rot="5400000">
          <a:off x="5293258" y="-3780932"/>
          <a:ext cx="703679" cy="10109521"/>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solidFill>
                <a:schemeClr val="tx1"/>
              </a:solidFill>
            </a:rPr>
            <a:t>Menu Planning</a:t>
          </a:r>
        </a:p>
      </dsp:txBody>
      <dsp:txXfrm rot="-5400000">
        <a:off x="590338" y="956339"/>
        <a:ext cx="10075170" cy="634977"/>
      </dsp:txXfrm>
    </dsp:sp>
    <dsp:sp modelId="{D34E2A70-F5FF-114A-9517-E609E4FC06D9}">
      <dsp:nvSpPr>
        <dsp:cNvPr id="0" name=""/>
        <dsp:cNvSpPr/>
      </dsp:nvSpPr>
      <dsp:spPr>
        <a:xfrm rot="5400000">
          <a:off x="-233903" y="2052530"/>
          <a:ext cx="1036054" cy="612426"/>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3</a:t>
          </a:r>
        </a:p>
      </dsp:txBody>
      <dsp:txXfrm rot="-5400000">
        <a:off x="-22089" y="2146929"/>
        <a:ext cx="612426" cy="423628"/>
      </dsp:txXfrm>
    </dsp:sp>
    <dsp:sp modelId="{0C7F7CA1-E4C9-BE49-BE1F-D0D8BEAF3DA1}">
      <dsp:nvSpPr>
        <dsp:cNvPr id="0" name=""/>
        <dsp:cNvSpPr/>
      </dsp:nvSpPr>
      <dsp:spPr>
        <a:xfrm rot="5400000">
          <a:off x="5315347" y="-2862205"/>
          <a:ext cx="703679" cy="10109521"/>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solidFill>
                <a:schemeClr val="tx1"/>
              </a:solidFill>
            </a:rPr>
            <a:t>CN Labels and Product Formulation Statements</a:t>
          </a:r>
        </a:p>
      </dsp:txBody>
      <dsp:txXfrm rot="-5400000">
        <a:off x="612427" y="1875066"/>
        <a:ext cx="10075170" cy="634977"/>
      </dsp:txXfrm>
    </dsp:sp>
    <dsp:sp modelId="{61404C7A-3CD6-46D8-932A-43343F866A72}">
      <dsp:nvSpPr>
        <dsp:cNvPr id="0" name=""/>
        <dsp:cNvSpPr/>
      </dsp:nvSpPr>
      <dsp:spPr>
        <a:xfrm rot="5400000">
          <a:off x="-258862" y="2996216"/>
          <a:ext cx="1036054" cy="562507"/>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4</a:t>
          </a:r>
        </a:p>
      </dsp:txBody>
      <dsp:txXfrm rot="-5400000">
        <a:off x="-22088" y="3040697"/>
        <a:ext cx="562507" cy="473547"/>
      </dsp:txXfrm>
    </dsp:sp>
    <dsp:sp modelId="{36B4A452-EED4-4BCC-832C-638022CCA407}">
      <dsp:nvSpPr>
        <dsp:cNvPr id="0" name=""/>
        <dsp:cNvSpPr/>
      </dsp:nvSpPr>
      <dsp:spPr>
        <a:xfrm rot="5400000">
          <a:off x="5268298" y="-1948635"/>
          <a:ext cx="703679" cy="10071409"/>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None/>
          </a:pPr>
          <a:r>
            <a:rPr lang="en-US" sz="3200" kern="1200" dirty="0">
              <a:solidFill>
                <a:schemeClr val="tx1"/>
              </a:solidFill>
            </a:rPr>
            <a:t>Documentation</a:t>
          </a:r>
          <a:endParaRPr lang="en-US" sz="1900" b="0" kern="1200" dirty="0">
            <a:solidFill>
              <a:schemeClr val="tx1"/>
            </a:solidFill>
          </a:endParaRPr>
        </a:p>
      </dsp:txBody>
      <dsp:txXfrm rot="-5400000">
        <a:off x="584434" y="2769580"/>
        <a:ext cx="10037058" cy="634977"/>
      </dsp:txXfrm>
    </dsp:sp>
    <dsp:sp modelId="{54B13452-D3CE-414E-9C69-D75E30DF649B}">
      <dsp:nvSpPr>
        <dsp:cNvPr id="0" name=""/>
        <dsp:cNvSpPr/>
      </dsp:nvSpPr>
      <dsp:spPr>
        <a:xfrm rot="5400000">
          <a:off x="-233903" y="3902816"/>
          <a:ext cx="1036054" cy="612426"/>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5</a:t>
          </a:r>
        </a:p>
      </dsp:txBody>
      <dsp:txXfrm rot="-5400000">
        <a:off x="-22089" y="3997215"/>
        <a:ext cx="612426" cy="423628"/>
      </dsp:txXfrm>
    </dsp:sp>
    <dsp:sp modelId="{7C0935E8-2550-44DE-98D4-EAFAE4E02765}">
      <dsp:nvSpPr>
        <dsp:cNvPr id="0" name=""/>
        <dsp:cNvSpPr/>
      </dsp:nvSpPr>
      <dsp:spPr>
        <a:xfrm rot="5400000">
          <a:off x="5280426" y="-1056097"/>
          <a:ext cx="729342" cy="10197879"/>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solidFill>
                <a:schemeClr val="tx1"/>
              </a:solidFill>
            </a:rPr>
            <a:t>Resources</a:t>
          </a:r>
        </a:p>
      </dsp:txBody>
      <dsp:txXfrm rot="-5400000">
        <a:off x="546158" y="3713775"/>
        <a:ext cx="10162275" cy="65813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592" cy="458929"/>
          </a:xfrm>
          <a:prstGeom prst="rect">
            <a:avLst/>
          </a:prstGeom>
        </p:spPr>
        <p:txBody>
          <a:bodyPr vert="horz" lIns="90382" tIns="45191" rIns="90382" bIns="45191" rtlCol="0"/>
          <a:lstStyle>
            <a:lvl1pPr algn="l">
              <a:defRPr sz="1200"/>
            </a:lvl1pPr>
          </a:lstStyle>
          <a:p>
            <a:r>
              <a:rPr lang="en-US"/>
              <a:t>CACFP New Meal Pattern Training</a:t>
            </a:r>
          </a:p>
        </p:txBody>
      </p:sp>
      <p:sp>
        <p:nvSpPr>
          <p:cNvPr id="3" name="Date Placeholder 2"/>
          <p:cNvSpPr>
            <a:spLocks noGrp="1"/>
          </p:cNvSpPr>
          <p:nvPr>
            <p:ph type="dt" sz="quarter" idx="1"/>
          </p:nvPr>
        </p:nvSpPr>
        <p:spPr>
          <a:xfrm>
            <a:off x="3884843" y="0"/>
            <a:ext cx="2971592" cy="458929"/>
          </a:xfrm>
          <a:prstGeom prst="rect">
            <a:avLst/>
          </a:prstGeom>
        </p:spPr>
        <p:txBody>
          <a:bodyPr vert="horz" lIns="90382" tIns="45191" rIns="90382" bIns="45191" rtlCol="0"/>
          <a:lstStyle>
            <a:lvl1pPr algn="r">
              <a:defRPr sz="1200"/>
            </a:lvl1pPr>
          </a:lstStyle>
          <a:p>
            <a:endParaRPr lang="en-US"/>
          </a:p>
        </p:txBody>
      </p:sp>
      <p:sp>
        <p:nvSpPr>
          <p:cNvPr id="4" name="Footer Placeholder 3"/>
          <p:cNvSpPr>
            <a:spLocks noGrp="1"/>
          </p:cNvSpPr>
          <p:nvPr>
            <p:ph type="ftr" sz="quarter" idx="2"/>
          </p:nvPr>
        </p:nvSpPr>
        <p:spPr>
          <a:xfrm>
            <a:off x="0" y="8685072"/>
            <a:ext cx="2971592" cy="458929"/>
          </a:xfrm>
          <a:prstGeom prst="rect">
            <a:avLst/>
          </a:prstGeom>
        </p:spPr>
        <p:txBody>
          <a:bodyPr vert="horz" lIns="90382" tIns="45191" rIns="90382" bIns="45191" rtlCol="0" anchor="b"/>
          <a:lstStyle>
            <a:lvl1pPr algn="l">
              <a:defRPr sz="1200"/>
            </a:lvl1pPr>
          </a:lstStyle>
          <a:p>
            <a:endParaRPr lang="en-US"/>
          </a:p>
        </p:txBody>
      </p:sp>
      <p:sp>
        <p:nvSpPr>
          <p:cNvPr id="5" name="Slide Number Placeholder 4"/>
          <p:cNvSpPr>
            <a:spLocks noGrp="1"/>
          </p:cNvSpPr>
          <p:nvPr>
            <p:ph type="sldNum" sz="quarter" idx="3"/>
          </p:nvPr>
        </p:nvSpPr>
        <p:spPr>
          <a:xfrm>
            <a:off x="3884843" y="8685072"/>
            <a:ext cx="2971592" cy="458929"/>
          </a:xfrm>
          <a:prstGeom prst="rect">
            <a:avLst/>
          </a:prstGeom>
        </p:spPr>
        <p:txBody>
          <a:bodyPr vert="horz" lIns="90382" tIns="45191" rIns="90382" bIns="45191" rtlCol="0" anchor="b"/>
          <a:lstStyle>
            <a:lvl1pPr algn="r">
              <a:defRPr sz="1200"/>
            </a:lvl1pPr>
          </a:lstStyle>
          <a:p>
            <a:fld id="{3490714D-46F8-4E96-928B-B6A5FCB51C90}" type="slidenum">
              <a:rPr lang="en-US" smtClean="0"/>
              <a:t>‹#›</a:t>
            </a:fld>
            <a:endParaRPr lang="en-US"/>
          </a:p>
        </p:txBody>
      </p:sp>
    </p:spTree>
    <p:extLst>
      <p:ext uri="{BB962C8B-B14F-4D97-AF65-F5344CB8AC3E}">
        <p14:creationId xmlns:p14="http://schemas.microsoft.com/office/powerpoint/2010/main" val="721811123"/>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22" tIns="45711" rIns="91422" bIns="45711" rtlCol="0"/>
          <a:lstStyle>
            <a:lvl1pPr algn="l">
              <a:defRPr sz="1200"/>
            </a:lvl1pPr>
          </a:lstStyle>
          <a:p>
            <a:r>
              <a:rPr lang="en-US"/>
              <a:t>CACFP New Meal Pattern Training</a:t>
            </a:r>
          </a:p>
        </p:txBody>
      </p:sp>
      <p:sp>
        <p:nvSpPr>
          <p:cNvPr id="3" name="Date Placeholder 2"/>
          <p:cNvSpPr>
            <a:spLocks noGrp="1"/>
          </p:cNvSpPr>
          <p:nvPr>
            <p:ph type="dt" idx="1"/>
          </p:nvPr>
        </p:nvSpPr>
        <p:spPr>
          <a:xfrm>
            <a:off x="3884615" y="1"/>
            <a:ext cx="2971800" cy="458788"/>
          </a:xfrm>
          <a:prstGeom prst="rect">
            <a:avLst/>
          </a:prstGeom>
        </p:spPr>
        <p:txBody>
          <a:bodyPr vert="horz" lIns="91422" tIns="45711" rIns="91422" bIns="45711" rtlCol="0"/>
          <a:lstStyle>
            <a:lvl1pPr algn="r">
              <a:defRPr sz="1200"/>
            </a:lvl1pPr>
          </a:lstStyle>
          <a:p>
            <a:endParaRPr lang="en-US"/>
          </a:p>
        </p:txBody>
      </p:sp>
      <p:sp>
        <p:nvSpPr>
          <p:cNvPr id="4" name="Slide Image Placeholder 3"/>
          <p:cNvSpPr>
            <a:spLocks noGrp="1" noRot="1" noChangeAspect="1"/>
          </p:cNvSpPr>
          <p:nvPr>
            <p:ph type="sldImg" idx="2"/>
          </p:nvPr>
        </p:nvSpPr>
        <p:spPr>
          <a:xfrm>
            <a:off x="685800" y="1143000"/>
            <a:ext cx="5486400" cy="3087688"/>
          </a:xfrm>
          <a:prstGeom prst="rect">
            <a:avLst/>
          </a:prstGeom>
          <a:noFill/>
          <a:ln w="12700">
            <a:solidFill>
              <a:prstClr val="black"/>
            </a:solidFill>
          </a:ln>
        </p:spPr>
        <p:txBody>
          <a:bodyPr vert="horz" lIns="91422" tIns="45711" rIns="91422" bIns="45711" rtlCol="0" anchor="ctr"/>
          <a:lstStyle/>
          <a:p>
            <a:endParaRPr lang="en-US"/>
          </a:p>
        </p:txBody>
      </p:sp>
      <p:sp>
        <p:nvSpPr>
          <p:cNvPr id="5" name="Notes Placeholder 4"/>
          <p:cNvSpPr>
            <a:spLocks noGrp="1"/>
          </p:cNvSpPr>
          <p:nvPr>
            <p:ph type="body" sz="quarter" idx="3"/>
          </p:nvPr>
        </p:nvSpPr>
        <p:spPr>
          <a:xfrm>
            <a:off x="685801" y="4400551"/>
            <a:ext cx="5486400" cy="3600451"/>
          </a:xfrm>
          <a:prstGeom prst="rect">
            <a:avLst/>
          </a:prstGeom>
        </p:spPr>
        <p:txBody>
          <a:bodyPr vert="horz" lIns="91422" tIns="45711" rIns="91422" bIns="457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5"/>
            <a:ext cx="2971800" cy="458787"/>
          </a:xfrm>
          <a:prstGeom prst="rect">
            <a:avLst/>
          </a:prstGeom>
        </p:spPr>
        <p:txBody>
          <a:bodyPr vert="horz" lIns="91422" tIns="45711" rIns="91422" bIns="45711"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8685215"/>
            <a:ext cx="2971800" cy="458787"/>
          </a:xfrm>
          <a:prstGeom prst="rect">
            <a:avLst/>
          </a:prstGeom>
        </p:spPr>
        <p:txBody>
          <a:bodyPr vert="horz" lIns="91422" tIns="45711" rIns="91422" bIns="45711" rtlCol="0" anchor="b"/>
          <a:lstStyle>
            <a:lvl1pPr algn="r">
              <a:defRPr sz="1200"/>
            </a:lvl1pPr>
          </a:lstStyle>
          <a:p>
            <a:fld id="{20D89A51-2F39-46E5-BFDB-FFBF46004E9A}" type="slidenum">
              <a:rPr lang="en-US" smtClean="0"/>
              <a:t>‹#›</a:t>
            </a:fld>
            <a:endParaRPr lang="en-US"/>
          </a:p>
        </p:txBody>
      </p:sp>
    </p:spTree>
    <p:extLst>
      <p:ext uri="{BB962C8B-B14F-4D97-AF65-F5344CB8AC3E}">
        <p14:creationId xmlns:p14="http://schemas.microsoft.com/office/powerpoint/2010/main" val="3167123138"/>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go through each of these items listed on the slide.  The At Risk programs should read the At Risk Handout on the new meal pattern webpage to learn about options they may choose to implement.</a:t>
            </a:r>
          </a:p>
          <a:p>
            <a:r>
              <a:rPr lang="en-US" dirty="0"/>
              <a:t> </a:t>
            </a:r>
          </a:p>
          <a:p>
            <a:r>
              <a:rPr lang="en-US" dirty="0"/>
              <a:t>If you’re already making a lot of the changes that are allowed now, the optional best practices can help you build on the meal patterns and highlight areas where you may take additional steps to further improve the nutritional quality of the meals you serve. </a:t>
            </a:r>
          </a:p>
          <a:p>
            <a:endParaRPr lang="en-US" dirty="0"/>
          </a:p>
          <a:p>
            <a:pPr defTabSz="897182">
              <a:defRPr/>
            </a:pPr>
            <a:r>
              <a:rPr lang="en-US" dirty="0"/>
              <a:t>All child care centers that are licensed or care for infants must review the infant section (</a:t>
            </a:r>
            <a:r>
              <a:rPr lang="en-US" i="1" dirty="0"/>
              <a:t>no matter if claiming infant meals or not</a:t>
            </a:r>
            <a:r>
              <a:rPr lang="en-US" dirty="0"/>
              <a:t>), as there are meal pattern and recordkeeping changes.</a:t>
            </a:r>
          </a:p>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2</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577593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the Child and Adult Meal Pattern.  Throughout this presentation we may mention adults in the CACFP, we are referring to those in Adult Day Care Settings.</a:t>
            </a:r>
          </a:p>
        </p:txBody>
      </p:sp>
      <p:sp>
        <p:nvSpPr>
          <p:cNvPr id="4" name="Slide Number Placeholder 3"/>
          <p:cNvSpPr>
            <a:spLocks noGrp="1"/>
          </p:cNvSpPr>
          <p:nvPr>
            <p:ph type="sldNum" sz="quarter" idx="10"/>
          </p:nvPr>
        </p:nvSpPr>
        <p:spPr/>
        <p:txBody>
          <a:bodyPr/>
          <a:lstStyle/>
          <a:p>
            <a:fld id="{20D89A51-2F39-46E5-BFDB-FFBF46004E9A}" type="slidenum">
              <a:rPr lang="en-US" smtClean="0"/>
              <a:t>3</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958897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9401">
              <a:defRPr/>
            </a:pPr>
            <a:r>
              <a:rPr lang="en-US" dirty="0"/>
              <a:t>Examples of vegetable</a:t>
            </a:r>
            <a:r>
              <a:rPr lang="en-US" baseline="0" dirty="0"/>
              <a:t> for breakfast?  Salsa or green </a:t>
            </a:r>
            <a:r>
              <a:rPr lang="en-US" baseline="0" dirty="0" err="1"/>
              <a:t>chile</a:t>
            </a:r>
            <a:r>
              <a:rPr lang="en-US" baseline="0" dirty="0"/>
              <a:t> w breakfast burrito – fresh tomatoes, spinach, mushrooms etc. in </a:t>
            </a:r>
            <a:r>
              <a:rPr lang="en-US" baseline="0" dirty="0" err="1"/>
              <a:t>omlette</a:t>
            </a:r>
            <a:r>
              <a:rPr lang="en-US" baseline="0" dirty="0"/>
              <a:t>, frittata, scramble etc. – EXPLAIN  EGGS/PROTEINS AS AN EXTRA.</a:t>
            </a:r>
            <a:endParaRPr lang="es-US" dirty="0"/>
          </a:p>
          <a:p>
            <a:endParaRPr lang="es-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C06F0-C0C5-4EC1-8F52-4FBB9B1813FB}" type="slidenum">
              <a:rPr lang="en-US" smtClean="0"/>
              <a:pPr/>
              <a:t>5</a:t>
            </a:fld>
            <a:endParaRPr lang="en-US"/>
          </a:p>
        </p:txBody>
      </p:sp>
    </p:spTree>
    <p:extLst>
      <p:ext uri="{BB962C8B-B14F-4D97-AF65-F5344CB8AC3E}">
        <p14:creationId xmlns:p14="http://schemas.microsoft.com/office/powerpoint/2010/main" val="4042623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If decide</a:t>
            </a:r>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7</a:t>
            </a:fld>
            <a:endParaRPr lang="en-US"/>
          </a:p>
        </p:txBody>
      </p:sp>
    </p:spTree>
    <p:extLst>
      <p:ext uri="{BB962C8B-B14F-4D97-AF65-F5344CB8AC3E}">
        <p14:creationId xmlns:p14="http://schemas.microsoft.com/office/powerpoint/2010/main" val="2232836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proposed rule would require breakfast cereals to meet all of the Supplemental Nutrition Program for Women, Infants, and Children (WIC) nutrient standards for breakfast cereals, which includes a sugar limit, a certain amount of iron, and various other nutrients. </a:t>
            </a:r>
          </a:p>
          <a:p>
            <a:endParaRPr lang="en-US" dirty="0"/>
          </a:p>
          <a:p>
            <a:r>
              <a:rPr lang="en-US" dirty="0"/>
              <a:t>The majority of commenters supported a sugar limit of some sort. However, commenters expressed concern that conforming to all the WIC nutrient standards would be too complicated because WIC approved cereals vary by State and a person cannot use a Nutrition Facts Label to determine whether a cereal is compliant with the WIC nutrient standards for breakfast cereal. </a:t>
            </a:r>
          </a:p>
          <a:p>
            <a:endParaRPr lang="en-US" dirty="0"/>
          </a:p>
          <a:p>
            <a:r>
              <a:rPr lang="en-US" dirty="0"/>
              <a:t>The final rule, therefore, focuses on our original intention of reducing added sugar consumption and only adopts WIC’s sugar limit on breakfast cereals. Breakfast cereals served in CACFP now must contain no more than 6 grams of sugar per dry ounce.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9</a:t>
            </a:fld>
            <a:endParaRPr lang="en-US"/>
          </a:p>
        </p:txBody>
      </p:sp>
    </p:spTree>
    <p:extLst>
      <p:ext uri="{BB962C8B-B14F-4D97-AF65-F5344CB8AC3E}">
        <p14:creationId xmlns:p14="http://schemas.microsoft.com/office/powerpoint/2010/main" val="219544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US" dirty="0"/>
              <a:t>Both children and adults commonly enjoy breakfast cereals. Yet, some cereals are filled with added sugar. Therefore, to help reduce the amount of added sugar consumed by children and adults, all breakfast cereals, including ready-to-eat, instant, and regular hot cereal, must contain no more than </a:t>
            </a:r>
            <a:r>
              <a:rPr lang="en-US" b="1" dirty="0"/>
              <a:t>6 grams </a:t>
            </a:r>
            <a:r>
              <a:rPr lang="en-US" dirty="0"/>
              <a:t>of total sugar per dry ounce. </a:t>
            </a:r>
          </a:p>
          <a:p>
            <a:pPr lvl="0" rtl="0" fontAlgn="base"/>
            <a:endParaRPr lang="en-US" dirty="0"/>
          </a:p>
          <a:p>
            <a:pPr defTabSz="903821" fontAlgn="base">
              <a:defRPr/>
            </a:pPr>
            <a:r>
              <a:rPr lang="en-US" dirty="0">
                <a:solidFill>
                  <a:schemeClr val="tx2">
                    <a:lumMod val="50000"/>
                  </a:schemeClr>
                </a:solidFill>
              </a:rPr>
              <a:t>You also cannot mix creditable</a:t>
            </a:r>
            <a:r>
              <a:rPr lang="en-US" baseline="0" dirty="0">
                <a:solidFill>
                  <a:schemeClr val="tx2">
                    <a:lumMod val="50000"/>
                  </a:schemeClr>
                </a:solidFill>
              </a:rPr>
              <a:t> cereals that meet the sugar limits with</a:t>
            </a:r>
            <a:r>
              <a:rPr lang="en-US" dirty="0">
                <a:solidFill>
                  <a:schemeClr val="tx2">
                    <a:lumMod val="50000"/>
                  </a:schemeClr>
                </a:solidFill>
              </a:rPr>
              <a:t> non-creditable cereals that are</a:t>
            </a:r>
            <a:r>
              <a:rPr lang="en-US" baseline="0" dirty="0">
                <a:solidFill>
                  <a:schemeClr val="tx2">
                    <a:lumMod val="50000"/>
                  </a:schemeClr>
                </a:solidFill>
              </a:rPr>
              <a:t> above the sugar limits in order to meet sugar limit requirements. </a:t>
            </a:r>
            <a:endParaRPr lang="en-US" dirty="0">
              <a:solidFill>
                <a:schemeClr val="tx2">
                  <a:lumMod val="50000"/>
                </a:schemeClr>
              </a:solidFill>
            </a:endParaRPr>
          </a:p>
        </p:txBody>
      </p:sp>
      <p:sp>
        <p:nvSpPr>
          <p:cNvPr id="4" name="Slide Number Placeholder 3"/>
          <p:cNvSpPr>
            <a:spLocks noGrp="1"/>
          </p:cNvSpPr>
          <p:nvPr>
            <p:ph type="sldNum" sz="quarter" idx="10"/>
          </p:nvPr>
        </p:nvSpPr>
        <p:spPr/>
        <p:txBody>
          <a:bodyPr/>
          <a:lstStyle/>
          <a:p>
            <a:fld id="{10510F7F-F98C-4E6E-9758-26A48440732A}" type="slidenum">
              <a:rPr lang="en-US" smtClean="0"/>
              <a:pPr/>
              <a:t>10</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137658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C06F0-C0C5-4EC1-8F52-4FBB9B1813FB}" type="slidenum">
              <a:rPr lang="en-US" smtClean="0"/>
              <a:pPr/>
              <a:t>13</a:t>
            </a:fld>
            <a:endParaRPr lang="en-US"/>
          </a:p>
        </p:txBody>
      </p:sp>
    </p:spTree>
    <p:extLst>
      <p:ext uri="{BB962C8B-B14F-4D97-AF65-F5344CB8AC3E}">
        <p14:creationId xmlns:p14="http://schemas.microsoft.com/office/powerpoint/2010/main" val="2480071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If decide</a:t>
            </a:r>
          </a:p>
        </p:txBody>
      </p:sp>
      <p:sp>
        <p:nvSpPr>
          <p:cNvPr id="4" name="Header Placeholder 3"/>
          <p:cNvSpPr>
            <a:spLocks noGrp="1"/>
          </p:cNvSpPr>
          <p:nvPr>
            <p:ph type="hdr" sz="quarter" idx="10"/>
          </p:nvPr>
        </p:nvSpPr>
        <p:spPr/>
        <p:txBody>
          <a:bodyPr/>
          <a:lstStyle/>
          <a:p>
            <a:r>
              <a:rPr lang="en-US"/>
              <a:t>CACFP New Meal Pattern Training</a:t>
            </a:r>
          </a:p>
        </p:txBody>
      </p:sp>
      <p:sp>
        <p:nvSpPr>
          <p:cNvPr id="5" name="Date Placeholder 4"/>
          <p:cNvSpPr>
            <a:spLocks noGrp="1"/>
          </p:cNvSpPr>
          <p:nvPr>
            <p:ph type="dt" idx="11"/>
          </p:nvPr>
        </p:nvSpPr>
        <p:spPr/>
        <p:txBody>
          <a:bodyPr/>
          <a:lstStyle/>
          <a:p>
            <a:endParaRPr lang="en-US"/>
          </a:p>
        </p:txBody>
      </p:sp>
      <p:sp>
        <p:nvSpPr>
          <p:cNvPr id="6" name="Slide Number Placeholder 5"/>
          <p:cNvSpPr>
            <a:spLocks noGrp="1"/>
          </p:cNvSpPr>
          <p:nvPr>
            <p:ph type="sldNum" sz="quarter" idx="12"/>
          </p:nvPr>
        </p:nvSpPr>
        <p:spPr/>
        <p:txBody>
          <a:bodyPr/>
          <a:lstStyle/>
          <a:p>
            <a:fld id="{20D89A51-2F39-46E5-BFDB-FFBF46004E9A}" type="slidenum">
              <a:rPr lang="en-US" smtClean="0"/>
              <a:t>14</a:t>
            </a:fld>
            <a:endParaRPr lang="en-US"/>
          </a:p>
        </p:txBody>
      </p:sp>
    </p:spTree>
    <p:extLst>
      <p:ext uri="{BB962C8B-B14F-4D97-AF65-F5344CB8AC3E}">
        <p14:creationId xmlns:p14="http://schemas.microsoft.com/office/powerpoint/2010/main" val="2988971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USDA recognizes that making an immediate switch from whole milk to low-fat or fat-free milk may be challenging for some children.  Therefore, the updated meal pattern allows a one month transition period to switch from whole milk to low fat or fat free.  During that transition period, you may claim reimbursement for meals served to children 24-25 months of age that include whole milk and mixtures of other milk.</a:t>
            </a:r>
            <a:endParaRPr lang="en-US" baseline="0" dirty="0"/>
          </a:p>
        </p:txBody>
      </p:sp>
      <p:sp>
        <p:nvSpPr>
          <p:cNvPr id="4" name="Slide Number Placeholder 3"/>
          <p:cNvSpPr>
            <a:spLocks noGrp="1"/>
          </p:cNvSpPr>
          <p:nvPr>
            <p:ph type="sldNum" sz="quarter" idx="10"/>
          </p:nvPr>
        </p:nvSpPr>
        <p:spPr/>
        <p:txBody>
          <a:bodyPr/>
          <a:lstStyle/>
          <a:p>
            <a:fld id="{20D89A51-2F39-46E5-BFDB-FFBF46004E9A}" type="slidenum">
              <a:rPr lang="en-US" smtClean="0"/>
              <a:t>16</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67333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If you serve nondairy beverages, the nondairy beverage must be nutritionally equivalent to milk. The non-dairy beverage must be in-line with the requirements for unflavored versus flavored for each respective age group.</a:t>
            </a:r>
          </a:p>
          <a:p>
            <a:endParaRPr lang="en-US" b="0" baseline="0" dirty="0"/>
          </a:p>
          <a:p>
            <a:pPr marL="168221" indent="-168221">
              <a:buFont typeface="Arial" panose="020B0604020202020204" pitchFamily="34" charset="0"/>
              <a:buChar char="•"/>
            </a:pPr>
            <a:r>
              <a:rPr lang="en-US" b="0" baseline="0" dirty="0"/>
              <a:t>1 – 5 year olds must be served unflavored nondairy beverages</a:t>
            </a:r>
          </a:p>
          <a:p>
            <a:pPr marL="168221" indent="-168221">
              <a:buFont typeface="Arial" panose="020B0604020202020204" pitchFamily="34" charset="0"/>
              <a:buChar char="•"/>
            </a:pPr>
            <a:r>
              <a:rPr lang="en-US" b="0" baseline="0" dirty="0"/>
              <a:t>6+ year olds may be served flavored nondairy beverages.</a:t>
            </a:r>
          </a:p>
          <a:p>
            <a:endParaRPr lang="en-US" b="0" baseline="0" dirty="0"/>
          </a:p>
          <a:p>
            <a:r>
              <a:rPr lang="en-US" b="0" baseline="0" dirty="0"/>
              <a:t>Serving nondairy beverages (that are nutritionally equivalent to milk) can be a parent’s choice, per their with written request. The meals can be claimed regardless of who supplies it, the parent or provider. </a:t>
            </a:r>
            <a:r>
              <a:rPr lang="en-US" b="0" i="0" baseline="0" dirty="0"/>
              <a:t>This only applies to nondairy beverages that are nutritionally equivalent to milk; all other components must be supplied by the Program unless justified by a medical statement.</a:t>
            </a:r>
          </a:p>
          <a:p>
            <a:endParaRPr lang="en-US" b="0" i="0" baseline="0" dirty="0"/>
          </a:p>
          <a:p>
            <a:r>
              <a:rPr lang="en-US" b="0" i="0" baseline="0" dirty="0"/>
              <a:t>The </a:t>
            </a:r>
            <a:r>
              <a:rPr lang="en-US" b="0" i="1" baseline="0" dirty="0"/>
              <a:t>Parent/Guardian Request for Non-Dairy Milk Substitution </a:t>
            </a:r>
            <a:r>
              <a:rPr lang="en-US" b="0" i="0" baseline="0" dirty="0"/>
              <a:t>form lists the non-dairy beverages that meet the milk standards. You can use this form to obtain the parent’s written request and to document the type of non-dairy beverage served to their child.</a:t>
            </a:r>
          </a:p>
        </p:txBody>
      </p:sp>
      <p:sp>
        <p:nvSpPr>
          <p:cNvPr id="4" name="Slide Number Placeholder 3"/>
          <p:cNvSpPr>
            <a:spLocks noGrp="1"/>
          </p:cNvSpPr>
          <p:nvPr>
            <p:ph type="sldNum" sz="quarter" idx="10"/>
          </p:nvPr>
        </p:nvSpPr>
        <p:spPr/>
        <p:txBody>
          <a:bodyPr/>
          <a:lstStyle/>
          <a:p>
            <a:fld id="{20D89A51-2F39-46E5-BFDB-FFBF46004E9A}" type="slidenum">
              <a:rPr lang="en-US" smtClean="0">
                <a:solidFill>
                  <a:prstClr val="black"/>
                </a:solidFill>
              </a:rPr>
              <a:pPr/>
              <a:t>17</a:t>
            </a:fld>
            <a:endParaRPr lang="en-US">
              <a:solidFill>
                <a:prstClr val="black"/>
              </a:solidFill>
            </a:endParaRPr>
          </a:p>
        </p:txBody>
      </p:sp>
      <p:sp>
        <p:nvSpPr>
          <p:cNvPr id="5" name="Header Placeholder 4"/>
          <p:cNvSpPr>
            <a:spLocks noGrp="1"/>
          </p:cNvSpPr>
          <p:nvPr>
            <p:ph type="hdr" sz="quarter" idx="11"/>
          </p:nvPr>
        </p:nvSpPr>
        <p:spPr/>
        <p:txBody>
          <a:bodyPr/>
          <a:lstStyle/>
          <a:p>
            <a:r>
              <a:rPr lang="en-US">
                <a:solidFill>
                  <a:prstClr val="black"/>
                </a:solidFill>
              </a:rPr>
              <a:t>CACFP New Meal Pattern Training</a:t>
            </a:r>
          </a:p>
        </p:txBody>
      </p:sp>
      <p:sp>
        <p:nvSpPr>
          <p:cNvPr id="6" name="Date Placeholder 5"/>
          <p:cNvSpPr>
            <a:spLocks noGrp="1"/>
          </p:cNvSpPr>
          <p:nvPr>
            <p:ph type="dt" idx="12"/>
          </p:nvPr>
        </p:nvSpPr>
        <p:spPr>
          <a:xfrm>
            <a:off x="3884615" y="1"/>
            <a:ext cx="2971800" cy="458788"/>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700199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variety of WW pastas at Walmart are $1.00/pound, which was only 2 cents more than the enriched versions.</a:t>
            </a:r>
          </a:p>
          <a:p>
            <a:endParaRPr lang="en-US" baseline="0" dirty="0"/>
          </a:p>
        </p:txBody>
      </p:sp>
      <p:sp>
        <p:nvSpPr>
          <p:cNvPr id="4" name="Slide Number Placeholder 3"/>
          <p:cNvSpPr>
            <a:spLocks noGrp="1"/>
          </p:cNvSpPr>
          <p:nvPr>
            <p:ph type="sldNum" sz="quarter" idx="10"/>
          </p:nvPr>
        </p:nvSpPr>
        <p:spPr/>
        <p:txBody>
          <a:bodyPr/>
          <a:lstStyle/>
          <a:p>
            <a:fld id="{B9F4C5E7-0E54-4931-9716-748A0C624AF2}" type="slidenum">
              <a:rPr lang="en-US" smtClean="0"/>
              <a:t>19</a:t>
            </a:fld>
            <a:endParaRPr lang="en-US"/>
          </a:p>
        </p:txBody>
      </p:sp>
    </p:spTree>
    <p:extLst>
      <p:ext uri="{BB962C8B-B14F-4D97-AF65-F5344CB8AC3E}">
        <p14:creationId xmlns:p14="http://schemas.microsoft.com/office/powerpoint/2010/main" val="1830641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change to the</a:t>
            </a:r>
            <a:r>
              <a:rPr lang="en-US" baseline="0" dirty="0"/>
              <a:t> meal pattern is that there are now 5 meal components inst</a:t>
            </a:r>
            <a:r>
              <a:rPr lang="en-US" dirty="0"/>
              <a:t>ead of four in the child and adult meal pattern: milk, meat/meat alternates, vegetables, fruits, and grains. </a:t>
            </a:r>
          </a:p>
          <a:p>
            <a:endParaRPr lang="en-US" dirty="0"/>
          </a:p>
          <a:p>
            <a:r>
              <a:rPr lang="en-US" baseline="0" dirty="0"/>
              <a:t>Fruits and Vegetables are now separate at lunch, supper, and snack.  The presentation will show how this affects each meal later.  They are still combined at breakfast.</a:t>
            </a:r>
          </a:p>
          <a:p>
            <a:endParaRPr lang="en-US" baseline="0" dirty="0"/>
          </a:p>
          <a:p>
            <a:pPr defTabSz="903821"/>
            <a:r>
              <a:rPr lang="en-US" dirty="0"/>
              <a:t>All food components served must meet the minimum required sizes for each meal or snack served to</a:t>
            </a:r>
            <a:r>
              <a:rPr lang="en-US" baseline="0" dirty="0"/>
              <a:t> receive reimbursement.</a:t>
            </a:r>
          </a:p>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21</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176335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sz="800" dirty="0"/>
          </a:p>
        </p:txBody>
      </p:sp>
      <p:sp>
        <p:nvSpPr>
          <p:cNvPr id="4" name="Slide Number Placeholder 3"/>
          <p:cNvSpPr>
            <a:spLocks noGrp="1"/>
          </p:cNvSpPr>
          <p:nvPr>
            <p:ph type="sldNum" sz="quarter" idx="10"/>
          </p:nvPr>
        </p:nvSpPr>
        <p:spPr/>
        <p:txBody>
          <a:bodyPr/>
          <a:lstStyle/>
          <a:p>
            <a:fld id="{B9F4C5E7-0E54-4931-9716-748A0C624AF2}" type="slidenum">
              <a:rPr lang="en-US" smtClean="0"/>
              <a:t>26</a:t>
            </a:fld>
            <a:endParaRPr lang="en-US"/>
          </a:p>
        </p:txBody>
      </p:sp>
    </p:spTree>
    <p:extLst>
      <p:ext uri="{BB962C8B-B14F-4D97-AF65-F5344CB8AC3E}">
        <p14:creationId xmlns:p14="http://schemas.microsoft.com/office/powerpoint/2010/main" val="4066133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4E70728A-3CAB-4EDA-89DC-1EE1CB06AA77}" type="slidenum">
              <a:rPr lang="en-US" smtClean="0"/>
              <a:pPr/>
              <a:t>27</a:t>
            </a:fld>
            <a:endParaRPr lang="en-US"/>
          </a:p>
        </p:txBody>
      </p:sp>
      <p:sp>
        <p:nvSpPr>
          <p:cNvPr id="43011" name="Rectangle 1026"/>
          <p:cNvSpPr>
            <a:spLocks noGrp="1" noRot="1" noChangeAspect="1" noChangeArrowheads="1" noTextEdit="1"/>
          </p:cNvSpPr>
          <p:nvPr>
            <p:ph type="sldImg"/>
          </p:nvPr>
        </p:nvSpPr>
        <p:spPr>
          <a:xfrm>
            <a:off x="407988" y="695325"/>
            <a:ext cx="6210300" cy="3494088"/>
          </a:xfrm>
          <a:ln/>
        </p:spPr>
      </p:sp>
      <p:sp>
        <p:nvSpPr>
          <p:cNvPr id="43012" name="Rectangle 1027"/>
          <p:cNvSpPr>
            <a:spLocks noGrp="1" noChangeArrowheads="1"/>
          </p:cNvSpPr>
          <p:nvPr>
            <p:ph type="body" idx="1"/>
          </p:nvPr>
        </p:nvSpPr>
        <p:spPr>
          <a:noFill/>
          <a:ln/>
        </p:spPr>
        <p:txBody>
          <a:bodyPr/>
          <a:lstStyle/>
          <a:p>
            <a:pPr eaLnBrk="1" hangingPunct="1"/>
            <a:r>
              <a:rPr lang="en-US" dirty="0"/>
              <a:t>Refer to handout 5.</a:t>
            </a:r>
          </a:p>
          <a:p>
            <a:pPr eaLnBrk="1" hangingPunct="1"/>
            <a:r>
              <a:rPr lang="en-US" dirty="0"/>
              <a:t>Wash hands in warm running water for 20-30 seconds.</a:t>
            </a:r>
          </a:p>
          <a:p>
            <a:pPr eaLnBrk="1" hangingPunct="1"/>
            <a:r>
              <a:rPr lang="en-US" dirty="0"/>
              <a:t>Hot</a:t>
            </a:r>
            <a:r>
              <a:rPr lang="en-US" baseline="0" dirty="0"/>
              <a:t> foods should be held at 140 degrees and cold foods should be stored at 41 degrees.</a:t>
            </a:r>
            <a:endParaRPr lang="en-US" dirty="0"/>
          </a:p>
        </p:txBody>
      </p:sp>
    </p:spTree>
    <p:extLst>
      <p:ext uri="{BB962C8B-B14F-4D97-AF65-F5344CB8AC3E}">
        <p14:creationId xmlns:p14="http://schemas.microsoft.com/office/powerpoint/2010/main" val="4075595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C06F0-C0C5-4EC1-8F52-4FBB9B1813FB}" type="slidenum">
              <a:rPr lang="en-US" smtClean="0"/>
              <a:pPr/>
              <a:t>28</a:t>
            </a:fld>
            <a:endParaRPr lang="en-US"/>
          </a:p>
        </p:txBody>
      </p:sp>
    </p:spTree>
    <p:extLst>
      <p:ext uri="{BB962C8B-B14F-4D97-AF65-F5344CB8AC3E}">
        <p14:creationId xmlns:p14="http://schemas.microsoft.com/office/powerpoint/2010/main" val="259670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Creditable</a:t>
            </a:r>
            <a:r>
              <a:rPr lang="en-US" baseline="0" dirty="0"/>
              <a:t> foods are found in all the listed above resources.  </a:t>
            </a:r>
          </a:p>
          <a:p>
            <a:r>
              <a:rPr lang="en-US" baseline="0" dirty="0"/>
              <a:t>	If in question, call the NET department so meals are reimbursable.</a:t>
            </a:r>
          </a:p>
          <a:p>
            <a:r>
              <a:rPr lang="en-US" baseline="0" dirty="0"/>
              <a:t>Potato chips cannot be counted as a vegetable and are not reimbursable</a:t>
            </a:r>
          </a:p>
          <a:p>
            <a:r>
              <a:rPr lang="en-US" baseline="0" dirty="0" err="1"/>
              <a:t>Jello</a:t>
            </a:r>
            <a:r>
              <a:rPr lang="en-US" baseline="0" dirty="0"/>
              <a:t> cups with fruit – just the fruit is reimbursable if in the correct portion size</a:t>
            </a:r>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30</a:t>
            </a:fld>
            <a:endParaRPr lang="en-US"/>
          </a:p>
        </p:txBody>
      </p:sp>
    </p:spTree>
    <p:extLst>
      <p:ext uri="{BB962C8B-B14F-4D97-AF65-F5344CB8AC3E}">
        <p14:creationId xmlns:p14="http://schemas.microsoft.com/office/powerpoint/2010/main" val="3886951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current requirement that is not changing are CN labels (or product formulation statements) must be on file for any store-bought combination item such as chicken nuggets, pizza, etc.  This will also include any soy products as well.</a:t>
            </a:r>
          </a:p>
          <a:p>
            <a:r>
              <a:rPr lang="en-US" dirty="0"/>
              <a:t> </a:t>
            </a:r>
          </a:p>
          <a:p>
            <a:r>
              <a:rPr lang="en-US" dirty="0"/>
              <a:t>In the past, if agencies were serving store-bought combination food items with no documentation, we’ve allowed agencies to submit the CN labels as corrective action. Effective October 1, 2017, starting with the FY 2018 reviews, any meal containing a commercially prepared combination food item that does not have proper documentation will be disallowed. As part of corrective action, your agency will still need to submit proper documentation in order to continue serving the item.</a:t>
            </a:r>
          </a:p>
          <a:p>
            <a:r>
              <a:rPr lang="en-US" dirty="0"/>
              <a:t> </a:t>
            </a:r>
          </a:p>
          <a:p>
            <a:r>
              <a:rPr lang="en-US" dirty="0"/>
              <a:t>Also, you cannot claim meals that include a store-bought combination food without the proper documentation on file.</a:t>
            </a:r>
          </a:p>
          <a:p>
            <a:endParaRPr lang="en-US" dirty="0"/>
          </a:p>
          <a:p>
            <a:r>
              <a:rPr lang="en-US" dirty="0"/>
              <a:t>Examples of store-bought combination foods are pizza, chicken nuggets or fish sticks.</a:t>
            </a:r>
          </a:p>
        </p:txBody>
      </p:sp>
      <p:sp>
        <p:nvSpPr>
          <p:cNvPr id="4" name="Slide Number Placeholder 3"/>
          <p:cNvSpPr>
            <a:spLocks noGrp="1"/>
          </p:cNvSpPr>
          <p:nvPr>
            <p:ph type="sldNum" sz="quarter" idx="10"/>
          </p:nvPr>
        </p:nvSpPr>
        <p:spPr/>
        <p:txBody>
          <a:bodyPr/>
          <a:lstStyle/>
          <a:p>
            <a:fld id="{20D89A51-2F39-46E5-BFDB-FFBF46004E9A}" type="slidenum">
              <a:rPr lang="en-US" smtClean="0"/>
              <a:t>32</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824280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you are required to keep a lot of product information</a:t>
            </a:r>
            <a:r>
              <a:rPr lang="en-US" baseline="0" dirty="0"/>
              <a:t> </a:t>
            </a:r>
            <a:r>
              <a:rPr lang="en-US" dirty="0"/>
              <a:t>on file, we recommend keeping labels in a binder or accordion</a:t>
            </a:r>
            <a:r>
              <a:rPr lang="en-US" baseline="0" dirty="0"/>
              <a:t> file. </a:t>
            </a:r>
            <a:endParaRPr lang="en-US" dirty="0"/>
          </a:p>
          <a:p>
            <a:r>
              <a:rPr lang="en-US" dirty="0"/>
              <a:t>The binder (or some</a:t>
            </a:r>
            <a:r>
              <a:rPr lang="en-US" baseline="0" dirty="0"/>
              <a:t> other organized system)</a:t>
            </a:r>
            <a:r>
              <a:rPr lang="en-US" dirty="0"/>
              <a:t> must reflect</a:t>
            </a:r>
            <a:r>
              <a:rPr lang="en-US" baseline="0" dirty="0"/>
              <a:t> what you are </a:t>
            </a:r>
            <a:r>
              <a:rPr lang="en-US" b="0" baseline="0" dirty="0"/>
              <a:t>currently purchasing.  Keep this information updated and add new products when purchased</a:t>
            </a:r>
            <a:r>
              <a:rPr lang="en-US" baseline="0" dirty="0"/>
              <a:t>.  During a CACFP review, the CACFP consultant will be looking at the binder and looking at your receipts to verify these products were purchased and available to be served.</a:t>
            </a:r>
          </a:p>
          <a:p>
            <a:endParaRPr lang="en-US" baseline="0" dirty="0"/>
          </a:p>
          <a:p>
            <a:r>
              <a:rPr lang="en-US" dirty="0"/>
              <a:t>Having</a:t>
            </a:r>
            <a:r>
              <a:rPr lang="en-US" baseline="0" dirty="0"/>
              <a:t> a binder of food items that meet the WGR requirements and cereal and yogurt sugar limits can be to your advantage.  Once you find a product that meets CACFP requirements, we encourage you to continue to purchase those same products.  This may help make menu planning and shopping easier because you know what items you can serve and purchase.  You no longer need to hunt for products that meet requirements or read labels at the store each time you are shopping.</a:t>
            </a:r>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36</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336235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discuss how to document the types of cereals served at your program. </a:t>
            </a:r>
          </a:p>
          <a:p>
            <a:r>
              <a:rPr lang="en-US" dirty="0"/>
              <a:t>Programs must document the specific name of cereal(s) on menus (Cheerios, Rice Krispies, Life Cereal). If the cereal you serve is whole grain, then you must write the name of the cereal with WG in front of the name. For example, WG Cheerios.</a:t>
            </a:r>
          </a:p>
          <a:p>
            <a:pPr defTabSz="897182">
              <a:defRPr/>
            </a:pPr>
            <a:r>
              <a:rPr lang="en-US" i="1" dirty="0"/>
              <a:t>If you have multiple classrooms that get their own breakfast, and choose their own cereal, then you could list all possible cereals on the menu (at the top or bottom). It is recommended to only buy certain types of cereals so they can be listed on the menu. If counted as whole grain-rich (WGR) item for day, then all cereals must be WGR. This will be discussed later.</a:t>
            </a:r>
            <a:endParaRPr lang="en-US" dirty="0"/>
          </a:p>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37</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809761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Nutrition Ed Requirements are:  </a:t>
            </a:r>
          </a:p>
          <a:p>
            <a:r>
              <a:rPr lang="en-US" dirty="0"/>
              <a:t>	1x/month</a:t>
            </a:r>
            <a:r>
              <a:rPr lang="en-US" baseline="0" dirty="0"/>
              <a:t> for 1 more classes – We recommend doing a nut </a:t>
            </a:r>
            <a:r>
              <a:rPr lang="en-US" baseline="0" dirty="0" err="1"/>
              <a:t>ed</a:t>
            </a:r>
            <a:r>
              <a:rPr lang="en-US" baseline="0" dirty="0"/>
              <a:t> activity in every class (modify for age)</a:t>
            </a:r>
          </a:p>
          <a:p>
            <a:r>
              <a:rPr lang="en-US" baseline="0" dirty="0"/>
              <a:t>	Documented on form and kept on file for admin review</a:t>
            </a:r>
          </a:p>
          <a:p>
            <a:r>
              <a:rPr lang="en-US" baseline="0" dirty="0"/>
              <a:t>	Mail into FNB to Teresa Jan/April/Sept</a:t>
            </a:r>
          </a:p>
          <a:p>
            <a:endParaRPr lang="en-US" dirty="0"/>
          </a:p>
          <a:p>
            <a:r>
              <a:rPr lang="en-US" dirty="0"/>
              <a:t>Nutrition Education Web Resources – Go over Handout #6</a:t>
            </a:r>
          </a:p>
        </p:txBody>
      </p:sp>
      <p:sp>
        <p:nvSpPr>
          <p:cNvPr id="4" name="Slide Number Placeholder 3"/>
          <p:cNvSpPr>
            <a:spLocks noGrp="1"/>
          </p:cNvSpPr>
          <p:nvPr>
            <p:ph type="sldNum" sz="quarter" idx="10"/>
          </p:nvPr>
        </p:nvSpPr>
        <p:spPr/>
        <p:txBody>
          <a:bodyPr/>
          <a:lstStyle/>
          <a:p>
            <a:fld id="{A80C11EB-72BC-4E3C-9277-1A1AC6EB3310}" type="slidenum">
              <a:rPr lang="en-US" smtClean="0"/>
              <a:pPr/>
              <a:t>38</a:t>
            </a:fld>
            <a:endParaRPr lang="en-US" dirty="0"/>
          </a:p>
        </p:txBody>
      </p:sp>
    </p:spTree>
    <p:extLst>
      <p:ext uri="{BB962C8B-B14F-4D97-AF65-F5344CB8AC3E}">
        <p14:creationId xmlns:p14="http://schemas.microsoft.com/office/powerpoint/2010/main" val="2205879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D89A51-2F39-46E5-BFDB-FFBF46004E9A}" type="slidenum">
              <a:rPr lang="en-US" smtClean="0"/>
              <a:t>40</a:t>
            </a:fld>
            <a:endParaRPr lang="en-US"/>
          </a:p>
        </p:txBody>
      </p:sp>
      <p:sp>
        <p:nvSpPr>
          <p:cNvPr id="5" name="Header Placeholder 4"/>
          <p:cNvSpPr>
            <a:spLocks noGrp="1"/>
          </p:cNvSpPr>
          <p:nvPr>
            <p:ph type="hdr" sz="quarter" idx="11"/>
          </p:nvPr>
        </p:nvSpPr>
        <p:spPr/>
        <p:txBody>
          <a:bodyPr/>
          <a:lstStyle/>
          <a:p>
            <a:r>
              <a:rPr lang="en-US"/>
              <a:t>CACFP New Meal Pattern Training</a:t>
            </a: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1194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24EFE1A-279F-46F8-9531-BF954012555C}" type="datetime1">
              <a:rPr lang="en-US" smtClean="0">
                <a:solidFill>
                  <a:prstClr val="black">
                    <a:tint val="75000"/>
                  </a:prstClr>
                </a:solidFill>
              </a:rPr>
              <a:pPr/>
              <a:t>6/4/2021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65999"/>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2461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A3E05B-98F4-4BF5-9880-76834AFA38C2}" type="datetime1">
              <a:rPr lang="en-US" smtClean="0">
                <a:solidFill>
                  <a:prstClr val="black">
                    <a:tint val="75000"/>
                  </a:prstClr>
                </a:solidFill>
              </a:rPr>
              <a:pPr/>
              <a:t>6/4/2021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41676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8B540B-B110-4D32-ADF2-1B522E2A1D91}" type="datetime1">
              <a:rPr lang="en-US" smtClean="0">
                <a:solidFill>
                  <a:prstClr val="black">
                    <a:tint val="75000"/>
                  </a:prstClr>
                </a:solidFill>
              </a:rPr>
              <a:pPr/>
              <a:t>6/4/2021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65999"/>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79788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74D9EB-72B3-471A-94BC-EBCFE66A4E9D}" type="datetime1">
              <a:rPr lang="en-US" smtClean="0">
                <a:solidFill>
                  <a:prstClr val="black">
                    <a:tint val="75000"/>
                  </a:prstClr>
                </a:solidFill>
              </a:rPr>
              <a:pPr/>
              <a:t>6/4/2021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8" name="Rectangle 7"/>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45735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13991F-2AB4-4DC8-A425-85575DBBBC03}" type="datetime1">
              <a:rPr lang="en-US" smtClean="0">
                <a:solidFill>
                  <a:prstClr val="black">
                    <a:tint val="75000"/>
                  </a:prstClr>
                </a:solidFill>
              </a:rPr>
              <a:pPr/>
              <a:t>6/4/2021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032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56B51D-84F0-4E35-8194-248F82E91BD1}" type="datetime1">
              <a:rPr lang="en-US" smtClean="0">
                <a:solidFill>
                  <a:prstClr val="black">
                    <a:tint val="75000"/>
                  </a:prstClr>
                </a:solidFill>
              </a:rPr>
              <a:pPr/>
              <a:t>6/4/2021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4767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1C552F-0591-41F7-86A6-3778EDEA11AA}" type="datetime1">
              <a:rPr lang="en-US" smtClean="0">
                <a:solidFill>
                  <a:prstClr val="black">
                    <a:tint val="75000"/>
                  </a:prstClr>
                </a:solidFill>
              </a:rPr>
              <a:pPr/>
              <a:t>6/4/2021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B0EDFD8-D021-4FD7-8C51-659532E920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743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379A85-F0D0-47ED-A98E-9486D0D46CA1}" type="datetime1">
              <a:rPr lang="en-US" smtClean="0">
                <a:solidFill>
                  <a:prstClr val="black">
                    <a:tint val="75000"/>
                  </a:prstClr>
                </a:solidFill>
              </a:rPr>
              <a:pPr/>
              <a:t>6/4/2021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543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07427A-BC95-4862-BFD0-9FF5CD6F46CA}" type="datetime1">
              <a:rPr lang="en-US" smtClean="0">
                <a:solidFill>
                  <a:prstClr val="black">
                    <a:tint val="75000"/>
                  </a:prstClr>
                </a:solidFill>
              </a:rPr>
              <a:pPr/>
              <a:t>6/4/2021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7678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2BB9CC-29BB-44F9-B620-F2B00AAB6486}" type="datetime1">
              <a:rPr lang="en-US" smtClean="0">
                <a:solidFill>
                  <a:prstClr val="black">
                    <a:tint val="75000"/>
                  </a:prstClr>
                </a:solidFill>
              </a:rPr>
              <a:pPr/>
              <a:t>6/4/2021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51921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FC8E4D-9CF3-48ED-9C9C-27DD4D4C8511}" type="datetime1">
              <a:rPr lang="en-US" smtClean="0">
                <a:solidFill>
                  <a:prstClr val="black">
                    <a:tint val="75000"/>
                  </a:prstClr>
                </a:solidFill>
              </a:rPr>
              <a:pPr/>
              <a:t>6/4/2021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0944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6" name="Title 4"/>
          <p:cNvSpPr txBox="1">
            <a:spLocks/>
          </p:cNvSpPr>
          <p:nvPr userDrawn="1"/>
        </p:nvSpPr>
        <p:spPr bwMode="auto">
          <a:xfrm>
            <a:off x="-8405" y="1"/>
            <a:ext cx="12200405" cy="1228876"/>
          </a:xfrm>
          <a:prstGeom prst="rect">
            <a:avLst/>
          </a:prstGeom>
          <a:solidFill>
            <a:srgbClr val="262087"/>
          </a:solidFill>
          <a:ln w="9525">
            <a:noFill/>
            <a:miter lim="800000"/>
            <a:headEnd/>
            <a:tailEnd/>
          </a:ln>
        </p:spPr>
        <p:txBody>
          <a:bodyPr vert="horz" wrap="square" lIns="89291" tIns="44645" rIns="89291" bIns="44645" numCol="1" anchor="ctr" anchorCtr="0" compatLnSpc="1">
            <a:prstTxWarp prst="textNoShape">
              <a:avLst/>
            </a:prstTxWarp>
          </a:bodyPr>
          <a:lstStyle>
            <a:lvl1pPr algn="ctr" rtl="0" eaLnBrk="1" fontAlgn="base" hangingPunct="1">
              <a:spcBef>
                <a:spcPct val="0"/>
              </a:spcBef>
              <a:spcAft>
                <a:spcPct val="0"/>
              </a:spcAft>
              <a:defRPr sz="4000" kern="1200">
                <a:solidFill>
                  <a:schemeClr val="tx1"/>
                </a:solidFill>
                <a:latin typeface="Gadget"/>
                <a:ea typeface="+mj-ea"/>
                <a:cs typeface="Gadget"/>
              </a:defRPr>
            </a:lvl1pPr>
            <a:lvl2pPr algn="ctr" rtl="0" eaLnBrk="1" fontAlgn="base" hangingPunct="1">
              <a:spcBef>
                <a:spcPct val="0"/>
              </a:spcBef>
              <a:spcAft>
                <a:spcPct val="0"/>
              </a:spcAft>
              <a:defRPr sz="4400">
                <a:solidFill>
                  <a:schemeClr val="tx1"/>
                </a:solidFill>
                <a:latin typeface="Garamond" pitchFamily="18" charset="0"/>
              </a:defRPr>
            </a:lvl2pPr>
            <a:lvl3pPr algn="ctr" rtl="0" eaLnBrk="1" fontAlgn="base" hangingPunct="1">
              <a:spcBef>
                <a:spcPct val="0"/>
              </a:spcBef>
              <a:spcAft>
                <a:spcPct val="0"/>
              </a:spcAft>
              <a:defRPr sz="4400">
                <a:solidFill>
                  <a:schemeClr val="tx1"/>
                </a:solidFill>
                <a:latin typeface="Garamond" pitchFamily="18" charset="0"/>
              </a:defRPr>
            </a:lvl3pPr>
            <a:lvl4pPr algn="ctr" rtl="0" eaLnBrk="1" fontAlgn="base" hangingPunct="1">
              <a:spcBef>
                <a:spcPct val="0"/>
              </a:spcBef>
              <a:spcAft>
                <a:spcPct val="0"/>
              </a:spcAft>
              <a:defRPr sz="4400">
                <a:solidFill>
                  <a:schemeClr val="tx1"/>
                </a:solidFill>
                <a:latin typeface="Garamond" pitchFamily="18" charset="0"/>
              </a:defRPr>
            </a:lvl4pPr>
            <a:lvl5pPr algn="ctr" rtl="0" eaLnBrk="1" fontAlgn="base" hangingPunct="1">
              <a:spcBef>
                <a:spcPct val="0"/>
              </a:spcBef>
              <a:spcAft>
                <a:spcPct val="0"/>
              </a:spcAft>
              <a:defRPr sz="4400">
                <a:solidFill>
                  <a:schemeClr val="tx1"/>
                </a:solidFill>
                <a:latin typeface="Garamond"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endParaRPr lang="en-US" sz="3125" dirty="0">
              <a:latin typeface="Lato Black" panose="020F0A02020204030203" pitchFamily="34" charset="0"/>
            </a:endParaRPr>
          </a:p>
        </p:txBody>
      </p:sp>
      <p:sp>
        <p:nvSpPr>
          <p:cNvPr id="5" name="Text Placeholder 4"/>
          <p:cNvSpPr>
            <a:spLocks noGrp="1"/>
          </p:cNvSpPr>
          <p:nvPr>
            <p:ph type="body" sz="quarter" idx="13" hasCustomPrompt="1"/>
          </p:nvPr>
        </p:nvSpPr>
        <p:spPr>
          <a:xfrm>
            <a:off x="0" y="1"/>
            <a:ext cx="12192000" cy="1228876"/>
          </a:xfrm>
        </p:spPr>
        <p:txBody>
          <a:bodyPr anchor="ctr">
            <a:normAutofit/>
          </a:bodyPr>
          <a:lstStyle>
            <a:lvl1pPr marL="0" indent="0" algn="ctr">
              <a:buNone/>
              <a:defRPr sz="4800">
                <a:solidFill>
                  <a:schemeClr val="bg1"/>
                </a:solidFill>
                <a:latin typeface="Lato Black" panose="020F0A02020204030203" pitchFamily="34" charset="0"/>
              </a:defRPr>
            </a:lvl1pPr>
          </a:lstStyle>
          <a:p>
            <a:pPr lvl="0"/>
            <a:r>
              <a:rPr lang="en-US" dirty="0"/>
              <a:t>Sample Text Slide</a:t>
            </a:r>
          </a:p>
        </p:txBody>
      </p:sp>
      <p:sp>
        <p:nvSpPr>
          <p:cNvPr id="12" name="Text Placeholder 11"/>
          <p:cNvSpPr>
            <a:spLocks noGrp="1"/>
          </p:cNvSpPr>
          <p:nvPr>
            <p:ph type="body" sz="quarter" idx="14"/>
          </p:nvPr>
        </p:nvSpPr>
        <p:spPr>
          <a:xfrm>
            <a:off x="2736038" y="1596573"/>
            <a:ext cx="6729169" cy="3350372"/>
          </a:xfrm>
        </p:spPr>
        <p:txBody>
          <a:bodyPr>
            <a:normAutofit/>
          </a:bodyPr>
          <a:lstStyle>
            <a:lvl1pPr marL="457189" indent="-457189">
              <a:lnSpc>
                <a:spcPct val="150000"/>
              </a:lnSpc>
              <a:spcAft>
                <a:spcPts val="585"/>
              </a:spcAft>
              <a:buFont typeface="Arial"/>
              <a:buChar char="•"/>
              <a:defRPr sz="3200" b="1"/>
            </a:lvl1pPr>
            <a:lvl2pPr marL="457041" indent="0">
              <a:buNone/>
              <a:defRPr sz="2344"/>
            </a:lvl2pPr>
            <a:lvl3pPr marL="914081" indent="0">
              <a:buNone/>
              <a:defRPr sz="2344"/>
            </a:lvl3pPr>
            <a:lvl4pPr marL="1371123" indent="0">
              <a:buNone/>
              <a:defRPr sz="2344"/>
            </a:lvl4pPr>
            <a:lvl5pPr marL="1828164" indent="0">
              <a:buNone/>
              <a:defRPr sz="2344"/>
            </a:lvl5pPr>
          </a:lstStyle>
          <a:p>
            <a:pPr lvl="0"/>
            <a:endParaRPr lang="en-US" dirty="0"/>
          </a:p>
        </p:txBody>
      </p:sp>
    </p:spTree>
    <p:extLst>
      <p:ext uri="{BB962C8B-B14F-4D97-AF65-F5344CB8AC3E}">
        <p14:creationId xmlns:p14="http://schemas.microsoft.com/office/powerpoint/2010/main" val="56779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with image">
    <p:spTree>
      <p:nvGrpSpPr>
        <p:cNvPr id="1" name=""/>
        <p:cNvGrpSpPr/>
        <p:nvPr/>
      </p:nvGrpSpPr>
      <p:grpSpPr>
        <a:xfrm>
          <a:off x="0" y="0"/>
          <a:ext cx="0" cy="0"/>
          <a:chOff x="0" y="0"/>
          <a:chExt cx="0" cy="0"/>
        </a:xfrm>
      </p:grpSpPr>
      <p:sp>
        <p:nvSpPr>
          <p:cNvPr id="10" name="Text Placeholder 4"/>
          <p:cNvSpPr>
            <a:spLocks noGrp="1"/>
          </p:cNvSpPr>
          <p:nvPr>
            <p:ph type="body" sz="quarter" idx="13" hasCustomPrompt="1"/>
          </p:nvPr>
        </p:nvSpPr>
        <p:spPr>
          <a:xfrm>
            <a:off x="0" y="1"/>
            <a:ext cx="12192000" cy="1228876"/>
          </a:xfrm>
        </p:spPr>
        <p:txBody>
          <a:bodyPr anchor="ctr">
            <a:normAutofit/>
          </a:bodyPr>
          <a:lstStyle>
            <a:lvl1pPr marL="0" indent="0" algn="ctr">
              <a:buNone/>
              <a:defRPr sz="4800">
                <a:solidFill>
                  <a:schemeClr val="bg1"/>
                </a:solidFill>
                <a:latin typeface="Lato Black" panose="020F0A02020204030203" pitchFamily="34" charset="0"/>
              </a:defRPr>
            </a:lvl1pPr>
          </a:lstStyle>
          <a:p>
            <a:pPr lvl="0"/>
            <a:r>
              <a:rPr lang="en-US" dirty="0"/>
              <a:t>Sample Slide with Image</a:t>
            </a:r>
          </a:p>
        </p:txBody>
      </p:sp>
      <p:sp>
        <p:nvSpPr>
          <p:cNvPr id="6" name="Text Placeholder 5"/>
          <p:cNvSpPr>
            <a:spLocks noGrp="1"/>
          </p:cNvSpPr>
          <p:nvPr>
            <p:ph type="body" sz="quarter" idx="14"/>
          </p:nvPr>
        </p:nvSpPr>
        <p:spPr>
          <a:xfrm>
            <a:off x="1257097" y="1703011"/>
            <a:ext cx="5324612" cy="3106028"/>
          </a:xfrm>
        </p:spPr>
        <p:txBody>
          <a:bodyPr>
            <a:normAutofit/>
          </a:bodyPr>
          <a:lstStyle>
            <a:lvl1pPr marL="457189" indent="-457189">
              <a:lnSpc>
                <a:spcPct val="150000"/>
              </a:lnSpc>
              <a:spcAft>
                <a:spcPts val="585"/>
              </a:spcAft>
              <a:buFont typeface="Arial"/>
              <a:buChar char="•"/>
              <a:defRPr sz="3200" b="1"/>
            </a:lvl1pPr>
            <a:lvl2pPr marL="457041" indent="0">
              <a:lnSpc>
                <a:spcPct val="150000"/>
              </a:lnSpc>
              <a:buNone/>
              <a:defRPr/>
            </a:lvl2pPr>
            <a:lvl3pPr marL="914081" indent="0">
              <a:lnSpc>
                <a:spcPct val="150000"/>
              </a:lnSpc>
              <a:buNone/>
              <a:defRPr/>
            </a:lvl3pPr>
            <a:lvl4pPr marL="1371123" indent="0">
              <a:lnSpc>
                <a:spcPct val="150000"/>
              </a:lnSpc>
              <a:buNone/>
              <a:defRPr/>
            </a:lvl4pPr>
            <a:lvl5pPr marL="1828164" indent="0">
              <a:lnSpc>
                <a:spcPct val="150000"/>
              </a:lnSpc>
              <a:buNone/>
              <a:defRPr/>
            </a:lvl5pPr>
          </a:lstStyle>
          <a:p>
            <a:pPr lvl="0"/>
            <a:endParaRPr lang="en-US" dirty="0"/>
          </a:p>
        </p:txBody>
      </p:sp>
      <p:sp>
        <p:nvSpPr>
          <p:cNvPr id="13" name="Picture Placeholder 12"/>
          <p:cNvSpPr>
            <a:spLocks noGrp="1"/>
          </p:cNvSpPr>
          <p:nvPr>
            <p:ph type="pic" sz="quarter" idx="15" hasCustomPrompt="1"/>
          </p:nvPr>
        </p:nvSpPr>
        <p:spPr>
          <a:xfrm>
            <a:off x="7016572" y="1722364"/>
            <a:ext cx="4560595" cy="4120808"/>
          </a:xfrm>
        </p:spPr>
        <p:txBody>
          <a:bodyPr/>
          <a:lstStyle>
            <a:lvl1pPr marL="0" indent="0">
              <a:buNone/>
              <a:defRPr baseline="0">
                <a:solidFill>
                  <a:schemeClr val="bg2"/>
                </a:solidFill>
              </a:defRPr>
            </a:lvl1pPr>
          </a:lstStyle>
          <a:p>
            <a:r>
              <a:rPr lang="en-US" dirty="0"/>
              <a:t>Insert picture here</a:t>
            </a:r>
          </a:p>
        </p:txBody>
      </p:sp>
    </p:spTree>
    <p:extLst>
      <p:ext uri="{BB962C8B-B14F-4D97-AF65-F5344CB8AC3E}">
        <p14:creationId xmlns:p14="http://schemas.microsoft.com/office/powerpoint/2010/main" val="2945805764"/>
      </p:ext>
    </p:extLst>
  </p:cSld>
  <p:clrMapOvr>
    <a:masterClrMapping/>
  </p:clrMapOvr>
  <p:extLst mod="1">
    <p:ext uri="{DCECCB84-F9BA-43D5-87BE-67443E8EF086}">
      <p15:sldGuideLst xmlns:p15="http://schemas.microsoft.com/office/powerpoint/2012/main">
        <p15:guide id="1" orient="horz" pos="1638">
          <p15:clr>
            <a:srgbClr val="FBAE40"/>
          </p15:clr>
        </p15:guide>
        <p15:guide id="2" pos="57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77E680-5B21-4FCB-854B-8453465F2160}" type="datetime1">
              <a:rPr lang="en-US" smtClean="0">
                <a:solidFill>
                  <a:prstClr val="black">
                    <a:tint val="75000"/>
                  </a:prstClr>
                </a:solidFill>
              </a:rPr>
              <a:pPr/>
              <a:t>6/4/2021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491799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hyperlink" Target="http://www.convertunits.com/from/oz/to/grams" TargetMode="External"/><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jpeg"/><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hyperlink" Target="https://theicn.org/icn-resources-a-z/produce-safety/"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7.wmf"/></Relationships>
</file>

<file path=ppt/slides/_rels/slide39.xml.rels><?xml version="1.0" encoding="UTF-8" standalone="yes"?>
<Relationships xmlns="http://schemas.openxmlformats.org/package/2006/relationships"><Relationship Id="rId3" Type="http://schemas.openxmlformats.org/officeDocument/2006/relationships/hyperlink" Target="mailto:teresa.taylor@state.nm.us" TargetMode="External"/><Relationship Id="rId2" Type="http://schemas.openxmlformats.org/officeDocument/2006/relationships/hyperlink" Target="mailto:pam.mitchell@state.nm.us" TargetMode="Externa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hyperlink" Target="mailto:laura.spencer2@state.nm.u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475502" y="4080001"/>
            <a:ext cx="2038246" cy="1985206"/>
          </a:xfrm>
          <a:prstGeom prst="rect">
            <a:avLst/>
          </a:prstGeom>
        </p:spPr>
      </p:pic>
      <p:sp useBgFill="1">
        <p:nvSpPr>
          <p:cNvPr id="2" name="Title 1"/>
          <p:cNvSpPr>
            <a:spLocks noGrp="1"/>
          </p:cNvSpPr>
          <p:nvPr>
            <p:ph type="ctrTitle"/>
          </p:nvPr>
        </p:nvSpPr>
        <p:spPr>
          <a:xfrm>
            <a:off x="821948" y="272954"/>
            <a:ext cx="10582617" cy="1287401"/>
          </a:xfrm>
        </p:spPr>
        <p:txBody>
          <a:bodyPr>
            <a:noAutofit/>
          </a:bodyPr>
          <a:lstStyle/>
          <a:p>
            <a:r>
              <a:rPr lang="en-US" sz="4400" b="1" dirty="0">
                <a:solidFill>
                  <a:srgbClr val="002060"/>
                </a:solidFill>
                <a:latin typeface="+mn-lt"/>
              </a:rPr>
              <a:t>CACFP Meal Service Training</a:t>
            </a:r>
            <a:br>
              <a:rPr lang="en-US" sz="4400" b="1" dirty="0">
                <a:solidFill>
                  <a:srgbClr val="002060"/>
                </a:solidFill>
                <a:latin typeface="+mn-lt"/>
              </a:rPr>
            </a:br>
            <a:r>
              <a:rPr lang="en-US" sz="4400" b="1" dirty="0">
                <a:solidFill>
                  <a:srgbClr val="002060"/>
                </a:solidFill>
                <a:latin typeface="+mn-lt"/>
              </a:rPr>
              <a:t>                                           AM Session</a:t>
            </a:r>
          </a:p>
        </p:txBody>
      </p:sp>
      <p:sp>
        <p:nvSpPr>
          <p:cNvPr id="3" name="Subtitle 2"/>
          <p:cNvSpPr>
            <a:spLocks noGrp="1"/>
          </p:cNvSpPr>
          <p:nvPr>
            <p:ph type="subTitle" idx="1"/>
          </p:nvPr>
        </p:nvSpPr>
        <p:spPr>
          <a:xfrm>
            <a:off x="252915" y="5072604"/>
            <a:ext cx="5764807" cy="1704022"/>
          </a:xfrm>
        </p:spPr>
        <p:txBody>
          <a:bodyPr>
            <a:normAutofit fontScale="92500"/>
          </a:bodyPr>
          <a:lstStyle/>
          <a:p>
            <a:r>
              <a:rPr lang="en-US" b="1" dirty="0">
                <a:solidFill>
                  <a:srgbClr val="002060"/>
                </a:solidFill>
                <a:latin typeface="+mj-lt"/>
              </a:rPr>
              <a:t>Family Nutrition Bureau</a:t>
            </a:r>
            <a:br>
              <a:rPr lang="en-US" b="1" dirty="0">
                <a:solidFill>
                  <a:srgbClr val="002060"/>
                </a:solidFill>
                <a:latin typeface="+mj-lt"/>
              </a:rPr>
            </a:br>
            <a:r>
              <a:rPr lang="en-US" b="1" dirty="0">
                <a:solidFill>
                  <a:srgbClr val="002060"/>
                </a:solidFill>
                <a:latin typeface="+mj-lt"/>
              </a:rPr>
              <a:t>3401 Pan American Freeway NE</a:t>
            </a:r>
            <a:br>
              <a:rPr lang="en-US" b="1" dirty="0">
                <a:solidFill>
                  <a:srgbClr val="002060"/>
                </a:solidFill>
                <a:latin typeface="+mj-lt"/>
              </a:rPr>
            </a:br>
            <a:r>
              <a:rPr lang="en-US" b="1" dirty="0">
                <a:solidFill>
                  <a:srgbClr val="002060"/>
                </a:solidFill>
                <a:latin typeface="+mj-lt"/>
              </a:rPr>
              <a:t>Albuquerque, NM 87107</a:t>
            </a:r>
            <a:br>
              <a:rPr lang="en-US" b="1" dirty="0">
                <a:solidFill>
                  <a:srgbClr val="002060"/>
                </a:solidFill>
                <a:latin typeface="+mj-lt"/>
              </a:rPr>
            </a:br>
            <a:r>
              <a:rPr lang="en-US" b="1" dirty="0">
                <a:solidFill>
                  <a:srgbClr val="002060"/>
                </a:solidFill>
                <a:latin typeface="+mj-lt"/>
              </a:rPr>
              <a:t>(505)841-4856 or 1-800-EAT(32</a:t>
            </a:r>
            <a:r>
              <a:rPr lang="en-US" b="1" u="sng" dirty="0">
                <a:solidFill>
                  <a:srgbClr val="002060"/>
                </a:solidFill>
                <a:latin typeface="+mj-lt"/>
              </a:rPr>
              <a:t>8</a:t>
            </a:r>
            <a:r>
              <a:rPr lang="en-US" b="1" dirty="0">
                <a:solidFill>
                  <a:srgbClr val="002060"/>
                </a:solidFill>
                <a:latin typeface="+mj-lt"/>
              </a:rPr>
              <a:t>)-COOL(2665)</a:t>
            </a:r>
            <a:br>
              <a:rPr lang="en-US" b="1" dirty="0">
                <a:solidFill>
                  <a:srgbClr val="002060"/>
                </a:solidFill>
                <a:latin typeface="+mj-lt"/>
              </a:rPr>
            </a:br>
            <a:r>
              <a:rPr lang="en-US" b="1" dirty="0">
                <a:solidFill>
                  <a:srgbClr val="002060"/>
                </a:solidFill>
                <a:latin typeface="+mj-lt"/>
              </a:rPr>
              <a:t>Website: www.newmexicokids.org</a:t>
            </a:r>
          </a:p>
          <a:p>
            <a:endParaRPr lang="en-US" b="1" dirty="0">
              <a:solidFill>
                <a:srgbClr val="0070C0"/>
              </a:solidFill>
            </a:endParaRPr>
          </a:p>
        </p:txBody>
      </p:sp>
      <p:pic>
        <p:nvPicPr>
          <p:cNvPr id="6" name="Picture 5"/>
          <p:cNvPicPr>
            <a:picLocks noChangeAspect="1"/>
          </p:cNvPicPr>
          <p:nvPr/>
        </p:nvPicPr>
        <p:blipFill>
          <a:blip r:embed="rId3"/>
          <a:stretch>
            <a:fillRect/>
          </a:stretch>
        </p:blipFill>
        <p:spPr>
          <a:xfrm>
            <a:off x="1511931" y="1546908"/>
            <a:ext cx="4601325" cy="331030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8564" y="1760818"/>
            <a:ext cx="2184343" cy="2118720"/>
          </a:xfrm>
          <a:prstGeom prst="rect">
            <a:avLst/>
          </a:prstGeom>
        </p:spPr>
      </p:pic>
    </p:spTree>
    <p:extLst>
      <p:ext uri="{BB962C8B-B14F-4D97-AF65-F5344CB8AC3E}">
        <p14:creationId xmlns:p14="http://schemas.microsoft.com/office/powerpoint/2010/main" val="380504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915" y="86241"/>
            <a:ext cx="9533919" cy="1400530"/>
          </a:xfrm>
        </p:spPr>
        <p:txBody>
          <a:bodyPr/>
          <a:lstStyle/>
          <a:p>
            <a:r>
              <a:rPr lang="en-US" b="1" dirty="0">
                <a:solidFill>
                  <a:srgbClr val="002060"/>
                </a:solidFill>
                <a:latin typeface="Century Gothic" panose="020B0502020202020204" pitchFamily="34" charset="0"/>
              </a:rPr>
              <a:t>Training Overview</a:t>
            </a:r>
          </a:p>
        </p:txBody>
      </p:sp>
      <p:sp>
        <p:nvSpPr>
          <p:cNvPr id="3" name="Content Placeholder 2"/>
          <p:cNvSpPr>
            <a:spLocks noGrp="1"/>
          </p:cNvSpPr>
          <p:nvPr>
            <p:ph idx="1"/>
          </p:nvPr>
        </p:nvSpPr>
        <p:spPr/>
        <p:txBody>
          <a:bodyPr>
            <a:normAutofit/>
          </a:bodyPr>
          <a:lstStyle/>
          <a:p>
            <a:pPr lvl="0"/>
            <a:endParaRPr lang="en-US" dirty="0"/>
          </a:p>
          <a:p>
            <a:pPr lvl="0"/>
            <a:endParaRPr lang="en-US" dirty="0"/>
          </a:p>
          <a:p>
            <a:endParaRPr lang="en-US" dirty="0"/>
          </a:p>
        </p:txBody>
      </p:sp>
      <p:graphicFrame>
        <p:nvGraphicFramePr>
          <p:cNvPr id="4" name="Diagram 3"/>
          <p:cNvGraphicFramePr/>
          <p:nvPr>
            <p:extLst>
              <p:ext uri="{D42A27DB-BD31-4B8C-83A1-F6EECF244321}">
                <p14:modId xmlns:p14="http://schemas.microsoft.com/office/powerpoint/2010/main" val="1970868965"/>
              </p:ext>
            </p:extLst>
          </p:nvPr>
        </p:nvGraphicFramePr>
        <p:xfrm>
          <a:off x="516915" y="1446645"/>
          <a:ext cx="10721948" cy="473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9478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5881" y="42185"/>
            <a:ext cx="5326562" cy="2377440"/>
          </a:xfrm>
        </p:spPr>
        <p:txBody>
          <a:bodyPr anchor="ctr"/>
          <a:lstStyle/>
          <a:p>
            <a:pPr algn="l"/>
            <a:r>
              <a:rPr lang="en-US" sz="5400" b="1" dirty="0">
                <a:solidFill>
                  <a:srgbClr val="002060"/>
                </a:solidFill>
                <a:latin typeface="Century Gothic" panose="020B0502020202020204" pitchFamily="34" charset="0"/>
              </a:rPr>
              <a:t>Child &amp; Adult </a:t>
            </a:r>
            <a:br>
              <a:rPr lang="en-US" sz="5400" b="1" dirty="0">
                <a:solidFill>
                  <a:srgbClr val="002060"/>
                </a:solidFill>
                <a:latin typeface="Century Gothic" panose="020B0502020202020204" pitchFamily="34" charset="0"/>
              </a:rPr>
            </a:br>
            <a:r>
              <a:rPr lang="en-US" sz="5400" b="1" dirty="0">
                <a:solidFill>
                  <a:srgbClr val="002060"/>
                </a:solidFill>
                <a:latin typeface="Century Gothic" panose="020B0502020202020204" pitchFamily="34" charset="0"/>
              </a:rPr>
              <a:t>Meal Pattern  </a:t>
            </a:r>
            <a:r>
              <a:rPr lang="en-US" sz="5400" b="1" dirty="0">
                <a:solidFill>
                  <a:schemeClr val="tx1"/>
                </a:solidFill>
                <a:latin typeface="Century Gothic" panose="020B0502020202020204" pitchFamily="34" charset="0"/>
              </a:rPr>
              <a:t> </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0884" y="2388257"/>
            <a:ext cx="5400284" cy="3676749"/>
          </a:xfrm>
          <a:prstGeom prst="rect">
            <a:avLst/>
          </a:prstGeom>
          <a:effectLst>
            <a:softEdge rad="635000"/>
          </a:effectLst>
        </p:spPr>
      </p:pic>
      <p:sp>
        <p:nvSpPr>
          <p:cNvPr id="7" name="Rectangle 6"/>
          <p:cNvSpPr/>
          <p:nvPr/>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7440" y="1503351"/>
            <a:ext cx="3159384" cy="4212512"/>
          </a:xfrm>
          <a:prstGeom prst="rect">
            <a:avLst/>
          </a:prstGeom>
        </p:spPr>
      </p:pic>
    </p:spTree>
    <p:extLst>
      <p:ext uri="{BB962C8B-B14F-4D97-AF65-F5344CB8AC3E}">
        <p14:creationId xmlns:p14="http://schemas.microsoft.com/office/powerpoint/2010/main" val="4130747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6957" y="142875"/>
            <a:ext cx="6546703" cy="2251982"/>
          </a:xfrm>
          <a:ln>
            <a:solidFill>
              <a:schemeClr val="bg1">
                <a:lumMod val="95000"/>
              </a:schemeClr>
            </a:solidFill>
          </a:ln>
        </p:spPr>
        <p:txBody>
          <a:bodyPr>
            <a:normAutofit/>
          </a:bodyPr>
          <a:lstStyle/>
          <a:p>
            <a:pPr algn="ctr"/>
            <a:r>
              <a:rPr lang="en-US" sz="3900" b="1" u="sng" dirty="0">
                <a:solidFill>
                  <a:srgbClr val="002060"/>
                </a:solidFill>
                <a:latin typeface="Century Gothic" panose="020B0502020202020204" pitchFamily="34" charset="0"/>
                <a:cs typeface="Arial" panose="020B0604020202020204" pitchFamily="34" charset="0"/>
              </a:rPr>
              <a:t>Child Meal Pattern    Requirements Overview </a:t>
            </a:r>
          </a:p>
        </p:txBody>
      </p:sp>
      <p:sp>
        <p:nvSpPr>
          <p:cNvPr id="3" name="Content Placeholder 2"/>
          <p:cNvSpPr>
            <a:spLocks noGrp="1"/>
          </p:cNvSpPr>
          <p:nvPr>
            <p:ph idx="1"/>
          </p:nvPr>
        </p:nvSpPr>
        <p:spPr>
          <a:xfrm>
            <a:off x="5649363" y="2109457"/>
            <a:ext cx="5510050" cy="3801485"/>
          </a:xfrm>
          <a:ln>
            <a:solidFill>
              <a:schemeClr val="bg1">
                <a:lumMod val="95000"/>
              </a:schemeClr>
            </a:solidFill>
          </a:ln>
        </p:spPr>
        <p:txBody>
          <a:bodyPr>
            <a:normAutofit/>
          </a:bodyPr>
          <a:lstStyle/>
          <a:p>
            <a:pPr marL="0" indent="0">
              <a:lnSpc>
                <a:spcPct val="80000"/>
              </a:lnSpc>
              <a:buNone/>
            </a:pPr>
            <a:r>
              <a:rPr lang="en-US" sz="3000" dirty="0">
                <a:solidFill>
                  <a:schemeClr val="tx1"/>
                </a:solidFill>
                <a:cs typeface="Arial" panose="020B0604020202020204" pitchFamily="34" charset="0"/>
              </a:rPr>
              <a:t> </a:t>
            </a:r>
          </a:p>
          <a:p>
            <a:pPr>
              <a:lnSpc>
                <a:spcPct val="80000"/>
              </a:lnSpc>
            </a:pPr>
            <a:r>
              <a:rPr lang="en-US" sz="3000" dirty="0">
                <a:solidFill>
                  <a:schemeClr val="tx1"/>
                </a:solidFill>
                <a:cs typeface="Arial" panose="020B0604020202020204" pitchFamily="34" charset="0"/>
              </a:rPr>
              <a:t>Offer more vegetables and fruits </a:t>
            </a:r>
          </a:p>
          <a:p>
            <a:pPr>
              <a:lnSpc>
                <a:spcPct val="80000"/>
              </a:lnSpc>
            </a:pPr>
            <a:endParaRPr lang="en-US" sz="3000" dirty="0">
              <a:solidFill>
                <a:schemeClr val="tx1"/>
              </a:solidFill>
              <a:cs typeface="Arial" panose="020B0604020202020204" pitchFamily="34" charset="0"/>
            </a:endParaRPr>
          </a:p>
          <a:p>
            <a:pPr>
              <a:lnSpc>
                <a:spcPct val="80000"/>
              </a:lnSpc>
            </a:pPr>
            <a:r>
              <a:rPr lang="en-US" sz="3000" dirty="0">
                <a:solidFill>
                  <a:schemeClr val="tx1"/>
                </a:solidFill>
                <a:cs typeface="Arial" panose="020B0604020202020204" pitchFamily="34" charset="0"/>
              </a:rPr>
              <a:t>Increase whole grain-rich foods</a:t>
            </a:r>
          </a:p>
          <a:p>
            <a:pPr>
              <a:lnSpc>
                <a:spcPct val="80000"/>
              </a:lnSpc>
            </a:pPr>
            <a:endParaRPr lang="en-US" sz="3000" dirty="0">
              <a:solidFill>
                <a:schemeClr val="tx1"/>
              </a:solidFill>
              <a:cs typeface="Arial" panose="020B0604020202020204" pitchFamily="34" charset="0"/>
            </a:endParaRPr>
          </a:p>
          <a:p>
            <a:pPr>
              <a:lnSpc>
                <a:spcPct val="80000"/>
              </a:lnSpc>
            </a:pPr>
            <a:r>
              <a:rPr lang="en-US" sz="3000" dirty="0">
                <a:solidFill>
                  <a:schemeClr val="tx1"/>
                </a:solidFill>
                <a:cs typeface="Arial" panose="020B0604020202020204" pitchFamily="34" charset="0"/>
              </a:rPr>
              <a:t>Decrease added sugar, fa</a:t>
            </a:r>
            <a:r>
              <a:rPr lang="en-US" sz="3000" dirty="0">
                <a:cs typeface="Arial" panose="020B0604020202020204" pitchFamily="34" charset="0"/>
              </a:rPr>
              <a:t>t, </a:t>
            </a:r>
            <a:r>
              <a:rPr lang="en-US" sz="3000" dirty="0">
                <a:solidFill>
                  <a:schemeClr val="tx1"/>
                </a:solidFill>
                <a:cs typeface="Arial" panose="020B0604020202020204" pitchFamily="34" charset="0"/>
              </a:rPr>
              <a:t>and sodium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579" y="1268866"/>
            <a:ext cx="3815729" cy="3862692"/>
          </a:xfrm>
          <a:prstGeom prst="rect">
            <a:avLst/>
          </a:prstGeom>
        </p:spPr>
      </p:pic>
    </p:spTree>
    <p:extLst>
      <p:ext uri="{BB962C8B-B14F-4D97-AF65-F5344CB8AC3E}">
        <p14:creationId xmlns:p14="http://schemas.microsoft.com/office/powerpoint/2010/main" val="75211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332508" y="449263"/>
            <a:ext cx="9954491" cy="803275"/>
          </a:xfrm>
        </p:spPr>
        <p:txBody>
          <a:bodyPr>
            <a:normAutofit fontScale="90000"/>
          </a:bodyPr>
          <a:lstStyle/>
          <a:p>
            <a:r>
              <a:rPr lang="en-US" b="1" dirty="0">
                <a:solidFill>
                  <a:schemeClr val="tx1"/>
                </a:solidFill>
                <a:latin typeface="Century Gothic" panose="020B0502020202020204" pitchFamily="34" charset="0"/>
                <a:ea typeface="Tahoma" panose="020B0604030504040204" pitchFamily="34" charset="0"/>
                <a:cs typeface="Tahoma" panose="020B0604030504040204" pitchFamily="34" charset="0"/>
              </a:rPr>
              <a:t>    </a:t>
            </a:r>
            <a:r>
              <a:rPr lang="en-US" b="1" dirty="0">
                <a:solidFill>
                  <a:srgbClr val="002060"/>
                </a:solidFill>
                <a:latin typeface="Century Gothic" panose="020B0502020202020204" pitchFamily="34" charset="0"/>
                <a:ea typeface="Tahoma" panose="020B0604030504040204" pitchFamily="34" charset="0"/>
                <a:cs typeface="Tahoma" panose="020B0604030504040204" pitchFamily="34" charset="0"/>
              </a:rPr>
              <a:t>CACFP Breakfast Meal Pattern</a:t>
            </a:r>
            <a:r>
              <a:rPr lang="en-US" sz="3600" b="1" dirty="0">
                <a:solidFill>
                  <a:srgbClr val="002060"/>
                </a:solidFill>
                <a:latin typeface="Century Gothic" panose="020B0502020202020204" pitchFamily="34" charset="0"/>
                <a:ea typeface="Tahoma" panose="020B0604030504040204" pitchFamily="34" charset="0"/>
                <a:cs typeface="Tahoma" panose="020B0604030504040204" pitchFamily="34" charset="0"/>
              </a:rPr>
              <a:t>-</a:t>
            </a:r>
            <a:r>
              <a:rPr lang="en-US" sz="3100" b="1" dirty="0">
                <a:solidFill>
                  <a:srgbClr val="FF0000"/>
                </a:solidFill>
                <a:latin typeface="Century Gothic" panose="020B0502020202020204" pitchFamily="34" charset="0"/>
                <a:ea typeface="Tahoma" panose="020B0604030504040204" pitchFamily="34" charset="0"/>
                <a:cs typeface="Tahoma" panose="020B0604030504040204" pitchFamily="34" charset="0"/>
              </a:rPr>
              <a:t>Handout</a:t>
            </a:r>
            <a:br>
              <a:rPr lang="en-US" sz="3100" b="1" dirty="0">
                <a:solidFill>
                  <a:srgbClr val="FF0000"/>
                </a:solidFill>
                <a:latin typeface="Century Gothic" panose="020B0502020202020204" pitchFamily="34" charset="0"/>
                <a:ea typeface="Tahoma" panose="020B0604030504040204" pitchFamily="34" charset="0"/>
                <a:cs typeface="Tahoma" panose="020B0604030504040204" pitchFamily="34" charset="0"/>
              </a:rPr>
            </a:br>
            <a:endParaRPr lang="en-US" sz="3100" b="1" dirty="0">
              <a:solidFill>
                <a:srgbClr val="FF0000"/>
              </a:solidFill>
              <a:latin typeface="Century Gothic" panose="020B0502020202020204" pitchFamily="34" charset="0"/>
              <a:ea typeface="Tahoma" panose="020B0604030504040204" pitchFamily="34" charset="0"/>
              <a:cs typeface="Tahoma" panose="020B0604030504040204" pitchFamily="34" charset="0"/>
            </a:endParaRPr>
          </a:p>
        </p:txBody>
      </p:sp>
      <p:sp>
        <p:nvSpPr>
          <p:cNvPr id="8195" name="Text Box 3"/>
          <p:cNvSpPr txBox="1">
            <a:spLocks noChangeArrowheads="1"/>
          </p:cNvSpPr>
          <p:nvPr/>
        </p:nvSpPr>
        <p:spPr bwMode="auto">
          <a:xfrm>
            <a:off x="3200400" y="1752601"/>
            <a:ext cx="7086600" cy="246063"/>
          </a:xfrm>
          <a:prstGeom prst="rect">
            <a:avLst/>
          </a:prstGeom>
          <a:noFill/>
          <a:ln w="9525">
            <a:noFill/>
            <a:miter lim="800000"/>
            <a:headEnd/>
            <a:tailEnd/>
          </a:ln>
        </p:spPr>
        <p:txBody>
          <a:bodyPr>
            <a:spAutoFit/>
          </a:bodyPr>
          <a:lstStyle/>
          <a:p>
            <a:pPr eaLnBrk="0" hangingPunct="0">
              <a:spcBef>
                <a:spcPct val="50000"/>
              </a:spcBef>
            </a:pPr>
            <a:endParaRPr kumimoji="1" lang="en-US" sz="1000"/>
          </a:p>
        </p:txBody>
      </p:sp>
      <p:graphicFrame>
        <p:nvGraphicFramePr>
          <p:cNvPr id="210980" name="Group 36"/>
          <p:cNvGraphicFramePr>
            <a:graphicFrameLocks noGrp="1"/>
          </p:cNvGraphicFramePr>
          <p:nvPr>
            <p:extLst/>
          </p:nvPr>
        </p:nvGraphicFramePr>
        <p:xfrm>
          <a:off x="791573" y="1066802"/>
          <a:ext cx="9495428" cy="5224465"/>
        </p:xfrm>
        <a:graphic>
          <a:graphicData uri="http://schemas.openxmlformats.org/drawingml/2006/table">
            <a:tbl>
              <a:tblPr/>
              <a:tblGrid>
                <a:gridCol w="3963309">
                  <a:extLst>
                    <a:ext uri="{9D8B030D-6E8A-4147-A177-3AD203B41FA5}">
                      <a16:colId xmlns:a16="http://schemas.microsoft.com/office/drawing/2014/main" val="20000"/>
                    </a:ext>
                  </a:extLst>
                </a:gridCol>
                <a:gridCol w="1262933">
                  <a:extLst>
                    <a:ext uri="{9D8B030D-6E8A-4147-A177-3AD203B41FA5}">
                      <a16:colId xmlns:a16="http://schemas.microsoft.com/office/drawing/2014/main" val="20001"/>
                    </a:ext>
                  </a:extLst>
                </a:gridCol>
                <a:gridCol w="1473168">
                  <a:extLst>
                    <a:ext uri="{9D8B030D-6E8A-4147-A177-3AD203B41FA5}">
                      <a16:colId xmlns:a16="http://schemas.microsoft.com/office/drawing/2014/main" val="20002"/>
                    </a:ext>
                  </a:extLst>
                </a:gridCol>
                <a:gridCol w="1398009">
                  <a:extLst>
                    <a:ext uri="{9D8B030D-6E8A-4147-A177-3AD203B41FA5}">
                      <a16:colId xmlns:a16="http://schemas.microsoft.com/office/drawing/2014/main" val="20003"/>
                    </a:ext>
                  </a:extLst>
                </a:gridCol>
                <a:gridCol w="1398009">
                  <a:extLst>
                    <a:ext uri="{9D8B030D-6E8A-4147-A177-3AD203B41FA5}">
                      <a16:colId xmlns:a16="http://schemas.microsoft.com/office/drawing/2014/main" val="20004"/>
                    </a:ext>
                  </a:extLst>
                </a:gridCol>
              </a:tblGrid>
              <a:tr h="352946">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dirty="0">
                          <a:ln>
                            <a:noFill/>
                          </a:ln>
                          <a:solidFill>
                            <a:schemeClr val="tx1"/>
                          </a:solidFill>
                          <a:effectLst/>
                          <a:latin typeface="Times New Roman" pitchFamily="18" charset="0"/>
                        </a:rPr>
                        <a:t>Components </a:t>
                      </a:r>
                      <a:r>
                        <a:rPr kumimoji="0" lang="en-US" sz="1400" b="1" i="1" u="none" strike="noStrike" cap="none" normalizeH="0" baseline="0" dirty="0">
                          <a:ln>
                            <a:noFill/>
                          </a:ln>
                          <a:solidFill>
                            <a:schemeClr val="tx1"/>
                          </a:solidFill>
                          <a:effectLst/>
                          <a:latin typeface="Times New Roman" pitchFamily="18" charset="0"/>
                        </a:rPr>
                        <a:t>(Select at least 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dirty="0">
                          <a:ln>
                            <a:noFill/>
                          </a:ln>
                          <a:solidFill>
                            <a:schemeClr val="tx1"/>
                          </a:solidFill>
                          <a:effectLst/>
                          <a:latin typeface="Times New Roman" pitchFamily="18" charset="0"/>
                        </a:rPr>
                        <a:t>Ages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a:ln>
                            <a:noFill/>
                          </a:ln>
                          <a:solidFill>
                            <a:schemeClr val="tx1"/>
                          </a:solidFill>
                          <a:effectLst/>
                          <a:latin typeface="Times New Roman" pitchFamily="18" charset="0"/>
                        </a:rPr>
                        <a:t>Ages 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a:ln>
                            <a:noFill/>
                          </a:ln>
                          <a:solidFill>
                            <a:schemeClr val="tx1"/>
                          </a:solidFill>
                          <a:effectLst/>
                          <a:latin typeface="Times New Roman" pitchFamily="18" charset="0"/>
                        </a:rPr>
                        <a:t>Ages 6-12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dirty="0">
                          <a:ln>
                            <a:noFill/>
                          </a:ln>
                          <a:solidFill>
                            <a:srgbClr val="FF0000"/>
                          </a:solidFill>
                          <a:effectLst/>
                          <a:latin typeface="Times New Roman" pitchFamily="18" charset="0"/>
                        </a:rPr>
                        <a:t>Ages 13-18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97069">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Milk</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fluid</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Whole milk for children age 1.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Low Fat (1%) or Non-Fat (skim) for children 2-5. </a:t>
                      </a:r>
                      <a:r>
                        <a:rPr kumimoji="0" lang="en-US" sz="1000" b="0" i="1" u="sng" strike="noStrike" cap="none" normalizeH="0" baseline="0" dirty="0">
                          <a:ln>
                            <a:noFill/>
                          </a:ln>
                          <a:solidFill>
                            <a:srgbClr val="FF0000"/>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Low Fat (1%) or Non-Fat (skim) </a:t>
                      </a:r>
                      <a:r>
                        <a:rPr kumimoji="0" lang="en-US" sz="1000" b="1" i="1" u="none" strike="noStrike" cap="none" normalizeH="0" baseline="0" dirty="0">
                          <a:ln>
                            <a:noFill/>
                          </a:ln>
                          <a:solidFill>
                            <a:srgbClr val="FF0000"/>
                          </a:solidFill>
                          <a:effectLst/>
                          <a:latin typeface="Times New Roman" pitchFamily="18" charset="0"/>
                          <a:cs typeface="Times New Roman" panose="02020603050405020304" pitchFamily="18" charset="0"/>
                        </a:rPr>
                        <a:t>or</a:t>
                      </a: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 </a:t>
                      </a:r>
                      <a:r>
                        <a:rPr kumimoji="0" lang="en-US" sz="1000" b="0" i="1" u="sng" strike="noStrike" cap="none" normalizeH="0" baseline="0" dirty="0">
                          <a:ln>
                            <a:noFill/>
                          </a:ln>
                          <a:solidFill>
                            <a:srgbClr val="FF0000"/>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Flavored Non-Fat (skim) for children 6 and older.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 or 4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s-US" sz="1100" b="0" i="0" u="none" strike="noStrike" cap="none" normalizeH="0" baseline="0" noProof="0" dirty="0">
                          <a:ln>
                            <a:noFill/>
                          </a:ln>
                          <a:solidFill>
                            <a:schemeClr val="tx1"/>
                          </a:solidFill>
                          <a:effectLst/>
                          <a:latin typeface="Times New Roman" pitchFamily="18" charset="0"/>
                          <a:cs typeface="Times New Roman" panose="02020603050405020304" pitchFamily="18" charset="0"/>
                        </a:rPr>
                        <a:t>¾</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cup or 6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cup or 8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cup or 8 fluid ounces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3236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Vegetables and Fruits</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Vegetable(s) and/or fruit(s)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Full strength 100% fruit or vegetable juice </a:t>
                      </a:r>
                      <a:r>
                        <a:rPr kumimoji="0" lang="en-US" sz="1100" b="0" i="1" u="none" strike="noStrike" cap="none" normalizeH="0" baseline="0" dirty="0">
                          <a:ln>
                            <a:noFill/>
                          </a:ln>
                          <a:solidFill>
                            <a:srgbClr val="FF0000"/>
                          </a:solidFill>
                          <a:effectLst/>
                          <a:latin typeface="Times New Roman" pitchFamily="18" charset="0"/>
                          <a:cs typeface="Times New Roman" panose="02020603050405020304" pitchFamily="18" charset="0"/>
                        </a:rPr>
                        <a:t>(limit to 1/day)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An equivalent quantity of any combination of the above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94144">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Grains/Breads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grain-rich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bread,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grain-rich bread product </a:t>
                      </a:r>
                      <a:r>
                        <a:rPr lang="en-US" sz="1100" i="1" kern="1200" dirty="0">
                          <a:solidFill>
                            <a:schemeClr val="tx1"/>
                          </a:solidFill>
                          <a:effectLst/>
                          <a:latin typeface="Times New Roman" panose="02020603050405020304" pitchFamily="18" charset="0"/>
                          <a:ea typeface="+mn-ea"/>
                          <a:cs typeface="Times New Roman" panose="02020603050405020304" pitchFamily="18" charset="0"/>
                        </a:rPr>
                        <a:t>(</a:t>
                      </a: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cornbread, biscuits, rolls, muffins, etc.),</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grain-rich, </a:t>
                      </a:r>
                      <a:r>
                        <a:rPr lang="en-US" sz="1100" b="0" kern="1200" dirty="0">
                          <a:solidFill>
                            <a:schemeClr val="tx1"/>
                          </a:solidFill>
                          <a:effectLst/>
                          <a:latin typeface="Times New Roman" panose="02020603050405020304" pitchFamily="18" charset="0"/>
                          <a:ea typeface="+mn-ea"/>
                          <a:cs typeface="Times New Roman" panose="02020603050405020304" pitchFamily="18" charset="0"/>
                        </a:rPr>
                        <a:t>ready-to-eat breakfast cereal – dry, cold </a:t>
                      </a:r>
                      <a:r>
                        <a:rPr lang="en-US" sz="1100" i="1" kern="1200" dirty="0">
                          <a:solidFill>
                            <a:srgbClr val="FF0000"/>
                          </a:solidFill>
                          <a:effectLst/>
                          <a:latin typeface="Times New Roman" panose="02020603050405020304" pitchFamily="18" charset="0"/>
                          <a:ea typeface="+mn-ea"/>
                          <a:cs typeface="Times New Roman" panose="02020603050405020304" pitchFamily="18" charset="0"/>
                        </a:rPr>
                        <a:t>(no more than 6 grams sugar per dry oz.)</a:t>
                      </a:r>
                    </a:p>
                    <a:p>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Flakes or rounds </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p>
                    <a:p>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Puffed cereal </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Granola</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endParaRPr lang="en-US" sz="1100" kern="120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Whole grain-rich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cooked cereal, cereal grain, and/or pasta or noodle products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An equivalent quantity of any combination of the above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½ oz. equiv.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slice</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serving</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½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¾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⅛ cup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½ oz. equiv.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slice</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serving</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½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¾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⅛ cup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1 oz. equiv.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slice</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serving</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¼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¼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1 oz. equiv.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slice</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serving</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¼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¼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28876">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1" i="1" u="sng" strike="noStrike" cap="none" normalizeH="0" baseline="0" dirty="0">
                          <a:ln>
                            <a:noFill/>
                          </a:ln>
                          <a:solidFill>
                            <a:srgbClr val="FF0000"/>
                          </a:solidFill>
                          <a:effectLst/>
                          <a:latin typeface="Times New Roman" pitchFamily="18" charset="0"/>
                        </a:rPr>
                        <a:t>OPTIONAL: Meat/Meat Alternate</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1" u="none" strike="noStrike" cap="none" normalizeH="0" baseline="0" dirty="0">
                          <a:ln>
                            <a:noFill/>
                          </a:ln>
                          <a:solidFill>
                            <a:srgbClr val="FF0000"/>
                          </a:solidFill>
                          <a:effectLst/>
                          <a:latin typeface="Times New Roman" pitchFamily="18" charset="0"/>
                        </a:rPr>
                        <a:t>May be used to substitute an entire </a:t>
                      </a:r>
                      <a:r>
                        <a:rPr kumimoji="0" lang="en-US" sz="1100" b="1" i="1" u="none" strike="noStrike" cap="none" normalizeH="0" baseline="0" dirty="0">
                          <a:ln>
                            <a:noFill/>
                          </a:ln>
                          <a:solidFill>
                            <a:srgbClr val="FF0000"/>
                          </a:solidFill>
                          <a:effectLst/>
                          <a:latin typeface="Times New Roman" pitchFamily="18" charset="0"/>
                        </a:rPr>
                        <a:t>grain</a:t>
                      </a:r>
                      <a:r>
                        <a:rPr kumimoji="0" lang="en-US" sz="1100" b="0" i="1" u="none" strike="noStrike" cap="none" normalizeH="0" baseline="0" dirty="0">
                          <a:ln>
                            <a:noFill/>
                          </a:ln>
                          <a:solidFill>
                            <a:srgbClr val="FF0000"/>
                          </a:solidFill>
                          <a:effectLst/>
                          <a:latin typeface="Times New Roman" pitchFamily="18" charset="0"/>
                        </a:rPr>
                        <a:t> serving 3 times per week maximum</a:t>
                      </a:r>
                      <a:endParaRPr kumimoji="0" lang="en-US" sz="1100" b="0" i="0" u="none" strike="noStrike" cap="none" normalizeH="0" baseline="0" dirty="0">
                        <a:ln>
                          <a:noFill/>
                        </a:ln>
                        <a:solidFill>
                          <a:srgbClr val="FF00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rPr>
                        <a:t>½ oz.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rPr>
                        <a:t>½ oz.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rPr>
                        <a:t>1 oz.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rPr>
                        <a:t>1 oz.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87441273"/>
      </p:ext>
    </p:extLst>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8588" y="160027"/>
            <a:ext cx="6305800" cy="1541002"/>
          </a:xfrm>
        </p:spPr>
        <p:txBody>
          <a:bodyPr>
            <a:normAutofit/>
          </a:bodyPr>
          <a:lstStyle/>
          <a:p>
            <a:r>
              <a:rPr lang="en-US" sz="5400" b="1" u="sng" dirty="0">
                <a:solidFill>
                  <a:srgbClr val="002060"/>
                </a:solidFill>
                <a:latin typeface="Century Gothic" panose="020B0502020202020204" pitchFamily="34" charset="0"/>
                <a:cs typeface="Arial" panose="020B0604020202020204" pitchFamily="34" charset="0"/>
              </a:rPr>
              <a:t>Breakfast  </a:t>
            </a:r>
          </a:p>
        </p:txBody>
      </p:sp>
      <p:sp>
        <p:nvSpPr>
          <p:cNvPr id="3" name="Content Placeholder 2"/>
          <p:cNvSpPr>
            <a:spLocks noGrp="1"/>
          </p:cNvSpPr>
          <p:nvPr>
            <p:ph idx="1"/>
          </p:nvPr>
        </p:nvSpPr>
        <p:spPr>
          <a:xfrm>
            <a:off x="5465903" y="1701029"/>
            <a:ext cx="5393434" cy="4485607"/>
          </a:xfrm>
        </p:spPr>
        <p:txBody>
          <a:bodyPr>
            <a:noAutofit/>
          </a:bodyPr>
          <a:lstStyle/>
          <a:p>
            <a:pPr marL="0" indent="0">
              <a:buNone/>
            </a:pPr>
            <a:r>
              <a:rPr lang="en-US" sz="2800" dirty="0">
                <a:solidFill>
                  <a:schemeClr val="tx1"/>
                </a:solidFill>
                <a:cs typeface="Arial" panose="020B0604020202020204" pitchFamily="34" charset="0"/>
              </a:rPr>
              <a:t>	</a:t>
            </a:r>
            <a:r>
              <a:rPr lang="en-US" sz="3200" dirty="0">
                <a:solidFill>
                  <a:srgbClr val="FF0000"/>
                </a:solidFill>
                <a:cs typeface="Arial" panose="020B0604020202020204" pitchFamily="34" charset="0"/>
              </a:rPr>
              <a:t>Milk</a:t>
            </a:r>
            <a:endParaRPr lang="en-US" sz="3200" dirty="0">
              <a:solidFill>
                <a:schemeClr val="tx1"/>
              </a:solidFill>
              <a:cs typeface="Arial" panose="020B0604020202020204" pitchFamily="34" charset="0"/>
            </a:endParaRPr>
          </a:p>
          <a:p>
            <a:pPr lvl="2"/>
            <a:r>
              <a:rPr lang="en-US" sz="2400" dirty="0">
                <a:solidFill>
                  <a:schemeClr val="tx1"/>
                </a:solidFill>
                <a:cs typeface="Arial" panose="020B0604020202020204" pitchFamily="34" charset="0"/>
              </a:rPr>
              <a:t>6 fluid ounces or ¾ cup</a:t>
            </a:r>
          </a:p>
          <a:p>
            <a:pPr marL="457200" lvl="1" indent="0">
              <a:buNone/>
            </a:pPr>
            <a:r>
              <a:rPr lang="en-US" dirty="0">
                <a:solidFill>
                  <a:srgbClr val="FF0000"/>
                </a:solidFill>
                <a:cs typeface="Arial" panose="020B0604020202020204" pitchFamily="34" charset="0"/>
              </a:rPr>
              <a:t>	</a:t>
            </a:r>
            <a:r>
              <a:rPr lang="en-US" sz="3200" dirty="0">
                <a:solidFill>
                  <a:srgbClr val="FF0000"/>
                </a:solidFill>
                <a:cs typeface="Arial" panose="020B0604020202020204" pitchFamily="34" charset="0"/>
              </a:rPr>
              <a:t>Vegetable, fruit, or both</a:t>
            </a:r>
          </a:p>
          <a:p>
            <a:pPr lvl="2"/>
            <a:r>
              <a:rPr lang="en-US" sz="2400" dirty="0">
                <a:solidFill>
                  <a:schemeClr val="tx1"/>
                </a:solidFill>
                <a:cs typeface="Arial" panose="020B0604020202020204" pitchFamily="34" charset="0"/>
              </a:rPr>
              <a:t>½ cup</a:t>
            </a:r>
          </a:p>
          <a:p>
            <a:pPr marL="457200" lvl="1" indent="0">
              <a:buNone/>
            </a:pPr>
            <a:r>
              <a:rPr lang="en-US" dirty="0">
                <a:solidFill>
                  <a:srgbClr val="FF0000"/>
                </a:solidFill>
                <a:cs typeface="Arial" panose="020B0604020202020204" pitchFamily="34" charset="0"/>
              </a:rPr>
              <a:t>	</a:t>
            </a:r>
            <a:r>
              <a:rPr lang="en-US" sz="3200" dirty="0">
                <a:solidFill>
                  <a:srgbClr val="FF0000"/>
                </a:solidFill>
                <a:cs typeface="Arial" panose="020B0604020202020204" pitchFamily="34" charset="0"/>
              </a:rPr>
              <a:t>Grains</a:t>
            </a:r>
          </a:p>
          <a:p>
            <a:pPr lvl="2"/>
            <a:r>
              <a:rPr lang="en-US" sz="2400" dirty="0">
                <a:solidFill>
                  <a:schemeClr val="tx1"/>
                </a:solidFill>
                <a:cs typeface="Arial" panose="020B0604020202020204" pitchFamily="34" charset="0"/>
              </a:rPr>
              <a:t>½ serving or ½ ounce equivalent (3-5 year olds)</a:t>
            </a:r>
          </a:p>
          <a:p>
            <a:pPr lvl="2"/>
            <a:r>
              <a:rPr lang="en-US" sz="2400" dirty="0">
                <a:solidFill>
                  <a:schemeClr val="tx1"/>
                </a:solidFill>
                <a:cs typeface="Arial" panose="020B0604020202020204" pitchFamily="34" charset="0"/>
              </a:rPr>
              <a:t>Whole Grain</a:t>
            </a:r>
          </a:p>
          <a:p>
            <a:pPr lvl="2"/>
            <a:r>
              <a:rPr lang="en-US" sz="2400" dirty="0">
                <a:cs typeface="Arial" panose="020B0604020202020204" pitchFamily="34" charset="0"/>
              </a:rPr>
              <a:t>Enriched</a:t>
            </a:r>
            <a:r>
              <a:rPr lang="en-US" sz="2400" dirty="0">
                <a:solidFill>
                  <a:schemeClr val="tx1"/>
                </a:solidFill>
                <a:cs typeface="Arial" panose="020B0604020202020204" pitchFamily="34" charset="0"/>
              </a:rPr>
              <a:t> </a:t>
            </a:r>
          </a:p>
          <a:p>
            <a:pPr lvl="2"/>
            <a:r>
              <a:rPr lang="en-US" sz="2400" dirty="0">
                <a:solidFill>
                  <a:schemeClr val="tx1"/>
                </a:solidFill>
                <a:cs typeface="Arial" panose="020B0604020202020204" pitchFamily="34" charset="0"/>
              </a:rPr>
              <a:t>Whole Grain-Rich</a:t>
            </a:r>
          </a:p>
          <a:p>
            <a:pPr marL="457200" lvl="1" indent="0">
              <a:buNone/>
            </a:pPr>
            <a:r>
              <a:rPr lang="en-US" dirty="0">
                <a:solidFill>
                  <a:srgbClr val="FF0000"/>
                </a:solidFill>
                <a:cs typeface="Arial" panose="020B0604020202020204" pitchFamily="34" charset="0"/>
              </a:rPr>
              <a:t>	</a:t>
            </a:r>
            <a:endParaRPr lang="en-US" dirty="0">
              <a:solidFill>
                <a:schemeClr val="tx1"/>
              </a:solidFill>
              <a:cs typeface="Arial" panose="020B0604020202020204" pitchFamily="34" charset="0"/>
            </a:endParaRPr>
          </a:p>
          <a:p>
            <a:pPr marL="457200" lvl="1" indent="0">
              <a:buNone/>
            </a:pPr>
            <a:endParaRPr lang="en-US" dirty="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709" y="1775013"/>
            <a:ext cx="4321194" cy="3685306"/>
          </a:xfrm>
          <a:prstGeom prst="rect">
            <a:avLst/>
          </a:prstGeom>
        </p:spPr>
      </p:pic>
    </p:spTree>
    <p:extLst>
      <p:ext uri="{BB962C8B-B14F-4D97-AF65-F5344CB8AC3E}">
        <p14:creationId xmlns:p14="http://schemas.microsoft.com/office/powerpoint/2010/main" val="933315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8783" y="-191069"/>
            <a:ext cx="6103831" cy="1211776"/>
          </a:xfrm>
        </p:spPr>
        <p:txBody>
          <a:bodyPr>
            <a:normAutofit/>
          </a:bodyPr>
          <a:lstStyle/>
          <a:p>
            <a:pPr algn="ctr"/>
            <a:r>
              <a:rPr lang="en-US" b="1" u="sng" dirty="0">
                <a:solidFill>
                  <a:srgbClr val="002060"/>
                </a:solidFill>
                <a:latin typeface="Century Gothic" panose="020B0502020202020204" pitchFamily="34" charset="0"/>
                <a:cs typeface="Arial" panose="020B0604020202020204" pitchFamily="34" charset="0"/>
              </a:rPr>
              <a:t>Breakfast</a:t>
            </a:r>
            <a:endParaRPr lang="en-US" b="1" dirty="0">
              <a:solidFill>
                <a:srgbClr val="002060"/>
              </a:solidFill>
              <a:latin typeface="Century Gothic" panose="020B0502020202020204" pitchFamily="34" charset="0"/>
              <a:cs typeface="Arial" panose="020B0604020202020204" pitchFamily="34" charset="0"/>
            </a:endParaRPr>
          </a:p>
        </p:txBody>
      </p:sp>
      <p:sp>
        <p:nvSpPr>
          <p:cNvPr id="3" name="Content Placeholder 2"/>
          <p:cNvSpPr>
            <a:spLocks noGrp="1"/>
          </p:cNvSpPr>
          <p:nvPr>
            <p:ph idx="1"/>
          </p:nvPr>
        </p:nvSpPr>
        <p:spPr>
          <a:xfrm>
            <a:off x="5568216" y="1020707"/>
            <a:ext cx="5799871" cy="5309400"/>
          </a:xfrm>
        </p:spPr>
        <p:txBody>
          <a:bodyPr>
            <a:noAutofit/>
          </a:bodyPr>
          <a:lstStyle/>
          <a:p>
            <a:r>
              <a:rPr lang="en-US" dirty="0">
                <a:solidFill>
                  <a:schemeClr val="tx1"/>
                </a:solidFill>
                <a:cs typeface="Arial" panose="020B0604020202020204" pitchFamily="34" charset="0"/>
              </a:rPr>
              <a:t>Meat/Meat Alternate(M/MA) </a:t>
            </a:r>
          </a:p>
          <a:p>
            <a:pPr lvl="1"/>
            <a:r>
              <a:rPr lang="en-US" sz="2800" dirty="0">
                <a:solidFill>
                  <a:schemeClr val="tx1"/>
                </a:solidFill>
                <a:cs typeface="Arial" panose="020B0604020202020204" pitchFamily="34" charset="0"/>
              </a:rPr>
              <a:t>Serve in place of the </a:t>
            </a:r>
            <a:r>
              <a:rPr lang="en-US" sz="2800" dirty="0">
                <a:solidFill>
                  <a:srgbClr val="FF0000"/>
                </a:solidFill>
                <a:cs typeface="Arial" panose="020B0604020202020204" pitchFamily="34" charset="0"/>
              </a:rPr>
              <a:t>entire</a:t>
            </a:r>
            <a:r>
              <a:rPr lang="en-US" sz="2800" dirty="0">
                <a:solidFill>
                  <a:schemeClr val="tx1"/>
                </a:solidFill>
                <a:cs typeface="Arial" panose="020B0604020202020204" pitchFamily="34" charset="0"/>
              </a:rPr>
              <a:t> grains component </a:t>
            </a:r>
          </a:p>
          <a:p>
            <a:pPr lvl="2"/>
            <a:r>
              <a:rPr lang="en-US" sz="2800" dirty="0">
                <a:cs typeface="Arial" panose="020B0604020202020204" pitchFamily="34" charset="0"/>
              </a:rPr>
              <a:t>maximum of </a:t>
            </a:r>
            <a:r>
              <a:rPr lang="en-US" sz="2800" dirty="0">
                <a:solidFill>
                  <a:srgbClr val="FF0000"/>
                </a:solidFill>
                <a:cs typeface="Arial" panose="020B0604020202020204" pitchFamily="34" charset="0"/>
              </a:rPr>
              <a:t>3 times per week</a:t>
            </a:r>
          </a:p>
          <a:p>
            <a:pPr lvl="2"/>
            <a:r>
              <a:rPr lang="en-US" sz="2800" dirty="0">
                <a:solidFill>
                  <a:srgbClr val="FF0000"/>
                </a:solidFill>
                <a:cs typeface="Arial" panose="020B0604020202020204" pitchFamily="34" charset="0"/>
              </a:rPr>
              <a:t>Optional</a:t>
            </a:r>
            <a:endParaRPr lang="en-US" sz="2800" dirty="0">
              <a:solidFill>
                <a:schemeClr val="tx1"/>
              </a:solidFill>
              <a:cs typeface="Arial" panose="020B0604020202020204" pitchFamily="34" charset="0"/>
            </a:endParaRPr>
          </a:p>
          <a:p>
            <a:pPr lvl="1"/>
            <a:r>
              <a:rPr lang="en-US" sz="2800" dirty="0">
                <a:solidFill>
                  <a:schemeClr val="tx1"/>
                </a:solidFill>
                <a:cs typeface="Arial" panose="020B0604020202020204" pitchFamily="34" charset="0"/>
              </a:rPr>
              <a:t>Menu </a:t>
            </a:r>
          </a:p>
          <a:p>
            <a:pPr lvl="2"/>
            <a:r>
              <a:rPr lang="en-US" sz="2800" dirty="0">
                <a:solidFill>
                  <a:schemeClr val="tx1"/>
                </a:solidFill>
                <a:cs typeface="Arial" panose="020B0604020202020204" pitchFamily="34" charset="0"/>
              </a:rPr>
              <a:t>Milk + Mixed Berries + Scrambled eggs</a:t>
            </a:r>
          </a:p>
          <a:p>
            <a:pPr lvl="1"/>
            <a:r>
              <a:rPr lang="en-US" sz="2800" dirty="0">
                <a:solidFill>
                  <a:schemeClr val="tx1"/>
                </a:solidFill>
                <a:cs typeface="Arial" panose="020B0604020202020204" pitchFamily="34" charset="0"/>
              </a:rPr>
              <a:t>Menu (</a:t>
            </a:r>
            <a:r>
              <a:rPr lang="en-US" sz="2800" dirty="0">
                <a:solidFill>
                  <a:srgbClr val="FF0000"/>
                </a:solidFill>
                <a:cs typeface="Arial" panose="020B0604020202020204" pitchFamily="34" charset="0"/>
              </a:rPr>
              <a:t>recommended</a:t>
            </a:r>
            <a:r>
              <a:rPr lang="en-US" sz="2800" dirty="0">
                <a:solidFill>
                  <a:schemeClr val="tx1"/>
                </a:solidFill>
                <a:cs typeface="Arial" panose="020B0604020202020204" pitchFamily="34" charset="0"/>
              </a:rPr>
              <a:t>)</a:t>
            </a:r>
          </a:p>
          <a:p>
            <a:pPr lvl="2"/>
            <a:r>
              <a:rPr lang="en-US" sz="2800" dirty="0">
                <a:solidFill>
                  <a:schemeClr val="tx1"/>
                </a:solidFill>
                <a:cs typeface="Arial" panose="020B0604020202020204" pitchFamily="34" charset="0"/>
              </a:rPr>
              <a:t>Milk + Mixed Berries + Scrambled eggs + Whole Wheat Toast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69618">
            <a:off x="1261687" y="756018"/>
            <a:ext cx="2862293" cy="227801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7654">
            <a:off x="2458342" y="3148909"/>
            <a:ext cx="2961330" cy="2351139"/>
          </a:xfrm>
          <a:prstGeom prst="rect">
            <a:avLst/>
          </a:prstGeom>
        </p:spPr>
      </p:pic>
    </p:spTree>
    <p:extLst>
      <p:ext uri="{BB962C8B-B14F-4D97-AF65-F5344CB8AC3E}">
        <p14:creationId xmlns:p14="http://schemas.microsoft.com/office/powerpoint/2010/main" val="3607104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solidFill>
                  <a:srgbClr val="002060"/>
                </a:solidFill>
                <a:latin typeface="Century Gothic" panose="020B0502020202020204" pitchFamily="34" charset="0"/>
              </a:rPr>
              <a:t>Meat/Meat Alternate</a:t>
            </a:r>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21192579">
            <a:off x="3498825" y="3302225"/>
            <a:ext cx="3410130" cy="2279402"/>
          </a:xfrm>
          <a:prstGeom prst="rect">
            <a:avLst/>
          </a:prstGeom>
          <a:ln>
            <a:noFill/>
          </a:ln>
          <a:effectLst>
            <a:glow rad="139700">
              <a:schemeClr val="accent2">
                <a:satMod val="175000"/>
                <a:alpha val="40000"/>
              </a:schemeClr>
            </a:glow>
            <a:outerShdw blurRad="292100" dist="139700" dir="2700000" algn="tl" rotWithShape="0">
              <a:srgbClr val="333333">
                <a:alpha val="65000"/>
              </a:srgbClr>
            </a:outerShdw>
          </a:effectLst>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10501">
            <a:off x="987920" y="1727114"/>
            <a:ext cx="2750630" cy="275063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94932">
            <a:off x="6090546" y="3265008"/>
            <a:ext cx="2957412" cy="210056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398014">
            <a:off x="8016102" y="1767999"/>
            <a:ext cx="3080195" cy="2047424"/>
          </a:xfrm>
          <a:prstGeom prst="rect">
            <a:avLst/>
          </a:prstGeom>
        </p:spPr>
      </p:pic>
    </p:spTree>
    <p:extLst>
      <p:ext uri="{BB962C8B-B14F-4D97-AF65-F5344CB8AC3E}">
        <p14:creationId xmlns:p14="http://schemas.microsoft.com/office/powerpoint/2010/main" val="1699590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5" y="361786"/>
            <a:ext cx="8752285" cy="1325563"/>
          </a:xfrm>
        </p:spPr>
        <p:txBody>
          <a:bodyPr>
            <a:normAutofit/>
          </a:bodyPr>
          <a:lstStyle/>
          <a:p>
            <a:r>
              <a:rPr lang="en-US" sz="4500" b="1" dirty="0">
                <a:solidFill>
                  <a:srgbClr val="002060"/>
                </a:solidFill>
                <a:latin typeface="Century Gothic" panose="020B0502020202020204" pitchFamily="34" charset="0"/>
                <a:ea typeface="Tahoma" panose="020B0604030504040204" pitchFamily="34" charset="0"/>
                <a:cs typeface="Tahoma" panose="020B0604030504040204" pitchFamily="34" charset="0"/>
              </a:rPr>
              <a:t>Limit Added Sugars</a:t>
            </a:r>
          </a:p>
        </p:txBody>
      </p:sp>
      <p:sp>
        <p:nvSpPr>
          <p:cNvPr id="3" name="Content Placeholder 2"/>
          <p:cNvSpPr>
            <a:spLocks noGrp="1"/>
          </p:cNvSpPr>
          <p:nvPr>
            <p:ph idx="1"/>
          </p:nvPr>
        </p:nvSpPr>
        <p:spPr>
          <a:xfrm>
            <a:off x="923926" y="1859867"/>
            <a:ext cx="8964146" cy="1492934"/>
          </a:xfrm>
        </p:spPr>
        <p:txBody>
          <a:bodyPr>
            <a:noAutofit/>
          </a:bodyPr>
          <a:lstStyle/>
          <a:p>
            <a:pPr marL="0" indent="0">
              <a:buNone/>
            </a:pPr>
            <a:r>
              <a:rPr lang="en-US" sz="3200" b="1" dirty="0">
                <a:solidFill>
                  <a:schemeClr val="tx1"/>
                </a:solidFill>
                <a:latin typeface="Century Gothic" panose="020B0502020202020204" pitchFamily="34" charset="0"/>
                <a:cs typeface="Arial" panose="020B0604020202020204" pitchFamily="34" charset="0"/>
              </a:rPr>
              <a:t>Breakfast cereals </a:t>
            </a:r>
          </a:p>
          <a:p>
            <a:pPr lvl="1">
              <a:buFont typeface="Wingdings" panose="05000000000000000000" pitchFamily="2" charset="2"/>
              <a:buChar char="ü"/>
            </a:pPr>
            <a:r>
              <a:rPr lang="en-US" sz="3200" dirty="0">
                <a:solidFill>
                  <a:schemeClr val="tx1"/>
                </a:solidFill>
                <a:latin typeface="Century Gothic" panose="020B0502020202020204" pitchFamily="34" charset="0"/>
                <a:cs typeface="Arial" panose="020B0604020202020204" pitchFamily="34" charset="0"/>
              </a:rPr>
              <a:t>6 grams maximum sugar per dry ounce</a:t>
            </a:r>
          </a:p>
          <a:p>
            <a:pPr marL="457200" lvl="1" indent="0">
              <a:buNone/>
            </a:pPr>
            <a:r>
              <a:rPr lang="en-US" sz="3200" dirty="0">
                <a:solidFill>
                  <a:schemeClr val="tx1"/>
                </a:solidFill>
                <a:latin typeface="Century Gothic" panose="020B0502020202020204" pitchFamily="34" charset="0"/>
                <a:cs typeface="Arial" panose="020B0604020202020204" pitchFamily="34" charset="0"/>
              </a:rPr>
              <a:t>   </a:t>
            </a:r>
            <a:endParaRPr lang="en-US" sz="2400" dirty="0">
              <a:cs typeface="Arial" panose="020B0604020202020204" pitchFamily="34" charset="0"/>
            </a:endParaRPr>
          </a:p>
        </p:txBody>
      </p:sp>
      <p:sp>
        <p:nvSpPr>
          <p:cNvPr id="4" name="AutoShape 2" descr="Image result for image of rice chex"/>
          <p:cNvSpPr>
            <a:spLocks noChangeAspect="1" noChangeArrowheads="1"/>
          </p:cNvSpPr>
          <p:nvPr/>
        </p:nvSpPr>
        <p:spPr bwMode="auto">
          <a:xfrm>
            <a:off x="1500188" y="754857"/>
            <a:ext cx="578644" cy="86439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6242" y="1104900"/>
            <a:ext cx="927564" cy="1293487"/>
          </a:xfrm>
          <a:prstGeom prst="rect">
            <a:avLst/>
          </a:prstGeom>
        </p:spPr>
      </p:pic>
      <p:sp>
        <p:nvSpPr>
          <p:cNvPr id="6" name="&quot;No&quot; Symbol 5"/>
          <p:cNvSpPr/>
          <p:nvPr/>
        </p:nvSpPr>
        <p:spPr>
          <a:xfrm>
            <a:off x="2433233" y="304800"/>
            <a:ext cx="1937289" cy="1600200"/>
          </a:xfrm>
          <a:prstGeom prst="noSmoking">
            <a:avLst/>
          </a:prstGeom>
          <a:solidFill>
            <a:srgbClr val="FF000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4947" y="788217"/>
            <a:ext cx="1035348" cy="1542564"/>
          </a:xfrm>
          <a:prstGeom prst="rect">
            <a:avLst/>
          </a:prstGeom>
        </p:spPr>
      </p:pic>
      <p:pic>
        <p:nvPicPr>
          <p:cNvPr id="12" name="Content Placehold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0910" y="3768737"/>
            <a:ext cx="1922628" cy="1313043"/>
          </a:xfrm>
          <a:prstGeom prst="rect">
            <a:avLst/>
          </a:prstGeom>
        </p:spPr>
      </p:pic>
      <p:pic>
        <p:nvPicPr>
          <p:cNvPr id="6146" name="Picture 2" descr="https://tse2.mm.bing.net/th?id=OIP.Me1c60e2f587eb90d21cb6969ea725b23H0&amp;pid=15.1&amp;P=0&amp;w=300&amp;h=300"/>
          <p:cNvPicPr>
            <a:picLocks noChangeAspect="1" noChangeArrowheads="1"/>
          </p:cNvPicPr>
          <p:nvPr/>
        </p:nvPicPr>
        <p:blipFill rotWithShape="1">
          <a:blip r:embed="rId6">
            <a:extLst>
              <a:ext uri="{28A0092B-C50C-407E-A947-70E740481C1C}">
                <a14:useLocalDpi xmlns:a14="http://schemas.microsoft.com/office/drawing/2010/main" val="0"/>
              </a:ext>
            </a:extLst>
          </a:blip>
          <a:srcRect b="8186"/>
          <a:stretch/>
        </p:blipFill>
        <p:spPr bwMode="auto">
          <a:xfrm>
            <a:off x="2669867" y="3629039"/>
            <a:ext cx="999945" cy="12241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36723" y="2288318"/>
            <a:ext cx="1044153" cy="1457638"/>
          </a:xfrm>
          <a:prstGeom prst="rect">
            <a:avLst/>
          </a:prstGeom>
        </p:spPr>
      </p:pic>
      <p:sp>
        <p:nvSpPr>
          <p:cNvPr id="7" name="TextBox 6"/>
          <p:cNvSpPr txBox="1"/>
          <p:nvPr/>
        </p:nvSpPr>
        <p:spPr>
          <a:xfrm>
            <a:off x="4267200" y="3745956"/>
            <a:ext cx="6936606" cy="2616101"/>
          </a:xfrm>
          <a:prstGeom prst="rect">
            <a:avLst/>
          </a:prstGeom>
          <a:noFill/>
        </p:spPr>
        <p:txBody>
          <a:bodyPr wrap="square" rtlCol="0">
            <a:spAutoFit/>
          </a:bodyPr>
          <a:lstStyle/>
          <a:p>
            <a:r>
              <a:rPr lang="en-US" sz="3200" b="1" dirty="0">
                <a:latin typeface="Century Gothic" panose="020B0502020202020204" pitchFamily="34" charset="0"/>
                <a:cs typeface="Arial" panose="020B0604020202020204" pitchFamily="34" charset="0"/>
              </a:rPr>
              <a:t>Yogurt </a:t>
            </a:r>
          </a:p>
          <a:p>
            <a:pPr lvl="1">
              <a:buFont typeface="Wingdings" panose="05000000000000000000" pitchFamily="2" charset="2"/>
              <a:buChar char="ü"/>
            </a:pPr>
            <a:r>
              <a:rPr lang="en-US" sz="3200" dirty="0">
                <a:latin typeface="Century Gothic" panose="020B0502020202020204" pitchFamily="34" charset="0"/>
                <a:cs typeface="Arial" panose="020B0604020202020204" pitchFamily="34" charset="0"/>
              </a:rPr>
              <a:t>23 grams maximum sugar</a:t>
            </a:r>
            <a:r>
              <a:rPr lang="en-US" sz="3200" b="1" dirty="0">
                <a:latin typeface="Century Gothic" panose="020B0502020202020204" pitchFamily="34" charset="0"/>
                <a:cs typeface="Arial" panose="020B0604020202020204" pitchFamily="34" charset="0"/>
              </a:rPr>
              <a:t> </a:t>
            </a:r>
          </a:p>
          <a:p>
            <a:pPr lvl="1"/>
            <a:r>
              <a:rPr lang="en-US" sz="3200" b="1" dirty="0">
                <a:latin typeface="Century Gothic" panose="020B0502020202020204" pitchFamily="34" charset="0"/>
                <a:cs typeface="Arial" panose="020B0604020202020204" pitchFamily="34" charset="0"/>
              </a:rPr>
              <a:t>             </a:t>
            </a:r>
            <a:r>
              <a:rPr lang="en-US" sz="3200" dirty="0">
                <a:latin typeface="Century Gothic" panose="020B0502020202020204" pitchFamily="34" charset="0"/>
                <a:cs typeface="Arial" panose="020B0604020202020204" pitchFamily="34" charset="0"/>
              </a:rPr>
              <a:t>per 6 ounces  </a:t>
            </a:r>
          </a:p>
          <a:p>
            <a:pPr lvl="2"/>
            <a:r>
              <a:rPr lang="en-US" sz="3200" dirty="0">
                <a:latin typeface="Century Gothic" panose="020B0502020202020204" pitchFamily="34" charset="0"/>
                <a:cs typeface="Arial" panose="020B0604020202020204" pitchFamily="34" charset="0"/>
              </a:rPr>
              <a:t>**3.83 grams sugar per ounce</a:t>
            </a:r>
          </a:p>
          <a:p>
            <a:pPr marL="342900" lvl="1">
              <a:buClr>
                <a:srgbClr val="FFC000"/>
              </a:buClr>
            </a:pPr>
            <a:endParaRPr lang="en-US" dirty="0">
              <a:latin typeface="Arial" panose="020B0604020202020204" pitchFamily="34" charset="0"/>
              <a:cs typeface="Arial" panose="020B0604020202020204" pitchFamily="34" charset="0"/>
            </a:endParaRPr>
          </a:p>
          <a:p>
            <a:pPr>
              <a:buClr>
                <a:srgbClr val="FFC000"/>
              </a:buClr>
            </a:pPr>
            <a:endParaRPr lang="en-US" dirty="0">
              <a:latin typeface="Arial" panose="020B0604020202020204" pitchFamily="34" charset="0"/>
              <a:cs typeface="Arial" panose="020B0604020202020204" pitchFamily="34" charset="0"/>
              <a:hlinkClick r:id="rId8"/>
            </a:endParaRPr>
          </a:p>
        </p:txBody>
      </p:sp>
      <p:pic>
        <p:nvPicPr>
          <p:cNvPr id="6148" name="Picture 4" descr="https://tse4.mm.bing.net/th?id=OIP.M037019d78c95d54c68f3568684eaf78ao0&amp;pid=15.1&amp;P=0&amp;w=300&amp;h=300"/>
          <p:cNvPicPr>
            <a:picLocks noChangeAspect="1" noChangeArrowheads="1"/>
          </p:cNvPicPr>
          <p:nvPr/>
        </p:nvPicPr>
        <p:blipFill rotWithShape="1">
          <a:blip r:embed="rId9">
            <a:extLst>
              <a:ext uri="{28A0092B-C50C-407E-A947-70E740481C1C}">
                <a14:useLocalDpi xmlns:a14="http://schemas.microsoft.com/office/drawing/2010/main" val="0"/>
              </a:ext>
            </a:extLst>
          </a:blip>
          <a:srcRect l="7904" t="7698" r="2096" b="6970"/>
          <a:stretch/>
        </p:blipFill>
        <p:spPr bwMode="auto">
          <a:xfrm>
            <a:off x="2072479" y="4853153"/>
            <a:ext cx="1063721" cy="1260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26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1" y="238434"/>
            <a:ext cx="9404723" cy="1400530"/>
          </a:xfrm>
        </p:spPr>
        <p:txBody>
          <a:bodyPr/>
          <a:lstStyle/>
          <a:p>
            <a:r>
              <a:rPr lang="en-US" altLang="en-US" b="1" u="sng" dirty="0">
                <a:solidFill>
                  <a:srgbClr val="002060"/>
                </a:solidFill>
                <a:latin typeface="Century Gothic" panose="020B0502020202020204" pitchFamily="34" charset="0"/>
              </a:rPr>
              <a:t>Cereals</a:t>
            </a:r>
            <a:r>
              <a:rPr lang="en-US" altLang="en-US" b="1" dirty="0">
                <a:solidFill>
                  <a:srgbClr val="002060"/>
                </a:solidFill>
                <a:latin typeface="Century Gothic" panose="020B0502020202020204" pitchFamily="34" charset="0"/>
              </a:rPr>
              <a:t> </a:t>
            </a:r>
            <a:br>
              <a:rPr lang="en-US" altLang="en-US" b="1" dirty="0">
                <a:solidFill>
                  <a:schemeClr val="tx1"/>
                </a:solidFill>
                <a:latin typeface="Century Gothic" panose="020B0502020202020204" pitchFamily="34" charset="0"/>
              </a:rPr>
            </a:br>
            <a:r>
              <a:rPr lang="en-US" altLang="en-US" sz="4000" dirty="0">
                <a:solidFill>
                  <a:schemeClr val="tx1"/>
                </a:solidFill>
                <a:latin typeface="Century Gothic" panose="020B0502020202020204" pitchFamily="34" charset="0"/>
              </a:rPr>
              <a:t>Whole Grain-Rich</a:t>
            </a:r>
            <a:endParaRPr lang="en-US" sz="4000" dirty="0">
              <a:solidFill>
                <a:schemeClr val="tx1"/>
              </a:solidFill>
              <a:latin typeface="Century Gothic" panose="020B0502020202020204" pitchFamily="34" charset="0"/>
            </a:endParaRPr>
          </a:p>
        </p:txBody>
      </p:sp>
      <p:sp>
        <p:nvSpPr>
          <p:cNvPr id="3" name="Content Placeholder 2"/>
          <p:cNvSpPr>
            <a:spLocks noGrp="1"/>
          </p:cNvSpPr>
          <p:nvPr>
            <p:ph idx="1"/>
          </p:nvPr>
        </p:nvSpPr>
        <p:spPr>
          <a:xfrm>
            <a:off x="645131" y="1871932"/>
            <a:ext cx="5101245" cy="4414568"/>
          </a:xfrm>
        </p:spPr>
        <p:txBody>
          <a:bodyPr>
            <a:normAutofit/>
          </a:bodyPr>
          <a:lstStyle/>
          <a:p>
            <a:r>
              <a:rPr lang="en-US" sz="3600" b="1" dirty="0">
                <a:solidFill>
                  <a:schemeClr val="tx1"/>
                </a:solidFill>
              </a:rPr>
              <a:t>Types</a:t>
            </a:r>
            <a:r>
              <a:rPr lang="en-US" sz="3600" dirty="0">
                <a:solidFill>
                  <a:schemeClr val="tx1"/>
                </a:solidFill>
              </a:rPr>
              <a:t>: Ready-to-eat, instant &amp; regular hot cereal</a:t>
            </a:r>
          </a:p>
          <a:p>
            <a:r>
              <a:rPr lang="en-US" sz="3600" dirty="0">
                <a:solidFill>
                  <a:schemeClr val="tx1"/>
                </a:solidFill>
              </a:rPr>
              <a:t>No more than </a:t>
            </a:r>
            <a:r>
              <a:rPr lang="en-US" sz="3600" dirty="0">
                <a:solidFill>
                  <a:srgbClr val="FF0000"/>
                </a:solidFill>
                <a:effectLst>
                  <a:outerShdw blurRad="38100" dist="38100" dir="2700000" algn="tl">
                    <a:srgbClr val="000000">
                      <a:alpha val="43137"/>
                    </a:srgbClr>
                  </a:outerShdw>
                </a:effectLst>
              </a:rPr>
              <a:t>6 grams sugar </a:t>
            </a:r>
            <a:r>
              <a:rPr lang="en-US" sz="3600" dirty="0">
                <a:solidFill>
                  <a:schemeClr val="tx1"/>
                </a:solidFill>
              </a:rPr>
              <a:t>per dry ounce</a:t>
            </a:r>
            <a:endParaRPr lang="en-US" sz="3200" dirty="0">
              <a:solidFill>
                <a:schemeClr val="tx1"/>
              </a:solidFill>
            </a:endParaRPr>
          </a:p>
          <a:p>
            <a:r>
              <a:rPr lang="en-US" sz="3500" b="1" dirty="0"/>
              <a:t>Granola </a:t>
            </a:r>
            <a:r>
              <a:rPr lang="en-US" sz="3500" dirty="0"/>
              <a:t>okay to serve if within sugar limit</a:t>
            </a:r>
            <a:endParaRPr lang="en-US" sz="3500" dirty="0">
              <a:solidFill>
                <a:schemeClr val="tx1"/>
              </a:solidFill>
            </a:endParaRPr>
          </a:p>
          <a:p>
            <a:pPr marL="0" indent="0">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7012" y="336884"/>
            <a:ext cx="5179627" cy="5949616"/>
          </a:xfrm>
          <a:prstGeom prst="rect">
            <a:avLst/>
          </a:prstGeom>
        </p:spPr>
      </p:pic>
    </p:spTree>
    <p:extLst>
      <p:ext uri="{BB962C8B-B14F-4D97-AF65-F5344CB8AC3E}">
        <p14:creationId xmlns:p14="http://schemas.microsoft.com/office/powerpoint/2010/main" val="929072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588" y="304799"/>
            <a:ext cx="10035092" cy="1532965"/>
          </a:xfrm>
        </p:spPr>
        <p:txBody>
          <a:bodyPr>
            <a:normAutofit fontScale="90000"/>
          </a:bodyPr>
          <a:lstStyle/>
          <a:p>
            <a:br>
              <a:rPr lang="en-US" b="1" u="sng" dirty="0">
                <a:latin typeface="Century Gothic" panose="020B0502020202020204" pitchFamily="34" charset="0"/>
              </a:rPr>
            </a:br>
            <a:r>
              <a:rPr lang="en-US" sz="4900" b="1" u="sng" dirty="0">
                <a:solidFill>
                  <a:srgbClr val="002060"/>
                </a:solidFill>
                <a:latin typeface="Century Gothic" panose="020B0502020202020204" pitchFamily="34" charset="0"/>
              </a:rPr>
              <a:t>Grains</a:t>
            </a:r>
            <a:br>
              <a:rPr lang="en-US" b="1" u="sng" dirty="0">
                <a:latin typeface="Century Gothic" panose="020B0502020202020204" pitchFamily="34" charset="0"/>
              </a:rPr>
            </a:br>
            <a:r>
              <a:rPr lang="en-US" dirty="0">
                <a:solidFill>
                  <a:srgbClr val="FF0000"/>
                </a:solidFill>
                <a:latin typeface="Century Gothic" panose="020B0502020202020204" pitchFamily="34" charset="0"/>
              </a:rPr>
              <a:t>Enriched Cereals </a:t>
            </a:r>
            <a:br>
              <a:rPr lang="en-US" dirty="0">
                <a:latin typeface="Century Gothic" panose="020B0502020202020204" pitchFamily="34" charset="0"/>
              </a:rPr>
            </a:b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4434" y="2028386"/>
            <a:ext cx="2967716" cy="3755911"/>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074" y="2378113"/>
            <a:ext cx="2047026" cy="266920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024" y="1390196"/>
            <a:ext cx="2280209" cy="3230295"/>
          </a:xfrm>
          <a:prstGeom prst="rect">
            <a:avLst/>
          </a:prstGeom>
        </p:spPr>
      </p:pic>
    </p:spTree>
    <p:extLst>
      <p:ext uri="{BB962C8B-B14F-4D97-AF65-F5344CB8AC3E}">
        <p14:creationId xmlns:p14="http://schemas.microsoft.com/office/powerpoint/2010/main" val="3681019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947" y="-232756"/>
            <a:ext cx="10878671" cy="2151529"/>
          </a:xfrm>
        </p:spPr>
        <p:txBody>
          <a:bodyPr>
            <a:normAutofit/>
          </a:bodyPr>
          <a:lstStyle/>
          <a:p>
            <a:pPr algn="ctr"/>
            <a:r>
              <a:rPr lang="en-US" sz="4000" b="1" u="sng" dirty="0">
                <a:solidFill>
                  <a:srgbClr val="002060"/>
                </a:solidFill>
                <a:latin typeface="Century Gothic" panose="020B0502020202020204" pitchFamily="34" charset="0"/>
              </a:rPr>
              <a:t>Activity: Find the Breakfast Menu Problems</a:t>
            </a:r>
            <a:br>
              <a:rPr lang="en-US" b="1" dirty="0">
                <a:latin typeface="Century Gothic" panose="020B0502020202020204" pitchFamily="34" charset="0"/>
              </a:rPr>
            </a:br>
            <a:endParaRPr lang="en-US" dirty="0">
              <a:latin typeface="Century Gothic" panose="020B0502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8623754"/>
              </p:ext>
            </p:extLst>
          </p:nvPr>
        </p:nvGraphicFramePr>
        <p:xfrm>
          <a:off x="671948" y="1113906"/>
          <a:ext cx="10878670" cy="5182891"/>
        </p:xfrm>
        <a:graphic>
          <a:graphicData uri="http://schemas.openxmlformats.org/drawingml/2006/table">
            <a:tbl>
              <a:tblPr firstRow="1" bandRow="1">
                <a:tableStyleId>{5C22544A-7EE6-4342-B048-85BDC9FD1C3A}</a:tableStyleId>
              </a:tblPr>
              <a:tblGrid>
                <a:gridCol w="2175734">
                  <a:extLst>
                    <a:ext uri="{9D8B030D-6E8A-4147-A177-3AD203B41FA5}">
                      <a16:colId xmlns:a16="http://schemas.microsoft.com/office/drawing/2014/main" val="20000"/>
                    </a:ext>
                  </a:extLst>
                </a:gridCol>
                <a:gridCol w="2175734">
                  <a:extLst>
                    <a:ext uri="{9D8B030D-6E8A-4147-A177-3AD203B41FA5}">
                      <a16:colId xmlns:a16="http://schemas.microsoft.com/office/drawing/2014/main" val="20001"/>
                    </a:ext>
                  </a:extLst>
                </a:gridCol>
                <a:gridCol w="2175734">
                  <a:extLst>
                    <a:ext uri="{9D8B030D-6E8A-4147-A177-3AD203B41FA5}">
                      <a16:colId xmlns:a16="http://schemas.microsoft.com/office/drawing/2014/main" val="20002"/>
                    </a:ext>
                  </a:extLst>
                </a:gridCol>
                <a:gridCol w="2175734">
                  <a:extLst>
                    <a:ext uri="{9D8B030D-6E8A-4147-A177-3AD203B41FA5}">
                      <a16:colId xmlns:a16="http://schemas.microsoft.com/office/drawing/2014/main" val="20003"/>
                    </a:ext>
                  </a:extLst>
                </a:gridCol>
                <a:gridCol w="2175734">
                  <a:extLst>
                    <a:ext uri="{9D8B030D-6E8A-4147-A177-3AD203B41FA5}">
                      <a16:colId xmlns:a16="http://schemas.microsoft.com/office/drawing/2014/main" val="20004"/>
                    </a:ext>
                  </a:extLst>
                </a:gridCol>
              </a:tblGrid>
              <a:tr h="420636">
                <a:tc>
                  <a:txBody>
                    <a:bodyPr/>
                    <a:lstStyle/>
                    <a:p>
                      <a:pPr algn="ctr"/>
                      <a:r>
                        <a:rPr lang="en-US" sz="2400" dirty="0"/>
                        <a:t>Monday</a:t>
                      </a:r>
                    </a:p>
                  </a:txBody>
                  <a:tcPr/>
                </a:tc>
                <a:tc>
                  <a:txBody>
                    <a:bodyPr/>
                    <a:lstStyle/>
                    <a:p>
                      <a:pPr algn="ctr"/>
                      <a:r>
                        <a:rPr lang="en-US" sz="2400" dirty="0"/>
                        <a:t>Tuesday</a:t>
                      </a:r>
                    </a:p>
                  </a:txBody>
                  <a:tcPr/>
                </a:tc>
                <a:tc>
                  <a:txBody>
                    <a:bodyPr/>
                    <a:lstStyle/>
                    <a:p>
                      <a:pPr algn="ctr"/>
                      <a:r>
                        <a:rPr lang="en-US" sz="2400" dirty="0"/>
                        <a:t>Wednesday</a:t>
                      </a:r>
                    </a:p>
                  </a:txBody>
                  <a:tcPr/>
                </a:tc>
                <a:tc>
                  <a:txBody>
                    <a:bodyPr/>
                    <a:lstStyle/>
                    <a:p>
                      <a:pPr algn="ctr"/>
                      <a:r>
                        <a:rPr lang="en-US" sz="2400" dirty="0"/>
                        <a:t>Thursday</a:t>
                      </a:r>
                    </a:p>
                  </a:txBody>
                  <a:tcPr/>
                </a:tc>
                <a:tc>
                  <a:txBody>
                    <a:bodyPr/>
                    <a:lstStyle/>
                    <a:p>
                      <a:pPr algn="ctr"/>
                      <a:r>
                        <a:rPr lang="en-US" sz="2400" dirty="0"/>
                        <a:t>Friday</a:t>
                      </a:r>
                    </a:p>
                  </a:txBody>
                  <a:tcPr/>
                </a:tc>
                <a:extLst>
                  <a:ext uri="{0D108BD9-81ED-4DB2-BD59-A6C34878D82A}">
                    <a16:rowId xmlns:a16="http://schemas.microsoft.com/office/drawing/2014/main" val="10000"/>
                  </a:ext>
                </a:extLst>
              </a:tr>
              <a:tr h="476721">
                <a:tc>
                  <a:txBody>
                    <a:bodyPr/>
                    <a:lstStyle/>
                    <a:p>
                      <a:endParaRPr lang="en-US" sz="2800" b="1" dirty="0">
                        <a:latin typeface="Arial" panose="020B0604020202020204" pitchFamily="34" charset="0"/>
                        <a:cs typeface="Arial" panose="020B0604020202020204" pitchFamily="34" charset="0"/>
                      </a:endParaRP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10001"/>
                  </a:ext>
                </a:extLst>
              </a:tr>
              <a:tr h="2439691">
                <a:tc>
                  <a:txBody>
                    <a:bodyPr/>
                    <a:lstStyle/>
                    <a:p>
                      <a:r>
                        <a:rPr lang="en-US" sz="2000" b="1" dirty="0">
                          <a:latin typeface="Arial" panose="020B0604020202020204" pitchFamily="34" charset="0"/>
                          <a:cs typeface="Arial" panose="020B0604020202020204" pitchFamily="34" charset="0"/>
                        </a:rPr>
                        <a:t>Orange</a:t>
                      </a:r>
                      <a:r>
                        <a:rPr lang="en-US" sz="2000" b="1" baseline="0" dirty="0">
                          <a:latin typeface="Arial" panose="020B0604020202020204" pitchFamily="34" charset="0"/>
                          <a:cs typeface="Arial" panose="020B0604020202020204" pitchFamily="34" charset="0"/>
                        </a:rPr>
                        <a:t> Juice</a:t>
                      </a:r>
                    </a:p>
                    <a:p>
                      <a:r>
                        <a:rPr lang="en-US" sz="2000" b="1" baseline="0" dirty="0">
                          <a:latin typeface="Arial" panose="020B0604020202020204" pitchFamily="34" charset="0"/>
                          <a:cs typeface="Arial" panose="020B0604020202020204" pitchFamily="34" charset="0"/>
                        </a:rPr>
                        <a:t>Waffles</a:t>
                      </a:r>
                    </a:p>
                    <a:p>
                      <a:r>
                        <a:rPr lang="en-US" sz="2000" b="1" baseline="0" dirty="0">
                          <a:latin typeface="Arial" panose="020B0604020202020204" pitchFamily="34" charset="0"/>
                          <a:cs typeface="Arial" panose="020B0604020202020204" pitchFamily="34" charset="0"/>
                        </a:rPr>
                        <a:t>Sausage</a:t>
                      </a:r>
                      <a:endParaRPr lang="en-US" sz="2000" b="1" dirty="0">
                        <a:latin typeface="Arial" panose="020B0604020202020204" pitchFamily="34" charset="0"/>
                        <a:cs typeface="Arial" panose="020B0604020202020204" pitchFamily="34" charset="0"/>
                      </a:endParaRPr>
                    </a:p>
                  </a:txBody>
                  <a:tcPr/>
                </a:tc>
                <a:tc>
                  <a:txBody>
                    <a:bodyPr/>
                    <a:lstStyle/>
                    <a:p>
                      <a:r>
                        <a:rPr lang="en-US" sz="2000" b="1" dirty="0">
                          <a:latin typeface="Arial" panose="020B0604020202020204" pitchFamily="34" charset="0"/>
                          <a:cs typeface="Arial" panose="020B0604020202020204" pitchFamily="34" charset="0"/>
                        </a:rPr>
                        <a:t>Ham &amp; Eggs</a:t>
                      </a:r>
                    </a:p>
                    <a:p>
                      <a:r>
                        <a:rPr lang="en-US" sz="2000" b="1" dirty="0">
                          <a:latin typeface="Arial" panose="020B0604020202020204" pitchFamily="34" charset="0"/>
                          <a:cs typeface="Arial" panose="020B0604020202020204" pitchFamily="34" charset="0"/>
                        </a:rPr>
                        <a:t>English Muffin</a:t>
                      </a:r>
                    </a:p>
                    <a:p>
                      <a:r>
                        <a:rPr lang="en-US" sz="2000" b="1" dirty="0">
                          <a:latin typeface="Arial" panose="020B0604020202020204" pitchFamily="34" charset="0"/>
                          <a:cs typeface="Arial" panose="020B0604020202020204" pitchFamily="34" charset="0"/>
                        </a:rPr>
                        <a:t>Milk</a:t>
                      </a:r>
                    </a:p>
                  </a:txBody>
                  <a:tcPr/>
                </a:tc>
                <a:tc>
                  <a:txBody>
                    <a:bodyPr/>
                    <a:lstStyle/>
                    <a:p>
                      <a:r>
                        <a:rPr lang="en-US" sz="2000" b="1" dirty="0">
                          <a:latin typeface="Arial" panose="020B0604020202020204" pitchFamily="34" charset="0"/>
                          <a:cs typeface="Arial" panose="020B0604020202020204" pitchFamily="34" charset="0"/>
                        </a:rPr>
                        <a:t>Blueberries</a:t>
                      </a:r>
                    </a:p>
                    <a:p>
                      <a:r>
                        <a:rPr lang="en-US" sz="2000" b="1" dirty="0">
                          <a:latin typeface="Arial" panose="020B0604020202020204" pitchFamily="34" charset="0"/>
                          <a:cs typeface="Arial" panose="020B0604020202020204" pitchFamily="34" charset="0"/>
                        </a:rPr>
                        <a:t>Cereal</a:t>
                      </a:r>
                    </a:p>
                    <a:p>
                      <a:r>
                        <a:rPr lang="en-US" sz="2000" b="1" dirty="0">
                          <a:latin typeface="Arial" panose="020B0604020202020204" pitchFamily="34" charset="0"/>
                          <a:cs typeface="Arial" panose="020B0604020202020204" pitchFamily="34" charset="0"/>
                        </a:rPr>
                        <a:t>Milk</a:t>
                      </a:r>
                    </a:p>
                  </a:txBody>
                  <a:tcPr/>
                </a:tc>
                <a:tc>
                  <a:txBody>
                    <a:bodyPr/>
                    <a:lstStyle/>
                    <a:p>
                      <a:r>
                        <a:rPr lang="en-US" sz="2000" b="1" dirty="0">
                          <a:latin typeface="Arial" panose="020B0604020202020204" pitchFamily="34" charset="0"/>
                          <a:cs typeface="Arial" panose="020B0604020202020204" pitchFamily="34" charset="0"/>
                        </a:rPr>
                        <a:t>Banana</a:t>
                      </a:r>
                    </a:p>
                    <a:p>
                      <a:r>
                        <a:rPr lang="en-US" sz="2000" b="1" dirty="0">
                          <a:latin typeface="Arial" panose="020B0604020202020204" pitchFamily="34" charset="0"/>
                          <a:cs typeface="Arial" panose="020B0604020202020204" pitchFamily="34" charset="0"/>
                        </a:rPr>
                        <a:t>Cereal</a:t>
                      </a:r>
                    </a:p>
                    <a:p>
                      <a:r>
                        <a:rPr lang="en-US" sz="2000" b="1" dirty="0">
                          <a:latin typeface="Arial" panose="020B0604020202020204" pitchFamily="34" charset="0"/>
                          <a:cs typeface="Arial" panose="020B0604020202020204" pitchFamily="34" charset="0"/>
                        </a:rPr>
                        <a:t>Chocolate Milk</a:t>
                      </a:r>
                    </a:p>
                  </a:txBody>
                  <a:tcPr/>
                </a:tc>
                <a:tc>
                  <a:txBody>
                    <a:bodyPr/>
                    <a:lstStyle/>
                    <a:p>
                      <a:r>
                        <a:rPr lang="en-US" sz="1800" b="1" dirty="0">
                          <a:latin typeface="Arial" panose="020B0604020202020204" pitchFamily="34" charset="0"/>
                          <a:cs typeface="Arial" panose="020B0604020202020204" pitchFamily="34" charset="0"/>
                        </a:rPr>
                        <a:t>Breakfast Burrito:</a:t>
                      </a:r>
                    </a:p>
                    <a:p>
                      <a:r>
                        <a:rPr lang="en-US" sz="2000" b="1" dirty="0">
                          <a:latin typeface="Arial" panose="020B0604020202020204" pitchFamily="34" charset="0"/>
                          <a:cs typeface="Arial" panose="020B0604020202020204" pitchFamily="34" charset="0"/>
                        </a:rPr>
                        <a:t>Eggs, Cheese, &amp; Potato</a:t>
                      </a:r>
                    </a:p>
                    <a:p>
                      <a:r>
                        <a:rPr lang="en-US" sz="2000" b="1" dirty="0">
                          <a:latin typeface="Arial" panose="020B0604020202020204" pitchFamily="34" charset="0"/>
                          <a:cs typeface="Arial" panose="020B0604020202020204" pitchFamily="34" charset="0"/>
                        </a:rPr>
                        <a:t>WW</a:t>
                      </a:r>
                      <a:r>
                        <a:rPr lang="en-US" sz="2000" b="1" baseline="0" dirty="0">
                          <a:latin typeface="Arial" panose="020B0604020202020204" pitchFamily="34" charset="0"/>
                          <a:cs typeface="Arial" panose="020B0604020202020204" pitchFamily="34" charset="0"/>
                        </a:rPr>
                        <a:t> Tortilla</a:t>
                      </a:r>
                    </a:p>
                    <a:p>
                      <a:r>
                        <a:rPr lang="en-US" sz="2000" b="1" baseline="0" dirty="0">
                          <a:latin typeface="Arial" panose="020B0604020202020204" pitchFamily="34" charset="0"/>
                          <a:cs typeface="Arial" panose="020B0604020202020204" pitchFamily="34" charset="0"/>
                        </a:rPr>
                        <a:t>Milk</a:t>
                      </a:r>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420636">
                <a:tc>
                  <a:txBody>
                    <a:bodyPr/>
                    <a:lstStyle/>
                    <a:p>
                      <a:endParaRPr lang="en-US" sz="2400" b="1" dirty="0">
                        <a:latin typeface="Arial" panose="020B0604020202020204" pitchFamily="34" charset="0"/>
                        <a:cs typeface="Arial" panose="020B0604020202020204" pitchFamily="34" charset="0"/>
                      </a:endParaRPr>
                    </a:p>
                  </a:txBody>
                  <a:tcPr/>
                </a:tc>
                <a:tc>
                  <a:txBody>
                    <a:bodyPr/>
                    <a:lstStyle/>
                    <a:p>
                      <a:endParaRPr lang="en-US" sz="2400" b="1" dirty="0">
                        <a:latin typeface="Arial" panose="020B0604020202020204" pitchFamily="34" charset="0"/>
                        <a:cs typeface="Arial" panose="020B0604020202020204" pitchFamily="34" charset="0"/>
                      </a:endParaRPr>
                    </a:p>
                  </a:txBody>
                  <a:tcPr/>
                </a:tc>
                <a:tc>
                  <a:txBody>
                    <a:bodyPr/>
                    <a:lstStyle/>
                    <a:p>
                      <a:endParaRPr lang="en-US" sz="2400" b="1" dirty="0">
                        <a:latin typeface="Arial" panose="020B0604020202020204" pitchFamily="34" charset="0"/>
                        <a:cs typeface="Arial" panose="020B0604020202020204" pitchFamily="34" charset="0"/>
                      </a:endParaRPr>
                    </a:p>
                  </a:txBody>
                  <a:tcPr/>
                </a:tc>
                <a:tc>
                  <a:txBody>
                    <a:bodyPr/>
                    <a:lstStyle/>
                    <a:p>
                      <a:endParaRPr lang="en-US" sz="2400" b="1">
                        <a:latin typeface="Arial" panose="020B0604020202020204" pitchFamily="34" charset="0"/>
                        <a:cs typeface="Arial" panose="020B0604020202020204" pitchFamily="34" charset="0"/>
                      </a:endParaRPr>
                    </a:p>
                  </a:txBody>
                  <a:tcPr/>
                </a:tc>
                <a:tc>
                  <a:txBody>
                    <a:bodyPr/>
                    <a:lstStyle/>
                    <a:p>
                      <a:endParaRPr lang="en-US" sz="2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64552">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476721">
                <a:tc>
                  <a:txBody>
                    <a:bodyPr/>
                    <a:lstStyle/>
                    <a:p>
                      <a:endParaRPr lang="en-US" sz="2800" b="1" dirty="0">
                        <a:latin typeface="Arial" panose="020B0604020202020204" pitchFamily="34" charset="0"/>
                        <a:cs typeface="Arial" panose="020B0604020202020204" pitchFamily="34" charset="0"/>
                      </a:endParaRPr>
                    </a:p>
                  </a:txBody>
                  <a:tcPr/>
                </a:tc>
                <a:tc>
                  <a:txBody>
                    <a:bodyPr/>
                    <a:lstStyle/>
                    <a:p>
                      <a:endParaRPr lang="en-US" sz="2000" b="1"/>
                    </a:p>
                  </a:txBody>
                  <a:tcPr/>
                </a:tc>
                <a:tc>
                  <a:txBody>
                    <a:bodyPr/>
                    <a:lstStyle/>
                    <a:p>
                      <a:endParaRPr lang="en-US" sz="2000" b="1" dirty="0"/>
                    </a:p>
                  </a:txBody>
                  <a:tcPr/>
                </a:tc>
                <a:tc>
                  <a:txBody>
                    <a:bodyPr/>
                    <a:lstStyle/>
                    <a:p>
                      <a:endParaRPr lang="en-US" sz="2000" b="1"/>
                    </a:p>
                  </a:txBody>
                  <a:tcPr/>
                </a:tc>
                <a:tc>
                  <a:txBody>
                    <a:bodyPr/>
                    <a:lstStyle/>
                    <a:p>
                      <a:endParaRPr lang="en-US" sz="2000" b="1" dirty="0"/>
                    </a:p>
                  </a:txBody>
                  <a:tcPr/>
                </a:tc>
                <a:extLst>
                  <a:ext uri="{0D108BD9-81ED-4DB2-BD59-A6C34878D82A}">
                    <a16:rowId xmlns:a16="http://schemas.microsoft.com/office/drawing/2014/main" val="10005"/>
                  </a:ext>
                </a:extLst>
              </a:tr>
              <a:tr h="364552">
                <a:tc>
                  <a:txBody>
                    <a:bodyPr/>
                    <a:lstStyle/>
                    <a:p>
                      <a:endParaRPr lang="en-US" sz="20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88054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304799" y="101519"/>
            <a:ext cx="11183390" cy="787563"/>
          </a:xfrm>
        </p:spPr>
        <p:txBody>
          <a:bodyPr>
            <a:normAutofit fontScale="90000"/>
          </a:bodyPr>
          <a:lstStyle/>
          <a:p>
            <a:pPr algn="ctr"/>
            <a:r>
              <a:rPr lang="en-US" sz="4000" b="1" dirty="0">
                <a:solidFill>
                  <a:schemeClr val="tx1"/>
                </a:solidFill>
                <a:latin typeface="Century Gothic" panose="020B0502020202020204" pitchFamily="34" charset="0"/>
                <a:ea typeface="Tahoma" panose="020B0604030504040204" pitchFamily="34" charset="0"/>
                <a:cs typeface="Tahoma" panose="020B0604030504040204" pitchFamily="34" charset="0"/>
              </a:rPr>
              <a:t>  </a:t>
            </a:r>
            <a:r>
              <a:rPr lang="en-US" sz="4000" b="1" dirty="0">
                <a:solidFill>
                  <a:srgbClr val="002060"/>
                </a:solidFill>
                <a:latin typeface="Century Gothic" panose="020B0502020202020204" pitchFamily="34" charset="0"/>
                <a:ea typeface="Tahoma" panose="020B0604030504040204" pitchFamily="34" charset="0"/>
                <a:cs typeface="Tahoma" panose="020B0604030504040204" pitchFamily="34" charset="0"/>
              </a:rPr>
              <a:t>CACFP Lunch &amp; Supper Meal Pattern </a:t>
            </a:r>
            <a:r>
              <a:rPr lang="en-US" b="1" dirty="0">
                <a:solidFill>
                  <a:srgbClr val="002060"/>
                </a:solidFill>
                <a:latin typeface="Century Gothic" panose="020B0502020202020204" pitchFamily="34" charset="0"/>
                <a:ea typeface="Tahoma" panose="020B0604030504040204" pitchFamily="34" charset="0"/>
                <a:cs typeface="Tahoma" panose="020B0604030504040204" pitchFamily="34" charset="0"/>
              </a:rPr>
              <a:t>- </a:t>
            </a:r>
            <a:r>
              <a:rPr lang="en-US" sz="3600" b="1" dirty="0">
                <a:solidFill>
                  <a:srgbClr val="FF0000"/>
                </a:solidFill>
                <a:latin typeface="Century Gothic" panose="020B0502020202020204" pitchFamily="34" charset="0"/>
                <a:ea typeface="Tahoma" panose="020B0604030504040204" pitchFamily="34" charset="0"/>
                <a:cs typeface="Tahoma" panose="020B0604030504040204" pitchFamily="34" charset="0"/>
              </a:rPr>
              <a:t>handout</a:t>
            </a:r>
            <a:endParaRPr lang="en-US" sz="3600" b="1" dirty="0">
              <a:solidFill>
                <a:schemeClr val="tx1"/>
              </a:solidFill>
              <a:latin typeface="Century Gothic" panose="020B0502020202020204" pitchFamily="34" charset="0"/>
              <a:ea typeface="Tahoma" panose="020B0604030504040204" pitchFamily="34" charset="0"/>
              <a:cs typeface="Tahoma" panose="020B0604030504040204" pitchFamily="34" charset="0"/>
            </a:endParaRPr>
          </a:p>
        </p:txBody>
      </p:sp>
      <p:graphicFrame>
        <p:nvGraphicFramePr>
          <p:cNvPr id="212008" name="Group 1064"/>
          <p:cNvGraphicFramePr>
            <a:graphicFrameLocks noGrp="1"/>
          </p:cNvGraphicFramePr>
          <p:nvPr>
            <p:extLst>
              <p:ext uri="{D42A27DB-BD31-4B8C-83A1-F6EECF244321}">
                <p14:modId xmlns:p14="http://schemas.microsoft.com/office/powerpoint/2010/main" val="3173423841"/>
              </p:ext>
            </p:extLst>
          </p:nvPr>
        </p:nvGraphicFramePr>
        <p:xfrm>
          <a:off x="1257073" y="918785"/>
          <a:ext cx="9526134" cy="5209170"/>
        </p:xfrm>
        <a:graphic>
          <a:graphicData uri="http://schemas.openxmlformats.org/drawingml/2006/table">
            <a:tbl>
              <a:tblPr/>
              <a:tblGrid>
                <a:gridCol w="4780666">
                  <a:extLst>
                    <a:ext uri="{9D8B030D-6E8A-4147-A177-3AD203B41FA5}">
                      <a16:colId xmlns:a16="http://schemas.microsoft.com/office/drawing/2014/main" val="20000"/>
                    </a:ext>
                  </a:extLst>
                </a:gridCol>
                <a:gridCol w="1149705">
                  <a:extLst>
                    <a:ext uri="{9D8B030D-6E8A-4147-A177-3AD203B41FA5}">
                      <a16:colId xmlns:a16="http://schemas.microsoft.com/office/drawing/2014/main" val="20001"/>
                    </a:ext>
                  </a:extLst>
                </a:gridCol>
                <a:gridCol w="1149705">
                  <a:extLst>
                    <a:ext uri="{9D8B030D-6E8A-4147-A177-3AD203B41FA5}">
                      <a16:colId xmlns:a16="http://schemas.microsoft.com/office/drawing/2014/main" val="20002"/>
                    </a:ext>
                  </a:extLst>
                </a:gridCol>
                <a:gridCol w="1149705">
                  <a:extLst>
                    <a:ext uri="{9D8B030D-6E8A-4147-A177-3AD203B41FA5}">
                      <a16:colId xmlns:a16="http://schemas.microsoft.com/office/drawing/2014/main" val="20003"/>
                    </a:ext>
                  </a:extLst>
                </a:gridCol>
                <a:gridCol w="1296353">
                  <a:extLst>
                    <a:ext uri="{9D8B030D-6E8A-4147-A177-3AD203B41FA5}">
                      <a16:colId xmlns:a16="http://schemas.microsoft.com/office/drawing/2014/main" val="20004"/>
                    </a:ext>
                  </a:extLst>
                </a:gridCol>
              </a:tblGrid>
              <a:tr h="41308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dirty="0">
                          <a:ln>
                            <a:noFill/>
                          </a:ln>
                          <a:solidFill>
                            <a:schemeClr val="tx1"/>
                          </a:solidFill>
                          <a:effectLst/>
                          <a:latin typeface="Times New Roman" pitchFamily="18" charset="0"/>
                        </a:rPr>
                        <a:t>Components </a:t>
                      </a:r>
                      <a:r>
                        <a:rPr kumimoji="0" lang="en-US" sz="1400" b="1" i="1" u="none" strike="noStrike" cap="none" normalizeH="0" baseline="0" dirty="0">
                          <a:ln>
                            <a:noFill/>
                          </a:ln>
                          <a:solidFill>
                            <a:schemeClr val="tx1"/>
                          </a:solidFill>
                          <a:effectLst/>
                          <a:latin typeface="Times New Roman" pitchFamily="18" charset="0"/>
                        </a:rPr>
                        <a:t>(Select all 5)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dirty="0">
                          <a:ln>
                            <a:noFill/>
                          </a:ln>
                          <a:solidFill>
                            <a:schemeClr val="tx1"/>
                          </a:solidFill>
                          <a:effectLst/>
                          <a:latin typeface="Times New Roman" pitchFamily="18" charset="0"/>
                        </a:rPr>
                        <a:t>Ages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a:ln>
                            <a:noFill/>
                          </a:ln>
                          <a:solidFill>
                            <a:schemeClr val="tx1"/>
                          </a:solidFill>
                          <a:effectLst/>
                          <a:latin typeface="Times New Roman" pitchFamily="18" charset="0"/>
                        </a:rPr>
                        <a:t>Ages 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dirty="0">
                          <a:ln>
                            <a:noFill/>
                          </a:ln>
                          <a:solidFill>
                            <a:schemeClr val="tx1"/>
                          </a:solidFill>
                          <a:effectLst/>
                          <a:latin typeface="Times New Roman" pitchFamily="18" charset="0"/>
                        </a:rPr>
                        <a:t>Ages 6-12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dirty="0">
                          <a:ln>
                            <a:noFill/>
                          </a:ln>
                          <a:solidFill>
                            <a:srgbClr val="FF0000"/>
                          </a:solidFill>
                          <a:effectLst/>
                          <a:latin typeface="Times New Roman" pitchFamily="18" charset="0"/>
                        </a:rPr>
                        <a:t>Ages 13-18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14401">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Milk</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fluid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Whole milk for children age 1.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Low Fat (1%) or Non-Fat (skim) for children 2-5. </a:t>
                      </a:r>
                      <a:r>
                        <a:rPr kumimoji="0" lang="en-US" sz="1000" b="0" i="1" u="sng" strike="noStrike" cap="none" normalizeH="0" baseline="0" dirty="0">
                          <a:ln>
                            <a:noFill/>
                          </a:ln>
                          <a:solidFill>
                            <a:srgbClr val="FF0000"/>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Low Fat (1%) or Non-Fat (skim) </a:t>
                      </a:r>
                      <a:r>
                        <a:rPr kumimoji="0" lang="en-US" sz="1000" b="1" i="1" u="none" strike="noStrike" cap="none" normalizeH="0" baseline="0" dirty="0">
                          <a:ln>
                            <a:noFill/>
                          </a:ln>
                          <a:solidFill>
                            <a:srgbClr val="FF0000"/>
                          </a:solidFill>
                          <a:effectLst/>
                          <a:latin typeface="Times New Roman" pitchFamily="18" charset="0"/>
                          <a:cs typeface="Times New Roman" panose="02020603050405020304" pitchFamily="18" charset="0"/>
                        </a:rPr>
                        <a:t>or </a:t>
                      </a:r>
                      <a:r>
                        <a:rPr kumimoji="0" lang="en-US" sz="1000" b="0" i="1" u="sng" strike="noStrike" cap="none" normalizeH="0" baseline="0" dirty="0">
                          <a:ln>
                            <a:noFill/>
                          </a:ln>
                          <a:solidFill>
                            <a:srgbClr val="FF0000"/>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Flavored Non-Fat (skim) for children 6 and older.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 or 4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Tx/>
                        <a:buFontTx/>
                        <a:buNone/>
                        <a:tabLst/>
                      </a:pPr>
                      <a:endParaRPr kumimoji="0" lang="es-US" sz="1100" b="0" i="0" u="none" strike="noStrike" cap="none" normalizeH="0" baseline="0" noProof="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s-US" sz="1100" b="0" i="0" u="none" strike="noStrike" cap="none" normalizeH="0" baseline="0" noProof="0" dirty="0">
                          <a:ln>
                            <a:noFill/>
                          </a:ln>
                          <a:solidFill>
                            <a:schemeClr val="tx1"/>
                          </a:solidFill>
                          <a:effectLst/>
                          <a:latin typeface="Times New Roman" pitchFamily="18" charset="0"/>
                          <a:cs typeface="Times New Roman" panose="02020603050405020304" pitchFamily="18" charset="0"/>
                        </a:rPr>
                        <a:t>¾</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cup or 6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cup or 8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cup or 8 fluid ounces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9813">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rgbClr val="FF0000"/>
                          </a:solidFill>
                          <a:effectLst/>
                          <a:latin typeface="Times New Roman" pitchFamily="18" charset="0"/>
                          <a:cs typeface="Times New Roman" panose="02020603050405020304" pitchFamily="18" charset="0"/>
                        </a:rPr>
                        <a:t>Vegetables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Whole vegetable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full strength 100% vegetable juice </a:t>
                      </a: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(limit to 1/day)</a:t>
                      </a:r>
                      <a:endParaRPr kumimoji="0" lang="en-US" sz="1000" b="0" i="1"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⅛</a:t>
                      </a: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¼ cup 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½ cup 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½ cup 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0397">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rgbClr val="FF0000"/>
                          </a:solidFill>
                          <a:effectLst/>
                          <a:latin typeface="Times New Roman" pitchFamily="18" charset="0"/>
                          <a:cs typeface="Times New Roman" panose="02020603050405020304" pitchFamily="18" charset="0"/>
                        </a:rPr>
                        <a:t>Fruits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Whole fruit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full strength 100% fruit juice </a:t>
                      </a: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(limit to 1/day)</a:t>
                      </a:r>
                      <a:endParaRPr kumimoji="0" lang="en-US" sz="1000" b="0" i="1"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⅛</a:t>
                      </a: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¼ cup 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¼ cup 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¼ cup 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18432">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Grains/Breads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Whole-grain rich </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b</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read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a:t>
                      </a:r>
                      <a:r>
                        <a:rPr lang="en-US" sz="1100" kern="1200" baseline="0" dirty="0">
                          <a:solidFill>
                            <a:srgbClr val="FF0000"/>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rich bread product </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cornbread, biscuits, rolls, muffins, etc.,)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Whole-grain rich </a:t>
                      </a:r>
                      <a:r>
                        <a:rPr kumimoji="0" lang="en-US" sz="1100" b="0" i="0" u="none" strike="noStrike" kern="1200" cap="none" normalizeH="0" baseline="0" dirty="0">
                          <a:ln>
                            <a:noFill/>
                          </a:ln>
                          <a:solidFill>
                            <a:schemeClr val="tx1"/>
                          </a:solidFill>
                          <a:effectLst/>
                          <a:latin typeface="Times New Roman" pitchFamily="18" charset="0"/>
                          <a:ea typeface="+mn-ea"/>
                          <a:cs typeface="Times New Roman" panose="02020603050405020304" pitchFamily="18" charset="0"/>
                        </a:rPr>
                        <a:t>c</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ooked pasta or noodle products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Whole-grain rich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cooked cereal grains</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 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An equivalent quantity of any combination of the above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½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½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1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1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63044">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Meat and Meat Alternates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Lean meat, poultry, fish, </a:t>
                      </a: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tofu (firm),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cheese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Large eggs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Cooked dry beans or peas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Peanut butter or soy nut butter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Other nut or seed butters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Peanuts or soy nuts or tree nuts or seeds*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Yogurt, plain </a:t>
                      </a: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or flavored </a:t>
                      </a:r>
                      <a:r>
                        <a:rPr kumimoji="0" lang="en-US" sz="1100" b="0" i="1" u="none" strike="noStrike" cap="none" normalizeH="0" baseline="0" dirty="0">
                          <a:ln>
                            <a:noFill/>
                          </a:ln>
                          <a:solidFill>
                            <a:srgbClr val="FF0000"/>
                          </a:solidFill>
                          <a:effectLst/>
                          <a:latin typeface="Times New Roman" pitchFamily="18" charset="0"/>
                          <a:cs typeface="Times New Roman" panose="02020603050405020304" pitchFamily="18" charset="0"/>
                        </a:rPr>
                        <a:t>(no more than 23 grams sugar per 6 oz.)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An equivalent quantity of any combination of the above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1/2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oz. = 50%</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4 oz.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½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3/4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s-US" sz="1100" dirty="0">
                          <a:latin typeface="Times New Roman" panose="02020603050405020304" pitchFamily="18" charset="0"/>
                          <a:cs typeface="Times New Roman" panose="02020603050405020304" pitchFamily="18" charset="0"/>
                        </a:rPr>
                        <a:t>⅜</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3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oz. = 50%</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6 oz.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4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 = 50%</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8 oz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4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 = 50%</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8 oz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nvPr>
        </p:nvGraphicFramePr>
        <p:xfrm>
          <a:off x="2193758" y="6208295"/>
          <a:ext cx="8001000" cy="228600"/>
        </p:xfrm>
        <a:graphic>
          <a:graphicData uri="http://schemas.openxmlformats.org/drawingml/2006/table">
            <a:tbl>
              <a:tblPr>
                <a:tableStyleId>{5C22544A-7EE6-4342-B048-85BDC9FD1C3A}</a:tableStyleId>
              </a:tblPr>
              <a:tblGrid>
                <a:gridCol w="8001000">
                  <a:extLst>
                    <a:ext uri="{9D8B030D-6E8A-4147-A177-3AD203B41FA5}">
                      <a16:colId xmlns:a16="http://schemas.microsoft.com/office/drawing/2014/main" val="20000"/>
                    </a:ext>
                  </a:extLst>
                </a:gridCol>
              </a:tblGrid>
              <a:tr h="228600">
                <a:tc>
                  <a:txBody>
                    <a:bodyPr/>
                    <a:lstStyle/>
                    <a:p>
                      <a:pPr marL="0" marR="0" algn="l">
                        <a:spcBef>
                          <a:spcPts val="0"/>
                        </a:spcBef>
                        <a:spcAft>
                          <a:spcPts val="0"/>
                        </a:spcAft>
                        <a:tabLst>
                          <a:tab pos="-914400" algn="l"/>
                          <a:tab pos="-457200" algn="l"/>
                          <a:tab pos="0" algn="l"/>
                          <a:tab pos="51054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Lst>
                      </a:pPr>
                      <a:r>
                        <a:rPr lang="en-US" sz="1000" b="1" kern="1200" dirty="0">
                          <a:solidFill>
                            <a:schemeClr val="dk1"/>
                          </a:solidFill>
                          <a:effectLst/>
                          <a:latin typeface="+mn-lt"/>
                          <a:ea typeface="+mn-ea"/>
                          <a:cs typeface="+mn-cs"/>
                        </a:rPr>
                        <a:t>* Can only be used to meet half the meat requirement at lunch or supper.  Serve with caution to children under five because of the risk of choking.</a:t>
                      </a:r>
                      <a:endParaRPr lang="es-US" sz="1000"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56594105"/>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306" y="159749"/>
            <a:ext cx="4777894" cy="1512017"/>
          </a:xfrm>
        </p:spPr>
        <p:txBody>
          <a:bodyPr>
            <a:normAutofit/>
          </a:bodyPr>
          <a:lstStyle/>
          <a:p>
            <a:pPr algn="ctr"/>
            <a:r>
              <a:rPr lang="en-US" sz="3600" b="1" u="sng" dirty="0">
                <a:solidFill>
                  <a:srgbClr val="002060"/>
                </a:solidFill>
                <a:latin typeface="Century Gothic" panose="020B0502020202020204" pitchFamily="34" charset="0"/>
                <a:cs typeface="Arial" panose="020B0604020202020204" pitchFamily="34" charset="0"/>
              </a:rPr>
              <a:t>Lunch/Supper</a:t>
            </a:r>
            <a:br>
              <a:rPr lang="en-US" sz="3600" b="1" u="sng" dirty="0">
                <a:solidFill>
                  <a:srgbClr val="002060"/>
                </a:solidFill>
                <a:latin typeface="Century Gothic" panose="020B0502020202020204" pitchFamily="34" charset="0"/>
                <a:cs typeface="Arial" panose="020B0604020202020204" pitchFamily="34" charset="0"/>
              </a:rPr>
            </a:br>
            <a:r>
              <a:rPr lang="en-US" sz="3600" dirty="0">
                <a:latin typeface="Century Gothic" panose="020B0502020202020204" pitchFamily="34" charset="0"/>
                <a:cs typeface="Arial" panose="020B0604020202020204" pitchFamily="34" charset="0"/>
              </a:rPr>
              <a:t>3-5 Year Olds</a:t>
            </a:r>
          </a:p>
        </p:txBody>
      </p:sp>
      <p:sp>
        <p:nvSpPr>
          <p:cNvPr id="3" name="Content Placeholder 2"/>
          <p:cNvSpPr>
            <a:spLocks noGrp="1"/>
          </p:cNvSpPr>
          <p:nvPr>
            <p:ph idx="1"/>
          </p:nvPr>
        </p:nvSpPr>
        <p:spPr>
          <a:xfrm>
            <a:off x="1086724" y="1671765"/>
            <a:ext cx="4181311" cy="3938217"/>
          </a:xfrm>
        </p:spPr>
        <p:txBody>
          <a:bodyPr>
            <a:noAutofit/>
          </a:bodyPr>
          <a:lstStyle/>
          <a:p>
            <a:pPr marL="457200" lvl="1" indent="0">
              <a:buNone/>
            </a:pPr>
            <a:r>
              <a:rPr lang="en-US" sz="2600" b="1" dirty="0">
                <a:solidFill>
                  <a:srgbClr val="0070C0"/>
                </a:solidFill>
                <a:cs typeface="Arial" panose="020B0604020202020204" pitchFamily="34" charset="0"/>
              </a:rPr>
              <a:t>Meat/Meat Alternate</a:t>
            </a:r>
          </a:p>
          <a:p>
            <a:pPr lvl="2"/>
            <a:r>
              <a:rPr lang="en-US" sz="2600" dirty="0">
                <a:cs typeface="Arial" panose="020B0604020202020204" pitchFamily="34" charset="0"/>
              </a:rPr>
              <a:t>1 ½ ounces</a:t>
            </a:r>
            <a:endParaRPr lang="en-US" sz="2600" dirty="0">
              <a:solidFill>
                <a:schemeClr val="tx1"/>
              </a:solidFill>
              <a:cs typeface="Arial" panose="020B0604020202020204" pitchFamily="34" charset="0"/>
            </a:endParaRPr>
          </a:p>
          <a:p>
            <a:pPr marL="457200" lvl="1" indent="0">
              <a:buNone/>
            </a:pPr>
            <a:r>
              <a:rPr lang="en-US" sz="2600" b="1" dirty="0">
                <a:solidFill>
                  <a:srgbClr val="0070C0"/>
                </a:solidFill>
                <a:cs typeface="Arial" panose="020B0604020202020204" pitchFamily="34" charset="0"/>
              </a:rPr>
              <a:t>Fruit</a:t>
            </a:r>
          </a:p>
          <a:p>
            <a:pPr lvl="2"/>
            <a:r>
              <a:rPr lang="en-US" sz="2600" dirty="0">
                <a:cs typeface="Arial" panose="020B0604020202020204" pitchFamily="34" charset="0"/>
              </a:rPr>
              <a:t>¼ cup</a:t>
            </a:r>
          </a:p>
          <a:p>
            <a:pPr marL="457200" lvl="1" indent="0">
              <a:buNone/>
            </a:pPr>
            <a:r>
              <a:rPr lang="en-US" sz="2600" b="1" dirty="0">
                <a:solidFill>
                  <a:srgbClr val="0070C0"/>
                </a:solidFill>
                <a:cs typeface="Arial" panose="020B0604020202020204" pitchFamily="34" charset="0"/>
              </a:rPr>
              <a:t>Vegetable</a:t>
            </a:r>
          </a:p>
          <a:p>
            <a:pPr lvl="2"/>
            <a:r>
              <a:rPr lang="en-US" sz="2600" dirty="0">
                <a:cs typeface="Arial" panose="020B0604020202020204" pitchFamily="34" charset="0"/>
              </a:rPr>
              <a:t>¼ cup</a:t>
            </a:r>
            <a:endParaRPr lang="en-US" sz="2600" dirty="0">
              <a:solidFill>
                <a:schemeClr val="tx1"/>
              </a:solidFill>
              <a:cs typeface="Arial" panose="020B0604020202020204" pitchFamily="34" charset="0"/>
            </a:endParaRPr>
          </a:p>
          <a:p>
            <a:pPr marL="457200" lvl="1" indent="0">
              <a:buNone/>
            </a:pPr>
            <a:r>
              <a:rPr lang="en-US" sz="2600" b="1" dirty="0">
                <a:solidFill>
                  <a:srgbClr val="0070C0"/>
                </a:solidFill>
                <a:cs typeface="Arial" panose="020B0604020202020204" pitchFamily="34" charset="0"/>
              </a:rPr>
              <a:t>Grain</a:t>
            </a:r>
          </a:p>
          <a:p>
            <a:pPr lvl="2"/>
            <a:r>
              <a:rPr lang="en-US" sz="2600" dirty="0">
                <a:cs typeface="Arial" panose="020B0604020202020204" pitchFamily="34" charset="0"/>
              </a:rPr>
              <a:t>½ serving or ounce equivalent</a:t>
            </a:r>
          </a:p>
          <a:p>
            <a:pPr marL="457200" lvl="1" indent="0">
              <a:buNone/>
            </a:pPr>
            <a:r>
              <a:rPr lang="en-US" sz="2600" b="1" dirty="0">
                <a:solidFill>
                  <a:srgbClr val="0070C0"/>
                </a:solidFill>
                <a:cs typeface="Arial" panose="020B0604020202020204" pitchFamily="34" charset="0"/>
              </a:rPr>
              <a:t>Milk</a:t>
            </a:r>
          </a:p>
          <a:p>
            <a:pPr lvl="2"/>
            <a:r>
              <a:rPr lang="en-US" sz="2600" dirty="0">
                <a:cs typeface="Arial" panose="020B0604020202020204" pitchFamily="34" charset="0"/>
              </a:rPr>
              <a:t>¾ cup</a:t>
            </a:r>
          </a:p>
          <a:p>
            <a:pPr lvl="2"/>
            <a:endParaRPr lang="en-US" dirty="0">
              <a:cs typeface="Arial" panose="020B0604020202020204" pitchFamily="34" charset="0"/>
            </a:endParaRPr>
          </a:p>
          <a:p>
            <a:pPr marL="0" indent="0">
              <a:buNone/>
            </a:pPr>
            <a:endParaRPr lang="en-US" dirty="0">
              <a:solidFill>
                <a:schemeClr val="tx1"/>
              </a:solidFill>
              <a:cs typeface="Arial" panose="020B0604020202020204"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506" y="1671765"/>
            <a:ext cx="4276165" cy="4585600"/>
          </a:xfrm>
          <a:prstGeom prst="rect">
            <a:avLst/>
          </a:prstGeom>
        </p:spPr>
      </p:pic>
    </p:spTree>
    <p:extLst>
      <p:ext uri="{BB962C8B-B14F-4D97-AF65-F5344CB8AC3E}">
        <p14:creationId xmlns:p14="http://schemas.microsoft.com/office/powerpoint/2010/main" val="3703954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669" y="123082"/>
            <a:ext cx="10549011" cy="1260656"/>
          </a:xfrm>
        </p:spPr>
        <p:txBody>
          <a:bodyPr/>
          <a:lstStyle/>
          <a:p>
            <a:r>
              <a:rPr lang="en-US" b="1" u="sng" dirty="0">
                <a:solidFill>
                  <a:srgbClr val="002060"/>
                </a:solidFill>
                <a:latin typeface="Century Gothic" panose="020B0502020202020204" pitchFamily="34" charset="0"/>
              </a:rPr>
              <a:t>CACFP Meal Pattern</a:t>
            </a:r>
            <a:br>
              <a:rPr lang="en-US" sz="4800" b="1" dirty="0">
                <a:solidFill>
                  <a:srgbClr val="002060"/>
                </a:solidFill>
                <a:latin typeface="Century Gothic" panose="020B0502020202020204" pitchFamily="34" charset="0"/>
              </a:rPr>
            </a:br>
            <a:r>
              <a:rPr lang="en-US" sz="3600" dirty="0">
                <a:latin typeface="Century Gothic" panose="020B0502020202020204" pitchFamily="34" charset="0"/>
              </a:rPr>
              <a:t>Reminders for Milk</a:t>
            </a:r>
            <a:endParaRPr lang="en-US" sz="3600" dirty="0"/>
          </a:p>
        </p:txBody>
      </p:sp>
      <p:sp>
        <p:nvSpPr>
          <p:cNvPr id="3" name="Content Placeholder 2"/>
          <p:cNvSpPr>
            <a:spLocks noGrp="1"/>
          </p:cNvSpPr>
          <p:nvPr>
            <p:ph idx="1"/>
          </p:nvPr>
        </p:nvSpPr>
        <p:spPr>
          <a:xfrm>
            <a:off x="-256375" y="1383738"/>
            <a:ext cx="12275097" cy="5096575"/>
          </a:xfrm>
        </p:spPr>
        <p:txBody>
          <a:bodyPr>
            <a:normAutofit fontScale="25000" lnSpcReduction="20000"/>
          </a:bodyPr>
          <a:lstStyle/>
          <a:p>
            <a:pPr marL="0" indent="0">
              <a:buNone/>
            </a:pPr>
            <a:r>
              <a:rPr lang="en-US" dirty="0">
                <a:latin typeface="Century Gothic" panose="020B0502020202020204" pitchFamily="34" charset="0"/>
              </a:rPr>
              <a:t>	</a:t>
            </a:r>
            <a:r>
              <a:rPr lang="en-US" sz="12800" dirty="0">
                <a:solidFill>
                  <a:srgbClr val="00B0F0"/>
                </a:solidFill>
                <a:latin typeface="Century Gothic" panose="020B0502020202020204" pitchFamily="34" charset="0"/>
              </a:rPr>
              <a:t>1)</a:t>
            </a:r>
            <a:r>
              <a:rPr lang="en-US" sz="12800" dirty="0">
                <a:latin typeface="Century Gothic" panose="020B0502020202020204" pitchFamily="34" charset="0"/>
              </a:rPr>
              <a:t> </a:t>
            </a:r>
            <a:r>
              <a:rPr lang="en-US" sz="14400" dirty="0">
                <a:solidFill>
                  <a:srgbClr val="00B0F0"/>
                </a:solidFill>
                <a:latin typeface="Century Gothic" panose="020B0502020202020204" pitchFamily="34" charset="0"/>
              </a:rPr>
              <a:t>Fluid Milk (Unflavored)</a:t>
            </a:r>
            <a:endParaRPr lang="en-US" sz="14400" dirty="0">
              <a:latin typeface="Century Gothic" panose="020B0502020202020204" pitchFamily="34" charset="0"/>
            </a:endParaRPr>
          </a:p>
          <a:p>
            <a:pPr marL="0" indent="0">
              <a:buNone/>
            </a:pPr>
            <a:r>
              <a:rPr lang="en-US" sz="3500" dirty="0">
                <a:latin typeface="Century Gothic" panose="020B0502020202020204" pitchFamily="34" charset="0"/>
              </a:rPr>
              <a:t>		</a:t>
            </a:r>
            <a:r>
              <a:rPr lang="en-US" sz="11200" dirty="0">
                <a:latin typeface="Century Gothic" panose="020B0502020202020204" pitchFamily="34" charset="0"/>
              </a:rPr>
              <a:t>a)  Whole milk =  </a:t>
            </a:r>
            <a:r>
              <a:rPr lang="en-US" sz="12800" dirty="0">
                <a:solidFill>
                  <a:srgbClr val="FF0000"/>
                </a:solidFill>
                <a:latin typeface="Century Gothic" panose="020B0502020202020204" pitchFamily="34" charset="0"/>
              </a:rPr>
              <a:t>12 through 24 months</a:t>
            </a:r>
          </a:p>
          <a:p>
            <a:pPr marL="0" indent="0">
              <a:buNone/>
            </a:pPr>
            <a:r>
              <a:rPr lang="en-US" sz="11200" dirty="0">
                <a:latin typeface="Century Gothic" panose="020B0502020202020204" pitchFamily="34" charset="0"/>
              </a:rPr>
              <a:t>		b)  1% or Skim  =  2-5 year olds</a:t>
            </a:r>
          </a:p>
          <a:p>
            <a:pPr marL="0" indent="0">
              <a:buNone/>
            </a:pPr>
            <a:r>
              <a:rPr lang="en-US" sz="11200" dirty="0">
                <a:latin typeface="Century Gothic" panose="020B0502020202020204" pitchFamily="34" charset="0"/>
              </a:rPr>
              <a:t>		c)  2% (reduced fat) </a:t>
            </a:r>
            <a:r>
              <a:rPr lang="en-US" sz="11200" b="1" dirty="0">
                <a:latin typeface="Century Gothic" panose="020B0502020202020204" pitchFamily="34" charset="0"/>
              </a:rPr>
              <a:t>NOT</a:t>
            </a:r>
            <a:r>
              <a:rPr lang="en-US" sz="11200" dirty="0">
                <a:latin typeface="Century Gothic" panose="020B0502020202020204" pitchFamily="34" charset="0"/>
              </a:rPr>
              <a:t> creditable without doctor’s note</a:t>
            </a:r>
          </a:p>
          <a:p>
            <a:pPr marL="0" indent="0">
              <a:buNone/>
            </a:pPr>
            <a:r>
              <a:rPr lang="en-US" sz="3600" dirty="0">
                <a:solidFill>
                  <a:srgbClr val="FF0000"/>
                </a:solidFill>
                <a:latin typeface="Century Gothic" panose="020B0502020202020204" pitchFamily="34" charset="0"/>
              </a:rPr>
              <a:t>	</a:t>
            </a:r>
          </a:p>
          <a:p>
            <a:pPr marL="0" indent="0">
              <a:buNone/>
            </a:pPr>
            <a:r>
              <a:rPr lang="en-US" sz="12800" dirty="0">
                <a:solidFill>
                  <a:srgbClr val="FF0000"/>
                </a:solidFill>
                <a:latin typeface="Century Gothic" panose="020B0502020202020204" pitchFamily="34" charset="0"/>
              </a:rPr>
              <a:t>	2)</a:t>
            </a:r>
            <a:r>
              <a:rPr lang="en-US" sz="12800" dirty="0">
                <a:latin typeface="Century Gothic" panose="020B0502020202020204" pitchFamily="34" charset="0"/>
              </a:rPr>
              <a:t> </a:t>
            </a:r>
            <a:r>
              <a:rPr lang="en-US" sz="14400" dirty="0">
                <a:solidFill>
                  <a:srgbClr val="FF0000"/>
                </a:solidFill>
                <a:latin typeface="Century Gothic" panose="020B0502020202020204" pitchFamily="34" charset="0"/>
              </a:rPr>
              <a:t>Q&amp;A</a:t>
            </a:r>
          </a:p>
          <a:p>
            <a:pPr marL="0" indent="0">
              <a:buNone/>
            </a:pPr>
            <a:r>
              <a:rPr lang="en-US" dirty="0">
                <a:latin typeface="Century Gothic" panose="020B0502020202020204" pitchFamily="34" charset="0"/>
              </a:rPr>
              <a:t>		</a:t>
            </a:r>
            <a:r>
              <a:rPr lang="en-US" sz="12800" dirty="0">
                <a:latin typeface="Century Gothic" panose="020B0502020202020204" pitchFamily="34" charset="0"/>
              </a:rPr>
              <a:t>a) The cook is aware that each child must be 			offered the minimum amount of milk (3/4 cup) for 		lunch.  However, the teacher doesn’t want them 		to fill up on milk and only lets them pour ¼ cup.  		What would you do?	</a:t>
            </a:r>
          </a:p>
          <a:p>
            <a:pPr marL="0" indent="0">
              <a:buNone/>
            </a:pPr>
            <a:r>
              <a:rPr lang="en-US" sz="11200" dirty="0">
                <a:latin typeface="Century Gothic" panose="020B0502020202020204" pitchFamily="34" charset="0"/>
              </a:rPr>
              <a:t>					</a:t>
            </a:r>
            <a:r>
              <a:rPr lang="en-US" sz="11200" dirty="0">
                <a:solidFill>
                  <a:srgbClr val="7030A0"/>
                </a:solidFill>
                <a:latin typeface="Century Gothic" panose="020B0502020202020204" pitchFamily="34" charset="0"/>
              </a:rPr>
              <a:t>  </a:t>
            </a:r>
          </a:p>
          <a:p>
            <a:pPr marL="0" indent="0">
              <a:buNone/>
            </a:pPr>
            <a:r>
              <a:rPr lang="en-US" sz="3300" dirty="0">
                <a:solidFill>
                  <a:srgbClr val="7030A0"/>
                </a:solidFill>
                <a:latin typeface="Century Gothic" panose="020B0502020202020204" pitchFamily="34" charset="0"/>
              </a:rPr>
              <a:t>	</a:t>
            </a:r>
            <a:r>
              <a:rPr lang="en-US" dirty="0">
                <a:latin typeface="Century Gothic" panose="020B0502020202020204" pitchFamily="34" charset="0"/>
              </a:rPr>
              <a:t>	</a:t>
            </a:r>
            <a:r>
              <a:rPr lang="en-US" sz="2400" dirty="0">
                <a:latin typeface="Century Gothic" panose="020B0502020202020204" pitchFamily="34" charset="0"/>
              </a:rPr>
              <a:t>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6214" y="191692"/>
            <a:ext cx="3072509" cy="2067413"/>
          </a:xfrm>
          <a:prstGeom prst="rect">
            <a:avLst/>
          </a:prstGeom>
        </p:spPr>
      </p:pic>
    </p:spTree>
    <p:extLst>
      <p:ext uri="{BB962C8B-B14F-4D97-AF65-F5344CB8AC3E}">
        <p14:creationId xmlns:p14="http://schemas.microsoft.com/office/powerpoint/2010/main" val="1486149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952" y="452718"/>
            <a:ext cx="9313896" cy="1400530"/>
          </a:xfrm>
        </p:spPr>
        <p:txBody>
          <a:bodyPr/>
          <a:lstStyle/>
          <a:p>
            <a:r>
              <a:rPr lang="en-US" sz="4000" b="1" u="sng" dirty="0">
                <a:solidFill>
                  <a:srgbClr val="002060"/>
                </a:solidFill>
                <a:latin typeface="Century Gothic" panose="020B0502020202020204" pitchFamily="34" charset="0"/>
              </a:rPr>
              <a:t>Milk</a:t>
            </a:r>
            <a:br>
              <a:rPr lang="en-US" b="1" u="sng" dirty="0">
                <a:solidFill>
                  <a:schemeClr val="tx1"/>
                </a:solidFill>
              </a:rPr>
            </a:br>
            <a:r>
              <a:rPr lang="en-US" sz="3600" dirty="0">
                <a:solidFill>
                  <a:schemeClr val="tx1"/>
                </a:solidFill>
                <a:latin typeface="Century Gothic" panose="020B0502020202020204" pitchFamily="34" charset="0"/>
              </a:rPr>
              <a:t>Transition Period (</a:t>
            </a:r>
            <a:r>
              <a:rPr lang="en-US" sz="3600" dirty="0">
                <a:solidFill>
                  <a:srgbClr val="FF0000"/>
                </a:solidFill>
                <a:latin typeface="Century Gothic" panose="020B0502020202020204" pitchFamily="34" charset="0"/>
              </a:rPr>
              <a:t>24-25 months</a:t>
            </a:r>
            <a:r>
              <a:rPr lang="en-US" sz="3600" dirty="0">
                <a:solidFill>
                  <a:schemeClr val="tx1"/>
                </a:solidFill>
                <a:latin typeface="Century Gothic" panose="020B0502020202020204" pitchFamily="34" charset="0"/>
              </a:rPr>
              <a:t>)</a:t>
            </a:r>
            <a:endParaRPr lang="en-US" sz="3600" strike="sngStrike" dirty="0">
              <a:solidFill>
                <a:schemeClr val="tx1"/>
              </a:solidFill>
              <a:latin typeface="Century Gothic" panose="020B0502020202020204" pitchFamily="34" charset="0"/>
            </a:endParaRPr>
          </a:p>
        </p:txBody>
      </p:sp>
      <p:sp>
        <p:nvSpPr>
          <p:cNvPr id="3" name="Content Placeholder 2"/>
          <p:cNvSpPr>
            <a:spLocks noGrp="1"/>
          </p:cNvSpPr>
          <p:nvPr>
            <p:ph idx="1"/>
          </p:nvPr>
        </p:nvSpPr>
        <p:spPr>
          <a:xfrm>
            <a:off x="433952" y="1853248"/>
            <a:ext cx="7401201" cy="4679288"/>
          </a:xfrm>
        </p:spPr>
        <p:txBody>
          <a:bodyPr>
            <a:noAutofit/>
          </a:bodyPr>
          <a:lstStyle/>
          <a:p>
            <a:pPr marL="0" indent="0">
              <a:buNone/>
            </a:pPr>
            <a:r>
              <a:rPr lang="en-US" sz="3600" dirty="0"/>
              <a:t>Between 24-25 months of age:</a:t>
            </a:r>
          </a:p>
          <a:p>
            <a:pPr lvl="1"/>
            <a:r>
              <a:rPr lang="en-US" sz="3600" dirty="0"/>
              <a:t>Start serving </a:t>
            </a:r>
            <a:r>
              <a:rPr lang="en-US" sz="3600" dirty="0" err="1">
                <a:solidFill>
                  <a:schemeClr val="tx1"/>
                </a:solidFill>
              </a:rPr>
              <a:t>lowfat</a:t>
            </a:r>
            <a:r>
              <a:rPr lang="en-US" sz="3600" dirty="0">
                <a:solidFill>
                  <a:schemeClr val="tx1"/>
                </a:solidFill>
              </a:rPr>
              <a:t> (</a:t>
            </a:r>
            <a:r>
              <a:rPr lang="en-US" sz="3600" dirty="0">
                <a:solidFill>
                  <a:srgbClr val="FF0000"/>
                </a:solidFill>
              </a:rPr>
              <a:t>1%</a:t>
            </a:r>
            <a:r>
              <a:rPr lang="en-US" sz="3600" dirty="0">
                <a:solidFill>
                  <a:schemeClr val="tx1"/>
                </a:solidFill>
              </a:rPr>
              <a:t>) or non-fat (</a:t>
            </a:r>
            <a:r>
              <a:rPr lang="en-US" sz="3600" dirty="0">
                <a:solidFill>
                  <a:srgbClr val="FF0000"/>
                </a:solidFill>
              </a:rPr>
              <a:t>Skim</a:t>
            </a:r>
            <a:r>
              <a:rPr lang="en-US" sz="3600" dirty="0">
                <a:solidFill>
                  <a:schemeClr val="tx1"/>
                </a:solidFill>
              </a:rPr>
              <a:t>)</a:t>
            </a:r>
          </a:p>
          <a:p>
            <a:pPr lvl="2"/>
            <a:r>
              <a:rPr lang="en-US" sz="3600" dirty="0">
                <a:solidFill>
                  <a:schemeClr val="tx1"/>
                </a:solidFill>
              </a:rPr>
              <a:t>Mix whole milk + 1% milk </a:t>
            </a:r>
          </a:p>
          <a:p>
            <a:pPr lvl="2"/>
            <a:r>
              <a:rPr lang="en-US" sz="3600" dirty="0">
                <a:solidFill>
                  <a:schemeClr val="tx1"/>
                </a:solidFill>
              </a:rPr>
              <a:t>Mix whole milk + Skim</a:t>
            </a:r>
          </a:p>
          <a:p>
            <a:pPr lvl="1"/>
            <a:r>
              <a:rPr lang="en-US" sz="3600" dirty="0">
                <a:solidFill>
                  <a:srgbClr val="FF0000"/>
                </a:solidFill>
              </a:rPr>
              <a:t>Circle </a:t>
            </a:r>
            <a:r>
              <a:rPr lang="en-US" sz="3600" dirty="0"/>
              <a:t>1% or Skim</a:t>
            </a:r>
          </a:p>
          <a:p>
            <a:pPr lvl="2"/>
            <a:r>
              <a:rPr lang="en-US" sz="3600" dirty="0"/>
              <a:t>Menu Record Page</a:t>
            </a:r>
          </a:p>
          <a:p>
            <a:pPr marL="457200" lvl="1" indent="0">
              <a:buNone/>
            </a:pPr>
            <a:endParaRPr lang="en-US" sz="3600" dirty="0"/>
          </a:p>
        </p:txBody>
      </p:sp>
      <p:pic>
        <p:nvPicPr>
          <p:cNvPr id="6" name="Picture 5"/>
          <p:cNvPicPr>
            <a:picLocks noChangeAspect="1"/>
          </p:cNvPicPr>
          <p:nvPr/>
        </p:nvPicPr>
        <p:blipFill>
          <a:blip r:embed="rId3"/>
          <a:stretch>
            <a:fillRect/>
          </a:stretch>
        </p:blipFill>
        <p:spPr>
          <a:xfrm>
            <a:off x="8202304" y="1336839"/>
            <a:ext cx="3066332" cy="4216556"/>
          </a:xfrm>
          <a:prstGeom prst="rect">
            <a:avLst/>
          </a:prstGeom>
        </p:spPr>
      </p:pic>
    </p:spTree>
    <p:extLst>
      <p:ext uri="{BB962C8B-B14F-4D97-AF65-F5344CB8AC3E}">
        <p14:creationId xmlns:p14="http://schemas.microsoft.com/office/powerpoint/2010/main" val="3772813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171" y="0"/>
            <a:ext cx="8109005" cy="1400530"/>
          </a:xfrm>
        </p:spPr>
        <p:txBody>
          <a:bodyPr/>
          <a:lstStyle/>
          <a:p>
            <a:r>
              <a:rPr lang="en-US" b="1" u="sng" dirty="0">
                <a:solidFill>
                  <a:srgbClr val="002060"/>
                </a:solidFill>
                <a:latin typeface="Century Gothic" panose="020B0502020202020204" pitchFamily="34" charset="0"/>
              </a:rPr>
              <a:t>Non-Dairy Beverages</a:t>
            </a:r>
          </a:p>
        </p:txBody>
      </p:sp>
      <p:graphicFrame>
        <p:nvGraphicFramePr>
          <p:cNvPr id="6" name="Content Placeholder 5"/>
          <p:cNvGraphicFramePr>
            <a:graphicFrameLocks noGrp="1"/>
          </p:cNvGraphicFramePr>
          <p:nvPr>
            <p:ph idx="1"/>
            <p:extLst/>
          </p:nvPr>
        </p:nvGraphicFramePr>
        <p:xfrm>
          <a:off x="635267" y="1158909"/>
          <a:ext cx="8631555" cy="3200400"/>
        </p:xfrm>
        <a:graphic>
          <a:graphicData uri="http://schemas.openxmlformats.org/drawingml/2006/table">
            <a:tbl>
              <a:tblPr firstRow="1" bandRow="1">
                <a:tableStyleId>{00A15C55-8517-42AA-B614-E9B94910E393}</a:tableStyleId>
              </a:tblPr>
              <a:tblGrid>
                <a:gridCol w="2718692">
                  <a:extLst>
                    <a:ext uri="{9D8B030D-6E8A-4147-A177-3AD203B41FA5}">
                      <a16:colId xmlns:a16="http://schemas.microsoft.com/office/drawing/2014/main" val="20000"/>
                    </a:ext>
                  </a:extLst>
                </a:gridCol>
                <a:gridCol w="5912863">
                  <a:extLst>
                    <a:ext uri="{9D8B030D-6E8A-4147-A177-3AD203B41FA5}">
                      <a16:colId xmlns:a16="http://schemas.microsoft.com/office/drawing/2014/main" val="20001"/>
                    </a:ext>
                  </a:extLst>
                </a:gridCol>
              </a:tblGrid>
              <a:tr h="538880">
                <a:tc>
                  <a:txBody>
                    <a:bodyPr/>
                    <a:lstStyle/>
                    <a:p>
                      <a:pPr algn="ctr"/>
                      <a:endParaRPr lang="en-US" sz="2400" dirty="0">
                        <a:solidFill>
                          <a:schemeClr val="tx1"/>
                        </a:solidFill>
                        <a:latin typeface="Century Gothic" panose="020B0502020202020204" pitchFamily="34" charset="0"/>
                      </a:endParaRPr>
                    </a:p>
                    <a:p>
                      <a:pPr algn="ctr"/>
                      <a:r>
                        <a:rPr lang="en-US" sz="2400" dirty="0">
                          <a:solidFill>
                            <a:schemeClr val="tx1"/>
                          </a:solidFill>
                          <a:latin typeface="Century Gothic" panose="020B0502020202020204" pitchFamily="34" charset="0"/>
                        </a:rPr>
                        <a:t>Age Group</a:t>
                      </a:r>
                    </a:p>
                  </a:txBody>
                  <a:tcPr>
                    <a:solidFill>
                      <a:schemeClr val="accent4">
                        <a:lumMod val="75000"/>
                      </a:schemeClr>
                    </a:solidFill>
                  </a:tcPr>
                </a:tc>
                <a:tc>
                  <a:txBody>
                    <a:bodyPr/>
                    <a:lstStyle/>
                    <a:p>
                      <a:pPr algn="ctr"/>
                      <a:r>
                        <a:rPr lang="en-US" sz="2400" dirty="0">
                          <a:solidFill>
                            <a:schemeClr val="tx1"/>
                          </a:solidFill>
                          <a:latin typeface="Century Gothic" panose="020B0502020202020204" pitchFamily="34" charset="0"/>
                        </a:rPr>
                        <a:t>Non-Dairy</a:t>
                      </a:r>
                      <a:r>
                        <a:rPr lang="en-US" sz="2400" baseline="0" dirty="0">
                          <a:solidFill>
                            <a:schemeClr val="tx1"/>
                          </a:solidFill>
                          <a:latin typeface="Century Gothic" panose="020B0502020202020204" pitchFamily="34" charset="0"/>
                        </a:rPr>
                        <a:t> Beverages </a:t>
                      </a:r>
                    </a:p>
                    <a:p>
                      <a:pPr algn="ctr"/>
                      <a:r>
                        <a:rPr lang="en-US" sz="2400" baseline="0" dirty="0">
                          <a:solidFill>
                            <a:schemeClr val="tx1"/>
                          </a:solidFill>
                          <a:latin typeface="Century Gothic" panose="020B0502020202020204" pitchFamily="34" charset="0"/>
                        </a:rPr>
                        <a:t>(nutritionally equivalent to milk)</a:t>
                      </a:r>
                      <a:endParaRPr lang="en-US" sz="2400" dirty="0">
                        <a:solidFill>
                          <a:schemeClr val="tx1"/>
                        </a:solidFill>
                        <a:latin typeface="Century Gothic" panose="020B0502020202020204" pitchFamily="34" charset="0"/>
                      </a:endParaRPr>
                    </a:p>
                  </a:txBody>
                  <a:tcPr>
                    <a:solidFill>
                      <a:schemeClr val="accent4">
                        <a:lumMod val="75000"/>
                      </a:schemeClr>
                    </a:solidFill>
                  </a:tcPr>
                </a:tc>
                <a:extLst>
                  <a:ext uri="{0D108BD9-81ED-4DB2-BD59-A6C34878D82A}">
                    <a16:rowId xmlns:a16="http://schemas.microsoft.com/office/drawing/2014/main" val="10000"/>
                  </a:ext>
                </a:extLst>
              </a:tr>
              <a:tr h="212691">
                <a:tc>
                  <a:txBody>
                    <a:bodyPr/>
                    <a:lstStyle/>
                    <a:p>
                      <a:endParaRPr lang="en-US" dirty="0"/>
                    </a:p>
                  </a:txBody>
                  <a:tcPr>
                    <a:solidFill>
                      <a:schemeClr val="accent4">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400" b="1" dirty="0">
                        <a:solidFill>
                          <a:schemeClr val="tx1"/>
                        </a:solidFill>
                        <a:latin typeface="Century Gothic" panose="020B0502020202020204" pitchFamily="34" charset="0"/>
                      </a:endParaRPr>
                    </a:p>
                  </a:txBody>
                  <a:tcPr>
                    <a:solidFill>
                      <a:schemeClr val="accent4">
                        <a:lumMod val="75000"/>
                      </a:schemeClr>
                    </a:solidFill>
                  </a:tcPr>
                </a:tc>
                <a:extLst>
                  <a:ext uri="{0D108BD9-81ED-4DB2-BD59-A6C34878D82A}">
                    <a16:rowId xmlns:a16="http://schemas.microsoft.com/office/drawing/2014/main" val="10001"/>
                  </a:ext>
                </a:extLst>
              </a:tr>
              <a:tr h="468296">
                <a:tc>
                  <a:txBody>
                    <a:bodyPr/>
                    <a:lstStyle/>
                    <a:p>
                      <a:r>
                        <a:rPr lang="en-US" sz="2800" dirty="0">
                          <a:latin typeface="Century Gothic" panose="020B0502020202020204" pitchFamily="34" charset="0"/>
                        </a:rPr>
                        <a:t>Infants</a:t>
                      </a:r>
                    </a:p>
                  </a:txBody>
                  <a:tcPr/>
                </a:tc>
                <a:tc>
                  <a:txBody>
                    <a:bodyPr/>
                    <a:lstStyle/>
                    <a:p>
                      <a:r>
                        <a:rPr lang="en-US" sz="2800" dirty="0">
                          <a:latin typeface="Century Gothic" panose="020B0502020202020204" pitchFamily="34" charset="0"/>
                        </a:rPr>
                        <a:t>None</a:t>
                      </a:r>
                    </a:p>
                  </a:txBody>
                  <a:tcPr/>
                </a:tc>
                <a:extLst>
                  <a:ext uri="{0D108BD9-81ED-4DB2-BD59-A6C34878D82A}">
                    <a16:rowId xmlns:a16="http://schemas.microsoft.com/office/drawing/2014/main" val="10002"/>
                  </a:ext>
                </a:extLst>
              </a:tr>
              <a:tr h="468296">
                <a:tc>
                  <a:txBody>
                    <a:bodyPr/>
                    <a:lstStyle/>
                    <a:p>
                      <a:r>
                        <a:rPr lang="en-US" sz="2800" dirty="0">
                          <a:latin typeface="Century Gothic" panose="020B0502020202020204" pitchFamily="34" charset="0"/>
                        </a:rPr>
                        <a:t>1 Year</a:t>
                      </a:r>
                      <a:r>
                        <a:rPr lang="en-US" sz="2800" baseline="0" dirty="0">
                          <a:latin typeface="Century Gothic" panose="020B0502020202020204" pitchFamily="34" charset="0"/>
                        </a:rPr>
                        <a:t> Olds</a:t>
                      </a:r>
                      <a:endParaRPr lang="en-US" sz="2800" dirty="0">
                        <a:latin typeface="Century Gothic" panose="020B0502020202020204" pitchFamily="34" charset="0"/>
                      </a:endParaRPr>
                    </a:p>
                  </a:txBody>
                  <a:tcPr/>
                </a:tc>
                <a:tc>
                  <a:txBody>
                    <a:bodyPr/>
                    <a:lstStyle/>
                    <a:p>
                      <a:r>
                        <a:rPr lang="en-US" sz="2800" dirty="0">
                          <a:solidFill>
                            <a:srgbClr val="FF0000"/>
                          </a:solidFill>
                          <a:latin typeface="Century Gothic" panose="020B0502020202020204" pitchFamily="34" charset="0"/>
                        </a:rPr>
                        <a:t>Unflavored</a:t>
                      </a:r>
                    </a:p>
                  </a:txBody>
                  <a:tcPr/>
                </a:tc>
                <a:extLst>
                  <a:ext uri="{0D108BD9-81ED-4DB2-BD59-A6C34878D82A}">
                    <a16:rowId xmlns:a16="http://schemas.microsoft.com/office/drawing/2014/main" val="10003"/>
                  </a:ext>
                </a:extLst>
              </a:tr>
              <a:tr h="468296">
                <a:tc>
                  <a:txBody>
                    <a:bodyPr/>
                    <a:lstStyle/>
                    <a:p>
                      <a:r>
                        <a:rPr lang="en-US" sz="2800" dirty="0">
                          <a:latin typeface="Century Gothic" panose="020B0502020202020204" pitchFamily="34" charset="0"/>
                        </a:rPr>
                        <a:t>2-5 Year Olds</a:t>
                      </a:r>
                    </a:p>
                  </a:txBody>
                  <a:tcPr/>
                </a:tc>
                <a:tc>
                  <a:txBody>
                    <a:bodyPr/>
                    <a:lstStyle/>
                    <a:p>
                      <a:r>
                        <a:rPr lang="en-US" sz="2800" dirty="0">
                          <a:solidFill>
                            <a:srgbClr val="FF0000"/>
                          </a:solidFill>
                          <a:latin typeface="Century Gothic" panose="020B0502020202020204" pitchFamily="34" charset="0"/>
                        </a:rPr>
                        <a:t>Unflavored</a:t>
                      </a:r>
                    </a:p>
                  </a:txBody>
                  <a:tcPr/>
                </a:tc>
                <a:extLst>
                  <a:ext uri="{0D108BD9-81ED-4DB2-BD59-A6C34878D82A}">
                    <a16:rowId xmlns:a16="http://schemas.microsoft.com/office/drawing/2014/main" val="10004"/>
                  </a:ext>
                </a:extLst>
              </a:tr>
              <a:tr h="335894">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bl>
          </a:graphicData>
        </a:graphic>
      </p:graphicFrame>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267" y="4687503"/>
            <a:ext cx="6689558" cy="1145406"/>
          </a:xfrm>
          <a:prstGeom prst="rect">
            <a:avLst/>
          </a:prstGeom>
          <a:ln w="28575">
            <a:solidFill>
              <a:schemeClr val="accent4">
                <a:lumMod val="75000"/>
              </a:schemeClr>
            </a:solidFill>
          </a:ln>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9910" t="6262" r="9198" b="3829"/>
          <a:stretch/>
        </p:blipFill>
        <p:spPr>
          <a:xfrm>
            <a:off x="8205536" y="2117558"/>
            <a:ext cx="3336759" cy="4435641"/>
          </a:xfrm>
          <a:prstGeom prst="rect">
            <a:avLst/>
          </a:prstGeom>
        </p:spPr>
      </p:pic>
    </p:spTree>
    <p:extLst>
      <p:ext uri="{BB962C8B-B14F-4D97-AF65-F5344CB8AC3E}">
        <p14:creationId xmlns:p14="http://schemas.microsoft.com/office/powerpoint/2010/main" val="221414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0838" y="477249"/>
            <a:ext cx="10515600" cy="1325563"/>
          </a:xfrm>
        </p:spPr>
        <p:txBody>
          <a:bodyPr/>
          <a:lstStyle/>
          <a:p>
            <a:r>
              <a:rPr lang="en-US" b="1" u="sng" dirty="0">
                <a:solidFill>
                  <a:srgbClr val="002060"/>
                </a:solidFill>
                <a:latin typeface="Century Gothic" panose="020B0502020202020204" pitchFamily="34" charset="0"/>
              </a:rPr>
              <a:t>CACFP Meal Pattern</a:t>
            </a:r>
            <a:br>
              <a:rPr lang="en-US" sz="4000" b="1" dirty="0">
                <a:latin typeface="Century Gothic" panose="020B0502020202020204" pitchFamily="34" charset="0"/>
              </a:rPr>
            </a:br>
            <a:r>
              <a:rPr lang="en-US" sz="3600" dirty="0">
                <a:latin typeface="Century Gothic" panose="020B0502020202020204" pitchFamily="34" charset="0"/>
              </a:rPr>
              <a:t>Is This a Whole Grain-Rich Bread?</a:t>
            </a:r>
          </a:p>
        </p:txBody>
      </p:sp>
      <p:sp>
        <p:nvSpPr>
          <p:cNvPr id="3" name="Content Placeholder 2"/>
          <p:cNvSpPr>
            <a:spLocks noGrp="1"/>
          </p:cNvSpPr>
          <p:nvPr>
            <p:ph idx="1"/>
          </p:nvPr>
        </p:nvSpPr>
        <p:spPr>
          <a:xfrm>
            <a:off x="1437325" y="2234067"/>
            <a:ext cx="7151570" cy="4174908"/>
          </a:xfrm>
        </p:spPr>
        <p:txBody>
          <a:bodyPr/>
          <a:lstStyle/>
          <a:p>
            <a:pPr algn="ctr"/>
            <a:endParaRPr lang="en-US" sz="4000" dirty="0">
              <a:solidFill>
                <a:schemeClr val="tx1"/>
              </a:solidFill>
            </a:endParaRPr>
          </a:p>
          <a:p>
            <a:pPr marL="0" indent="0" algn="ctr">
              <a:buNone/>
            </a:pPr>
            <a:endParaRPr lang="en-US" sz="4000" dirty="0">
              <a:solidFill>
                <a:schemeClr val="tx1"/>
              </a:solidFill>
            </a:endParaRPr>
          </a:p>
          <a:p>
            <a:endParaRPr lang="en-US" dirty="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5791670" y="1406592"/>
            <a:ext cx="3451092" cy="473582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Rectangle 6"/>
          <p:cNvSpPr/>
          <p:nvPr/>
        </p:nvSpPr>
        <p:spPr>
          <a:xfrm>
            <a:off x="2086793" y="2234067"/>
            <a:ext cx="2918012" cy="2862322"/>
          </a:xfrm>
          <a:prstGeom prst="rect">
            <a:avLst/>
          </a:prstGeom>
        </p:spPr>
        <p:txBody>
          <a:bodyPr wrap="square">
            <a:spAutoFit/>
          </a:bodyPr>
          <a:lstStyle/>
          <a:p>
            <a:r>
              <a:rPr lang="en-US" altLang="en-US" sz="3600" dirty="0"/>
              <a:t>Ingredients:  </a:t>
            </a:r>
            <a:r>
              <a:rPr lang="en-US" altLang="en-US" sz="3600" dirty="0">
                <a:solidFill>
                  <a:srgbClr val="FF0000"/>
                </a:solidFill>
              </a:rPr>
              <a:t>Whole wheat </a:t>
            </a:r>
            <a:r>
              <a:rPr lang="en-US" altLang="en-US" sz="3600" dirty="0"/>
              <a:t>flour, water, yeast, honey, and salt</a:t>
            </a:r>
            <a:endParaRPr lang="en-US" sz="3600" dirty="0"/>
          </a:p>
        </p:txBody>
      </p:sp>
    </p:spTree>
    <p:extLst>
      <p:ext uri="{BB962C8B-B14F-4D97-AF65-F5344CB8AC3E}">
        <p14:creationId xmlns:p14="http://schemas.microsoft.com/office/powerpoint/2010/main" val="3909085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Grains: Pasta</a:t>
            </a:r>
          </a:p>
        </p:txBody>
      </p:sp>
      <p:sp>
        <p:nvSpPr>
          <p:cNvPr id="3" name="Text Placeholder 2"/>
          <p:cNvSpPr>
            <a:spLocks noGrp="1"/>
          </p:cNvSpPr>
          <p:nvPr>
            <p:ph type="body" sz="quarter" idx="14"/>
          </p:nvPr>
        </p:nvSpPr>
        <p:spPr>
          <a:xfrm>
            <a:off x="3734228" y="1748158"/>
            <a:ext cx="6729169" cy="3350372"/>
          </a:xfrm>
        </p:spPr>
        <p:txBody>
          <a:bodyPr/>
          <a:lstStyle/>
          <a:p>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1808" t="1262" r="4764" b="1248"/>
          <a:stretch/>
        </p:blipFill>
        <p:spPr>
          <a:xfrm>
            <a:off x="517723" y="1819822"/>
            <a:ext cx="3071586" cy="4314180"/>
          </a:xfrm>
          <a:prstGeom prst="rect">
            <a:avLst/>
          </a:prstGeom>
          <a:ln w="19050">
            <a:solidFill>
              <a:schemeClr val="tx1"/>
            </a:solidFill>
          </a:ln>
          <a:effectLst>
            <a:outerShdw blurRad="292100" dist="139700" dir="2700000" algn="tl" rotWithShape="0">
              <a:srgbClr val="333333">
                <a:alpha val="65000"/>
              </a:srgbClr>
            </a:outerShdw>
          </a:effectLst>
        </p:spPr>
      </p:pic>
      <p:sp>
        <p:nvSpPr>
          <p:cNvPr id="6" name="Explosion 2 5"/>
          <p:cNvSpPr/>
          <p:nvPr/>
        </p:nvSpPr>
        <p:spPr>
          <a:xfrm>
            <a:off x="2900483" y="2365425"/>
            <a:ext cx="5970493" cy="3138792"/>
          </a:xfrm>
          <a:prstGeom prst="irregularSeal2">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b="1" dirty="0">
                <a:solidFill>
                  <a:srgbClr val="0066CC"/>
                </a:solidFill>
                <a:latin typeface="Arial" panose="020B0604020202020204" pitchFamily="34" charset="0"/>
                <a:cs typeface="Arial" panose="020B0604020202020204" pitchFamily="34" charset="0"/>
              </a:rPr>
              <a:t>Whole   Grain-Rich?</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5468" y="1758656"/>
            <a:ext cx="3357689" cy="4370909"/>
          </a:xfrm>
          <a:prstGeom prst="rect">
            <a:avLst/>
          </a:prstGeom>
        </p:spPr>
      </p:pic>
      <p:sp>
        <p:nvSpPr>
          <p:cNvPr id="7" name="Down Arrow 6"/>
          <p:cNvSpPr/>
          <p:nvPr/>
        </p:nvSpPr>
        <p:spPr>
          <a:xfrm rot="14467313">
            <a:off x="7375922" y="5115338"/>
            <a:ext cx="614600" cy="1004944"/>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424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rgbClr val="002060"/>
                </a:solidFill>
                <a:latin typeface="Century Gothic" panose="020B0502020202020204" pitchFamily="34" charset="0"/>
              </a:rPr>
              <a:t>CACFP Meal Pattern </a:t>
            </a:r>
            <a:br>
              <a:rPr lang="en-US" dirty="0">
                <a:solidFill>
                  <a:srgbClr val="002060"/>
                </a:solidFill>
              </a:rPr>
            </a:br>
            <a:r>
              <a:rPr lang="en-US" dirty="0">
                <a:latin typeface="Century Gothic" panose="020B0502020202020204" pitchFamily="34" charset="0"/>
              </a:rPr>
              <a:t>Reminder for Crackers</a:t>
            </a:r>
          </a:p>
        </p:txBody>
      </p:sp>
      <p:sp>
        <p:nvSpPr>
          <p:cNvPr id="3" name="Content Placeholder 2"/>
          <p:cNvSpPr>
            <a:spLocks noGrp="1"/>
          </p:cNvSpPr>
          <p:nvPr>
            <p:ph idx="1"/>
          </p:nvPr>
        </p:nvSpPr>
        <p:spPr>
          <a:xfrm>
            <a:off x="1097280" y="1845734"/>
            <a:ext cx="10058400" cy="4324330"/>
          </a:xfrm>
        </p:spPr>
        <p:txBody>
          <a:bodyPr>
            <a:normAutofit fontScale="85000" lnSpcReduction="20000"/>
          </a:bodyPr>
          <a:lstStyle/>
          <a:p>
            <a:endParaRPr lang="en-US" b="1" dirty="0"/>
          </a:p>
          <a:p>
            <a:endParaRPr lang="en-US" b="1" dirty="0"/>
          </a:p>
          <a:p>
            <a:endParaRPr lang="en-US" b="1" dirty="0"/>
          </a:p>
          <a:p>
            <a:endParaRPr lang="en-US" b="1" dirty="0"/>
          </a:p>
          <a:p>
            <a:endParaRPr lang="en-US" b="1" dirty="0"/>
          </a:p>
          <a:p>
            <a:endParaRPr lang="en-US" b="1" dirty="0"/>
          </a:p>
          <a:p>
            <a:endParaRPr lang="en-US" dirty="0"/>
          </a:p>
          <a:p>
            <a:endParaRPr lang="en-US" dirty="0"/>
          </a:p>
          <a:p>
            <a:endParaRPr lang="en-US" dirty="0"/>
          </a:p>
          <a:p>
            <a:pPr marL="0" indent="0" algn="ctr">
              <a:buNone/>
            </a:pPr>
            <a:r>
              <a:rPr lang="en-US" sz="3200" b="1" u="sng" dirty="0">
                <a:latin typeface="Century Gothic" panose="020B0502020202020204" pitchFamily="34" charset="0"/>
              </a:rPr>
              <a:t>INGREDIENTS</a:t>
            </a:r>
            <a:r>
              <a:rPr lang="en-US" sz="3200" dirty="0">
                <a:latin typeface="Century Gothic" panose="020B0502020202020204" pitchFamily="34" charset="0"/>
              </a:rPr>
              <a:t>: </a:t>
            </a:r>
            <a:r>
              <a:rPr lang="en-US" sz="3200" b="1" dirty="0">
                <a:solidFill>
                  <a:srgbClr val="FF0000"/>
                </a:solidFill>
                <a:latin typeface="Century Gothic" panose="020B0502020202020204" pitchFamily="34" charset="0"/>
              </a:rPr>
              <a:t>WHOLE GRAIN WHEAT</a:t>
            </a:r>
            <a:r>
              <a:rPr lang="en-US" sz="3200" dirty="0">
                <a:latin typeface="Century Gothic" panose="020B0502020202020204" pitchFamily="34" charset="0"/>
              </a:rPr>
              <a:t>, VEGETABLE OIL (SOYBEAN OR CANOLA OIL), SEA SALT.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4724" y="1690688"/>
            <a:ext cx="4712382" cy="3423097"/>
          </a:xfrm>
          <a:prstGeom prst="rect">
            <a:avLst/>
          </a:prstGeom>
        </p:spPr>
      </p:pic>
    </p:spTree>
    <p:extLst>
      <p:ext uri="{BB962C8B-B14F-4D97-AF65-F5344CB8AC3E}">
        <p14:creationId xmlns:p14="http://schemas.microsoft.com/office/powerpoint/2010/main" val="3339499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1271" y="89648"/>
            <a:ext cx="10291482" cy="1416424"/>
          </a:xfrm>
        </p:spPr>
        <p:txBody>
          <a:bodyPr/>
          <a:lstStyle/>
          <a:p>
            <a:pPr algn="ctr"/>
            <a:r>
              <a:rPr lang="en-US" b="1" u="sng" dirty="0">
                <a:solidFill>
                  <a:srgbClr val="002060"/>
                </a:solidFill>
                <a:latin typeface="Century Gothic" panose="020B0502020202020204" pitchFamily="34" charset="0"/>
              </a:rPr>
              <a:t>Meal Pattern Reminders</a:t>
            </a:r>
          </a:p>
        </p:txBody>
      </p:sp>
      <p:sp>
        <p:nvSpPr>
          <p:cNvPr id="3" name="Content Placeholder 2"/>
          <p:cNvSpPr>
            <a:spLocks noGrp="1"/>
          </p:cNvSpPr>
          <p:nvPr>
            <p:ph idx="1"/>
          </p:nvPr>
        </p:nvSpPr>
        <p:spPr>
          <a:xfrm>
            <a:off x="5876543" y="1640541"/>
            <a:ext cx="5840327" cy="4607859"/>
          </a:xfrm>
        </p:spPr>
        <p:txBody>
          <a:bodyPr>
            <a:normAutofit fontScale="92500" lnSpcReduction="20000"/>
          </a:bodyPr>
          <a:lstStyle/>
          <a:p>
            <a:r>
              <a:rPr lang="en-US" sz="3500" b="1" dirty="0">
                <a:solidFill>
                  <a:schemeClr val="tx1"/>
                </a:solidFill>
              </a:rPr>
              <a:t>Portion sizes</a:t>
            </a:r>
          </a:p>
          <a:p>
            <a:pPr lvl="1"/>
            <a:r>
              <a:rPr lang="en-US" dirty="0">
                <a:solidFill>
                  <a:schemeClr val="tx1"/>
                </a:solidFill>
              </a:rPr>
              <a:t>Lunch/Supper for 6-12/13-18 year olds</a:t>
            </a:r>
          </a:p>
          <a:p>
            <a:pPr lvl="2"/>
            <a:r>
              <a:rPr lang="en-US" sz="3000" dirty="0">
                <a:solidFill>
                  <a:srgbClr val="FF0000"/>
                </a:solidFill>
              </a:rPr>
              <a:t>½ cup vegetable </a:t>
            </a:r>
            <a:r>
              <a:rPr lang="en-US" sz="3000" dirty="0"/>
              <a:t>+ ¼ cup fruit</a:t>
            </a:r>
          </a:p>
          <a:p>
            <a:pPr lvl="2"/>
            <a:r>
              <a:rPr lang="en-US" sz="3000" dirty="0"/>
              <a:t>1% </a:t>
            </a:r>
            <a:r>
              <a:rPr lang="en-US" sz="3000" dirty="0">
                <a:solidFill>
                  <a:schemeClr val="tx1"/>
                </a:solidFill>
              </a:rPr>
              <a:t>or Skim </a:t>
            </a:r>
            <a:r>
              <a:rPr lang="en-US" sz="3000" dirty="0">
                <a:solidFill>
                  <a:srgbClr val="FF0000"/>
                </a:solidFill>
              </a:rPr>
              <a:t>Flavored</a:t>
            </a:r>
            <a:r>
              <a:rPr lang="en-US" sz="3000" dirty="0">
                <a:solidFill>
                  <a:schemeClr val="tx1"/>
                </a:solidFill>
              </a:rPr>
              <a:t> Milk</a:t>
            </a:r>
          </a:p>
          <a:p>
            <a:pPr lvl="1"/>
            <a:r>
              <a:rPr lang="en-US" dirty="0">
                <a:solidFill>
                  <a:schemeClr val="tx1"/>
                </a:solidFill>
              </a:rPr>
              <a:t>Recommended larger portions for  older children</a:t>
            </a:r>
          </a:p>
          <a:p>
            <a:r>
              <a:rPr lang="en-US" sz="3500" b="1" dirty="0">
                <a:solidFill>
                  <a:schemeClr val="tx1"/>
                </a:solidFill>
              </a:rPr>
              <a:t>Five components</a:t>
            </a:r>
          </a:p>
          <a:p>
            <a:pPr lvl="1"/>
            <a:r>
              <a:rPr lang="en-US" sz="3500" dirty="0">
                <a:solidFill>
                  <a:schemeClr val="tx1"/>
                </a:solidFill>
                <a:effectLst/>
              </a:rPr>
              <a:t>Milk</a:t>
            </a:r>
          </a:p>
          <a:p>
            <a:pPr lvl="1"/>
            <a:r>
              <a:rPr lang="en-US" sz="3500" dirty="0">
                <a:solidFill>
                  <a:schemeClr val="tx1"/>
                </a:solidFill>
                <a:effectLst/>
              </a:rPr>
              <a:t>Meat/Meat Alternates</a:t>
            </a:r>
          </a:p>
          <a:p>
            <a:pPr lvl="1"/>
            <a:r>
              <a:rPr lang="en-US" sz="3500" b="1" dirty="0">
                <a:solidFill>
                  <a:srgbClr val="FF0000"/>
                </a:solidFill>
                <a:effectLst/>
              </a:rPr>
              <a:t>Vegetables</a:t>
            </a:r>
          </a:p>
          <a:p>
            <a:pPr lvl="1"/>
            <a:r>
              <a:rPr lang="en-US" sz="3500" b="1" dirty="0">
                <a:solidFill>
                  <a:srgbClr val="FF0000"/>
                </a:solidFill>
                <a:effectLst/>
              </a:rPr>
              <a:t>Fruits</a:t>
            </a:r>
            <a:endParaRPr lang="en-US" sz="3500" dirty="0">
              <a:solidFill>
                <a:schemeClr val="tx1"/>
              </a:solidFill>
              <a:effectLst/>
            </a:endParaRPr>
          </a:p>
          <a:p>
            <a:pPr lvl="1"/>
            <a:r>
              <a:rPr lang="en-US" sz="3500" dirty="0">
                <a:solidFill>
                  <a:schemeClr val="tx1"/>
                </a:solidFill>
                <a:effectLst/>
              </a:rPr>
              <a:t>Grains</a:t>
            </a:r>
          </a:p>
          <a:p>
            <a:pPr lvl="2"/>
            <a:endParaRPr lang="en-US" dirty="0">
              <a:effectLst/>
            </a:endParaRPr>
          </a:p>
          <a:p>
            <a:endParaRPr lang="en-US"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43463" y="2295436"/>
            <a:ext cx="4569875" cy="279611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8423" y="2402541"/>
            <a:ext cx="636493" cy="457200"/>
          </a:xfrm>
          <a:prstGeom prst="rect">
            <a:avLst/>
          </a:prstGeom>
        </p:spPr>
      </p:pic>
    </p:spTree>
    <p:extLst>
      <p:ext uri="{BB962C8B-B14F-4D97-AF65-F5344CB8AC3E}">
        <p14:creationId xmlns:p14="http://schemas.microsoft.com/office/powerpoint/2010/main" val="729385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3" y="-299257"/>
            <a:ext cx="11834040" cy="2256334"/>
          </a:xfrm>
        </p:spPr>
        <p:txBody>
          <a:bodyPr>
            <a:normAutofit/>
          </a:bodyPr>
          <a:lstStyle/>
          <a:p>
            <a:pPr algn="ctr"/>
            <a:r>
              <a:rPr lang="en-US" sz="4000" b="1" u="sng" dirty="0">
                <a:solidFill>
                  <a:srgbClr val="002060"/>
                </a:solidFill>
                <a:latin typeface="Century Gothic" panose="020B0502020202020204" pitchFamily="34" charset="0"/>
              </a:rPr>
              <a:t>Activity: Find the Lunch/Supper Menu Problems</a:t>
            </a:r>
            <a:br>
              <a:rPr lang="en-US" sz="4000" b="1" dirty="0">
                <a:solidFill>
                  <a:srgbClr val="002060"/>
                </a:solidFill>
                <a:latin typeface="Century Gothic" panose="020B0502020202020204" pitchFamily="34" charset="0"/>
              </a:rPr>
            </a:br>
            <a:endParaRPr lang="en-US" sz="4000" dirty="0">
              <a:solidFill>
                <a:srgbClr val="002060"/>
              </a:solidFill>
              <a:latin typeface="Century Gothic" panose="020B0502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25082435"/>
              </p:ext>
            </p:extLst>
          </p:nvPr>
        </p:nvGraphicFramePr>
        <p:xfrm>
          <a:off x="115913" y="1246093"/>
          <a:ext cx="11834040" cy="6207045"/>
        </p:xfrm>
        <a:graphic>
          <a:graphicData uri="http://schemas.openxmlformats.org/drawingml/2006/table">
            <a:tbl>
              <a:tblPr firstRow="1" bandRow="1">
                <a:tableStyleId>{5C22544A-7EE6-4342-B048-85BDC9FD1C3A}</a:tableStyleId>
              </a:tblPr>
              <a:tblGrid>
                <a:gridCol w="2824511">
                  <a:extLst>
                    <a:ext uri="{9D8B030D-6E8A-4147-A177-3AD203B41FA5}">
                      <a16:colId xmlns:a16="http://schemas.microsoft.com/office/drawing/2014/main" val="20000"/>
                    </a:ext>
                  </a:extLst>
                </a:gridCol>
                <a:gridCol w="2070847">
                  <a:extLst>
                    <a:ext uri="{9D8B030D-6E8A-4147-A177-3AD203B41FA5}">
                      <a16:colId xmlns:a16="http://schemas.microsoft.com/office/drawing/2014/main" val="20001"/>
                    </a:ext>
                  </a:extLst>
                </a:gridCol>
                <a:gridCol w="2456329">
                  <a:extLst>
                    <a:ext uri="{9D8B030D-6E8A-4147-A177-3AD203B41FA5}">
                      <a16:colId xmlns:a16="http://schemas.microsoft.com/office/drawing/2014/main" val="20002"/>
                    </a:ext>
                  </a:extLst>
                </a:gridCol>
                <a:gridCol w="2528047">
                  <a:extLst>
                    <a:ext uri="{9D8B030D-6E8A-4147-A177-3AD203B41FA5}">
                      <a16:colId xmlns:a16="http://schemas.microsoft.com/office/drawing/2014/main" val="20003"/>
                    </a:ext>
                  </a:extLst>
                </a:gridCol>
                <a:gridCol w="1954306">
                  <a:extLst>
                    <a:ext uri="{9D8B030D-6E8A-4147-A177-3AD203B41FA5}">
                      <a16:colId xmlns:a16="http://schemas.microsoft.com/office/drawing/2014/main" val="20004"/>
                    </a:ext>
                  </a:extLst>
                </a:gridCol>
              </a:tblGrid>
              <a:tr h="429723">
                <a:tc>
                  <a:txBody>
                    <a:bodyPr/>
                    <a:lstStyle/>
                    <a:p>
                      <a:pPr algn="ctr"/>
                      <a:r>
                        <a:rPr lang="en-US" sz="2800" dirty="0"/>
                        <a:t>Monday</a:t>
                      </a:r>
                    </a:p>
                  </a:txBody>
                  <a:tcPr/>
                </a:tc>
                <a:tc>
                  <a:txBody>
                    <a:bodyPr/>
                    <a:lstStyle/>
                    <a:p>
                      <a:pPr algn="ctr"/>
                      <a:r>
                        <a:rPr lang="en-US" sz="2800" dirty="0"/>
                        <a:t>Tuesday</a:t>
                      </a:r>
                    </a:p>
                  </a:txBody>
                  <a:tcPr/>
                </a:tc>
                <a:tc>
                  <a:txBody>
                    <a:bodyPr/>
                    <a:lstStyle/>
                    <a:p>
                      <a:pPr algn="ctr"/>
                      <a:r>
                        <a:rPr lang="en-US" sz="2800" dirty="0"/>
                        <a:t>Wednesday</a:t>
                      </a:r>
                    </a:p>
                  </a:txBody>
                  <a:tcPr/>
                </a:tc>
                <a:tc>
                  <a:txBody>
                    <a:bodyPr/>
                    <a:lstStyle/>
                    <a:p>
                      <a:pPr algn="ctr"/>
                      <a:r>
                        <a:rPr lang="en-US" sz="2800" dirty="0"/>
                        <a:t>Thursday</a:t>
                      </a:r>
                    </a:p>
                  </a:txBody>
                  <a:tcPr/>
                </a:tc>
                <a:tc>
                  <a:txBody>
                    <a:bodyPr/>
                    <a:lstStyle/>
                    <a:p>
                      <a:pPr algn="ctr"/>
                      <a:r>
                        <a:rPr lang="en-US" sz="2800" dirty="0"/>
                        <a:t>Friday</a:t>
                      </a:r>
                    </a:p>
                  </a:txBody>
                  <a:tcPr/>
                </a:tc>
                <a:extLst>
                  <a:ext uri="{0D108BD9-81ED-4DB2-BD59-A6C34878D82A}">
                    <a16:rowId xmlns:a16="http://schemas.microsoft.com/office/drawing/2014/main" val="10000"/>
                  </a:ext>
                </a:extLst>
              </a:tr>
              <a:tr h="561947">
                <a:tc>
                  <a:txBody>
                    <a:bodyPr/>
                    <a:lstStyle/>
                    <a:p>
                      <a:r>
                        <a:rPr lang="en-US" sz="2800" b="1" dirty="0">
                          <a:latin typeface="Arial" panose="020B0604020202020204" pitchFamily="34" charset="0"/>
                          <a:cs typeface="Arial" panose="020B0604020202020204" pitchFamily="34" charset="0"/>
                        </a:rPr>
                        <a:t>Lunch</a:t>
                      </a: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extLst>
                  <a:ext uri="{0D108BD9-81ED-4DB2-BD59-A6C34878D82A}">
                    <a16:rowId xmlns:a16="http://schemas.microsoft.com/office/drawing/2014/main" val="10001"/>
                  </a:ext>
                </a:extLst>
              </a:tr>
              <a:tr h="1751952">
                <a:tc>
                  <a:txBody>
                    <a:bodyPr/>
                    <a:lstStyle/>
                    <a:p>
                      <a:r>
                        <a:rPr lang="en-US" sz="2000" b="1" dirty="0">
                          <a:latin typeface="Arial" panose="020B0604020202020204" pitchFamily="34" charset="0"/>
                          <a:cs typeface="Arial" panose="020B0604020202020204" pitchFamily="34" charset="0"/>
                        </a:rPr>
                        <a:t>Taco Salad</a:t>
                      </a:r>
                    </a:p>
                    <a:p>
                      <a:r>
                        <a:rPr lang="en-US" sz="2000" b="1" dirty="0">
                          <a:latin typeface="Arial" panose="020B0604020202020204" pitchFamily="34" charset="0"/>
                          <a:cs typeface="Arial" panose="020B0604020202020204" pitchFamily="34" charset="0"/>
                        </a:rPr>
                        <a:t>Crackers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atin typeface="Arial" panose="020B0604020202020204" pitchFamily="34" charset="0"/>
                          <a:cs typeface="Arial" panose="020B0604020202020204" pitchFamily="34" charset="0"/>
                        </a:rPr>
                        <a:t>Pears</a:t>
                      </a:r>
                    </a:p>
                    <a:p>
                      <a:r>
                        <a:rPr lang="en-US" sz="2000" b="1" dirty="0">
                          <a:latin typeface="Arial" panose="020B0604020202020204" pitchFamily="34" charset="0"/>
                          <a:cs typeface="Arial" panose="020B0604020202020204" pitchFamily="34" charset="0"/>
                        </a:rPr>
                        <a:t>Milk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baseline="0" dirty="0">
                          <a:latin typeface="Arial" panose="020B0604020202020204" pitchFamily="34" charset="0"/>
                          <a:cs typeface="Arial" panose="020B0604020202020204" pitchFamily="34" charset="0"/>
                        </a:rPr>
                        <a:t>Cherry Yogurt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baseline="0" dirty="0">
                          <a:latin typeface="Arial" panose="020B0604020202020204" pitchFamily="34" charset="0"/>
                          <a:cs typeface="Arial" panose="020B0604020202020204" pitchFamily="34" charset="0"/>
                        </a:rPr>
                        <a:t>Tortilla</a:t>
                      </a:r>
                    </a:p>
                    <a:p>
                      <a:r>
                        <a:rPr lang="en-US" sz="2000" b="1" dirty="0">
                          <a:latin typeface="Arial" panose="020B0604020202020204" pitchFamily="34" charset="0"/>
                          <a:cs typeface="Arial" panose="020B0604020202020204" pitchFamily="34" charset="0"/>
                        </a:rPr>
                        <a:t>Carrot</a:t>
                      </a:r>
                      <a:r>
                        <a:rPr lang="en-US" sz="2000" b="1" baseline="0" dirty="0">
                          <a:latin typeface="Arial" panose="020B0604020202020204" pitchFamily="34" charset="0"/>
                          <a:cs typeface="Arial" panose="020B0604020202020204" pitchFamily="34" charset="0"/>
                        </a:rPr>
                        <a:t> Sticks</a:t>
                      </a:r>
                    </a:p>
                    <a:p>
                      <a:r>
                        <a:rPr lang="en-US" sz="2000" b="1" baseline="0" dirty="0">
                          <a:latin typeface="Arial" panose="020B0604020202020204" pitchFamily="34" charset="0"/>
                          <a:cs typeface="Arial" panose="020B0604020202020204" pitchFamily="34" charset="0"/>
                        </a:rPr>
                        <a:t>Milk</a:t>
                      </a:r>
                      <a:endParaRPr lang="en-US" sz="2000" b="1" dirty="0">
                        <a:latin typeface="Arial" panose="020B0604020202020204" pitchFamily="34" charset="0"/>
                        <a:cs typeface="Arial" panose="020B0604020202020204" pitchFamily="34" charset="0"/>
                      </a:endParaRPr>
                    </a:p>
                  </a:txBody>
                  <a:tcPr/>
                </a:tc>
                <a:tc>
                  <a:txBody>
                    <a:bodyPr/>
                    <a:lstStyle/>
                    <a:p>
                      <a:r>
                        <a:rPr lang="en-US" sz="2000" b="1" baseline="0" dirty="0">
                          <a:latin typeface="Arial" panose="020B0604020202020204" pitchFamily="34" charset="0"/>
                          <a:cs typeface="Arial" panose="020B0604020202020204" pitchFamily="34" charset="0"/>
                        </a:rPr>
                        <a:t>Turkey &amp; Cheese</a:t>
                      </a:r>
                    </a:p>
                    <a:p>
                      <a:r>
                        <a:rPr lang="en-US" sz="2000" b="1" baseline="0" dirty="0">
                          <a:latin typeface="Arial" panose="020B0604020202020204" pitchFamily="34" charset="0"/>
                          <a:cs typeface="Arial" panose="020B0604020202020204" pitchFamily="34" charset="0"/>
                        </a:rPr>
                        <a:t>WW Sandwich</a:t>
                      </a:r>
                    </a:p>
                    <a:p>
                      <a:r>
                        <a:rPr lang="en-US" sz="2000" b="1" baseline="0" dirty="0">
                          <a:latin typeface="Arial" panose="020B0604020202020204" pitchFamily="34" charset="0"/>
                          <a:cs typeface="Arial" panose="020B0604020202020204" pitchFamily="34" charset="0"/>
                        </a:rPr>
                        <a:t>Lettuce &amp; Tomato</a:t>
                      </a:r>
                    </a:p>
                    <a:p>
                      <a:r>
                        <a:rPr lang="en-US" sz="2000" b="1" baseline="0" dirty="0">
                          <a:latin typeface="Arial" panose="020B0604020202020204" pitchFamily="34" charset="0"/>
                          <a:cs typeface="Arial" panose="020B0604020202020204" pitchFamily="34" charset="0"/>
                        </a:rPr>
                        <a:t>Milk</a:t>
                      </a:r>
                      <a:endParaRPr lang="en-US" sz="2000" b="1" dirty="0">
                        <a:latin typeface="Arial" panose="020B0604020202020204" pitchFamily="34" charset="0"/>
                        <a:cs typeface="Arial" panose="020B0604020202020204" pitchFamily="34" charset="0"/>
                      </a:endParaRPr>
                    </a:p>
                  </a:txBody>
                  <a:tcPr/>
                </a:tc>
                <a:tc>
                  <a:txBody>
                    <a:bodyPr/>
                    <a:lstStyle/>
                    <a:p>
                      <a:r>
                        <a:rPr lang="en-US" sz="2000" b="1" dirty="0">
                          <a:latin typeface="Arial" panose="020B0604020202020204" pitchFamily="34" charset="0"/>
                          <a:cs typeface="Arial" panose="020B0604020202020204" pitchFamily="34" charset="0"/>
                        </a:rPr>
                        <a:t>Chicken Nuggets</a:t>
                      </a:r>
                    </a:p>
                    <a:p>
                      <a:r>
                        <a:rPr lang="en-US" sz="2000" b="1" dirty="0">
                          <a:latin typeface="Arial" panose="020B0604020202020204" pitchFamily="34" charset="0"/>
                          <a:cs typeface="Arial" panose="020B0604020202020204" pitchFamily="34" charset="0"/>
                        </a:rPr>
                        <a:t>Sweet</a:t>
                      </a:r>
                      <a:r>
                        <a:rPr lang="en-US" sz="2000" b="1" baseline="0" dirty="0">
                          <a:latin typeface="Arial" panose="020B0604020202020204" pitchFamily="34" charset="0"/>
                          <a:cs typeface="Arial" panose="020B0604020202020204" pitchFamily="34" charset="0"/>
                        </a:rPr>
                        <a:t> Potato </a:t>
                      </a:r>
                      <a:r>
                        <a:rPr lang="en-US" sz="2000" b="1" dirty="0">
                          <a:latin typeface="Arial" panose="020B0604020202020204" pitchFamily="34" charset="0"/>
                          <a:cs typeface="Arial" panose="020B0604020202020204" pitchFamily="34" charset="0"/>
                        </a:rPr>
                        <a:t>Fries</a:t>
                      </a:r>
                    </a:p>
                    <a:p>
                      <a:r>
                        <a:rPr lang="en-US" sz="2000" b="1" dirty="0">
                          <a:latin typeface="Arial" panose="020B0604020202020204" pitchFamily="34" charset="0"/>
                          <a:cs typeface="Arial" panose="020B0604020202020204" pitchFamily="34" charset="0"/>
                        </a:rPr>
                        <a:t>Vanilla Pudding</a:t>
                      </a:r>
                    </a:p>
                  </a:txBody>
                  <a:tcPr/>
                </a:tc>
                <a:tc>
                  <a:txBody>
                    <a:bodyPr/>
                    <a:lstStyle/>
                    <a:p>
                      <a:r>
                        <a:rPr lang="en-US" sz="2000" b="1" dirty="0">
                          <a:latin typeface="Arial" panose="020B0604020202020204" pitchFamily="34" charset="0"/>
                          <a:cs typeface="Arial" panose="020B0604020202020204" pitchFamily="34" charset="0"/>
                        </a:rPr>
                        <a:t>Cheese Pizza</a:t>
                      </a:r>
                    </a:p>
                    <a:p>
                      <a:r>
                        <a:rPr lang="en-US" sz="2000" b="1" dirty="0">
                          <a:latin typeface="Arial" panose="020B0604020202020204" pitchFamily="34" charset="0"/>
                          <a:cs typeface="Arial" panose="020B0604020202020204" pitchFamily="34" charset="0"/>
                        </a:rPr>
                        <a:t>Garden Salad</a:t>
                      </a:r>
                    </a:p>
                    <a:p>
                      <a:r>
                        <a:rPr lang="en-US" sz="2000" b="1" dirty="0">
                          <a:latin typeface="Arial" panose="020B0604020202020204" pitchFamily="34" charset="0"/>
                          <a:cs typeface="Arial" panose="020B0604020202020204" pitchFamily="34" charset="0"/>
                        </a:rPr>
                        <a:t>Milk</a:t>
                      </a:r>
                    </a:p>
                  </a:txBody>
                  <a:tcPr/>
                </a:tc>
                <a:extLst>
                  <a:ext uri="{0D108BD9-81ED-4DB2-BD59-A6C34878D82A}">
                    <a16:rowId xmlns:a16="http://schemas.microsoft.com/office/drawing/2014/main" val="10002"/>
                  </a:ext>
                </a:extLst>
              </a:tr>
              <a:tr h="561947">
                <a:tc>
                  <a:txBody>
                    <a:bodyPr/>
                    <a:lstStyle/>
                    <a:p>
                      <a:r>
                        <a:rPr lang="en-US" sz="2800" b="1" dirty="0">
                          <a:latin typeface="Arial" panose="020B0604020202020204" pitchFamily="34" charset="0"/>
                          <a:cs typeface="Arial" panose="020B0604020202020204" pitchFamily="34" charset="0"/>
                        </a:rPr>
                        <a:t>Supper</a:t>
                      </a:r>
                    </a:p>
                  </a:txBody>
                  <a:tcPr/>
                </a:tc>
                <a:tc>
                  <a:txBody>
                    <a:bodyPr/>
                    <a:lstStyle/>
                    <a:p>
                      <a:endParaRPr lang="en-US" sz="2000" b="1" dirty="0"/>
                    </a:p>
                  </a:txBody>
                  <a:tcPr/>
                </a:tc>
                <a:tc>
                  <a:txBody>
                    <a:bodyPr/>
                    <a:lstStyle/>
                    <a:p>
                      <a:endParaRPr lang="en-US" sz="2000" b="1"/>
                    </a:p>
                  </a:txBody>
                  <a:tcPr/>
                </a:tc>
                <a:tc>
                  <a:txBody>
                    <a:bodyPr/>
                    <a:lstStyle/>
                    <a:p>
                      <a:endParaRPr lang="en-US" sz="2000" b="1"/>
                    </a:p>
                  </a:txBody>
                  <a:tcPr/>
                </a:tc>
                <a:tc>
                  <a:txBody>
                    <a:bodyPr/>
                    <a:lstStyle/>
                    <a:p>
                      <a:endParaRPr lang="en-US" sz="2000" b="1"/>
                    </a:p>
                  </a:txBody>
                  <a:tcPr/>
                </a:tc>
                <a:extLst>
                  <a:ext uri="{0D108BD9-81ED-4DB2-BD59-A6C34878D82A}">
                    <a16:rowId xmlns:a16="http://schemas.microsoft.com/office/drawing/2014/main" val="10003"/>
                  </a:ext>
                </a:extLst>
              </a:tr>
              <a:tr h="1751952">
                <a:tc>
                  <a:txBody>
                    <a:bodyPr/>
                    <a:lstStyle/>
                    <a:p>
                      <a:r>
                        <a:rPr lang="en-US" sz="2000" b="1" baseline="0" dirty="0">
                          <a:latin typeface="Arial" panose="020B0604020202020204" pitchFamily="34" charset="0"/>
                          <a:cs typeface="Arial" panose="020B0604020202020204" pitchFamily="34" charset="0"/>
                        </a:rPr>
                        <a:t>Fillet of Fish</a:t>
                      </a:r>
                    </a:p>
                    <a:p>
                      <a:r>
                        <a:rPr lang="en-US" sz="2000" b="1" baseline="0" dirty="0">
                          <a:latin typeface="Arial" panose="020B0604020202020204" pitchFamily="34" charset="0"/>
                          <a:cs typeface="Arial" panose="020B0604020202020204" pitchFamily="34" charset="0"/>
                        </a:rPr>
                        <a:t>WW Mac and Cheese</a:t>
                      </a:r>
                    </a:p>
                    <a:p>
                      <a:r>
                        <a:rPr lang="en-US" sz="2000" b="1" baseline="0" dirty="0">
                          <a:latin typeface="Arial" panose="020B0604020202020204" pitchFamily="34" charset="0"/>
                          <a:cs typeface="Arial" panose="020B0604020202020204" pitchFamily="34" charset="0"/>
                        </a:rPr>
                        <a:t>Broccoli</a:t>
                      </a:r>
                    </a:p>
                    <a:p>
                      <a:r>
                        <a:rPr lang="en-US" sz="2000" b="1" dirty="0">
                          <a:latin typeface="Arial" panose="020B0604020202020204" pitchFamily="34" charset="0"/>
                          <a:cs typeface="Arial" panose="020B0604020202020204" pitchFamily="34" charset="0"/>
                        </a:rPr>
                        <a:t>Milk</a:t>
                      </a:r>
                    </a:p>
                    <a:p>
                      <a:endParaRPr lang="en-US" sz="2000" b="1" dirty="0">
                        <a:latin typeface="Arial" panose="020B0604020202020204" pitchFamily="34" charset="0"/>
                        <a:cs typeface="Arial" panose="020B0604020202020204" pitchFamily="34" charset="0"/>
                      </a:endParaRPr>
                    </a:p>
                  </a:txBody>
                  <a:tcPr/>
                </a:tc>
                <a:tc>
                  <a:txBody>
                    <a:bodyPr/>
                    <a:lstStyle/>
                    <a:p>
                      <a:r>
                        <a:rPr lang="en-US" sz="2000" b="1" baseline="0" dirty="0">
                          <a:latin typeface="Arial" panose="020B0604020202020204" pitchFamily="34" charset="0"/>
                          <a:cs typeface="Arial" panose="020B0604020202020204" pitchFamily="34" charset="0"/>
                        </a:rPr>
                        <a:t>Baked Chicken</a:t>
                      </a:r>
                    </a:p>
                    <a:p>
                      <a:r>
                        <a:rPr lang="en-US" sz="2000" b="1" baseline="0" dirty="0">
                          <a:latin typeface="Arial" panose="020B0604020202020204" pitchFamily="34" charset="0"/>
                          <a:cs typeface="Arial" panose="020B0604020202020204" pitchFamily="34" charset="0"/>
                        </a:rPr>
                        <a:t>Brown Rice</a:t>
                      </a:r>
                    </a:p>
                    <a:p>
                      <a:r>
                        <a:rPr lang="en-US" sz="2000" b="1" baseline="0" dirty="0">
                          <a:latin typeface="Arial" panose="020B0604020202020204" pitchFamily="34" charset="0"/>
                          <a:cs typeface="Arial" panose="020B0604020202020204" pitchFamily="34" charset="0"/>
                        </a:rPr>
                        <a:t>Pineapple</a:t>
                      </a:r>
                    </a:p>
                    <a:p>
                      <a:r>
                        <a:rPr lang="en-US" sz="2000" b="1" baseline="0" dirty="0">
                          <a:latin typeface="Arial" panose="020B0604020202020204" pitchFamily="34" charset="0"/>
                          <a:cs typeface="Arial" panose="020B0604020202020204" pitchFamily="34" charset="0"/>
                        </a:rPr>
                        <a:t>Apricots</a:t>
                      </a:r>
                    </a:p>
                    <a:p>
                      <a:endParaRPr lang="en-US" sz="2000" b="1" dirty="0">
                        <a:latin typeface="Arial" panose="020B0604020202020204" pitchFamily="34" charset="0"/>
                        <a:cs typeface="Arial" panose="020B0604020202020204" pitchFamily="34" charset="0"/>
                      </a:endParaRPr>
                    </a:p>
                  </a:txBody>
                  <a:tcPr/>
                </a:tc>
                <a:tc>
                  <a:txBody>
                    <a:bodyPr/>
                    <a:lstStyle/>
                    <a:p>
                      <a:r>
                        <a:rPr lang="en-US" sz="2000" b="1" baseline="0" dirty="0">
                          <a:latin typeface="Arial" panose="020B0604020202020204" pitchFamily="34" charset="0"/>
                          <a:cs typeface="Arial" panose="020B0604020202020204" pitchFamily="34" charset="0"/>
                        </a:rPr>
                        <a:t>Tomato Soup</a:t>
                      </a:r>
                    </a:p>
                    <a:p>
                      <a:r>
                        <a:rPr lang="en-US" sz="2000" b="1" baseline="0" dirty="0">
                          <a:latin typeface="Arial" panose="020B0604020202020204" pitchFamily="34" charset="0"/>
                          <a:cs typeface="Arial" panose="020B0604020202020204" pitchFamily="34" charset="0"/>
                        </a:rPr>
                        <a:t>Crackers</a:t>
                      </a:r>
                    </a:p>
                    <a:p>
                      <a:r>
                        <a:rPr lang="en-US" sz="2000" b="1" baseline="0" dirty="0">
                          <a:latin typeface="Arial" panose="020B0604020202020204" pitchFamily="34" charset="0"/>
                          <a:cs typeface="Arial" panose="020B0604020202020204" pitchFamily="34" charset="0"/>
                        </a:rPr>
                        <a:t>Apple Slices</a:t>
                      </a:r>
                    </a:p>
                    <a:p>
                      <a:r>
                        <a:rPr lang="en-US" sz="2000" b="1" baseline="0" dirty="0">
                          <a:latin typeface="Arial" panose="020B0604020202020204" pitchFamily="34" charset="0"/>
                          <a:cs typeface="Arial" panose="020B0604020202020204" pitchFamily="34" charset="0"/>
                        </a:rPr>
                        <a:t>Milk</a:t>
                      </a:r>
                      <a:endParaRPr lang="en-US" sz="2000" b="1" dirty="0">
                        <a:latin typeface="Arial" panose="020B0604020202020204" pitchFamily="34" charset="0"/>
                        <a:cs typeface="Arial" panose="020B0604020202020204" pitchFamily="34" charset="0"/>
                      </a:endParaRPr>
                    </a:p>
                  </a:txBody>
                  <a:tcPr/>
                </a:tc>
                <a:tc>
                  <a:txBody>
                    <a:bodyPr/>
                    <a:lstStyle/>
                    <a:p>
                      <a:r>
                        <a:rPr lang="en-US" sz="2000" b="1" dirty="0">
                          <a:latin typeface="Arial" panose="020B0604020202020204" pitchFamily="34" charset="0"/>
                          <a:cs typeface="Arial" panose="020B0604020202020204" pitchFamily="34" charset="0"/>
                        </a:rPr>
                        <a:t>Meatloaf</a:t>
                      </a:r>
                    </a:p>
                    <a:p>
                      <a:r>
                        <a:rPr lang="en-US" sz="2000" b="1" dirty="0">
                          <a:latin typeface="Arial" panose="020B0604020202020204" pitchFamily="34" charset="0"/>
                          <a:cs typeface="Arial" panose="020B0604020202020204" pitchFamily="34" charset="0"/>
                        </a:rPr>
                        <a:t>Mashed</a:t>
                      </a:r>
                      <a:r>
                        <a:rPr lang="en-US" sz="2000" b="1" baseline="0" dirty="0">
                          <a:latin typeface="Arial" panose="020B0604020202020204" pitchFamily="34" charset="0"/>
                          <a:cs typeface="Arial" panose="020B0604020202020204" pitchFamily="34" charset="0"/>
                        </a:rPr>
                        <a:t> Potatoes</a:t>
                      </a:r>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Zucchini</a:t>
                      </a:r>
                    </a:p>
                    <a:p>
                      <a:r>
                        <a:rPr lang="en-US" sz="2000" b="1" dirty="0">
                          <a:latin typeface="Arial" panose="020B0604020202020204" pitchFamily="34" charset="0"/>
                          <a:cs typeface="Arial" panose="020B0604020202020204" pitchFamily="34" charset="0"/>
                        </a:rPr>
                        <a:t>Milk</a:t>
                      </a:r>
                    </a:p>
                  </a:txBody>
                  <a:tcPr/>
                </a:tc>
                <a:tc>
                  <a:txBody>
                    <a:bodyPr/>
                    <a:lstStyle/>
                    <a:p>
                      <a:r>
                        <a:rPr lang="en-US" sz="2000" b="1" dirty="0">
                          <a:latin typeface="Arial" panose="020B0604020202020204" pitchFamily="34" charset="0"/>
                          <a:cs typeface="Arial" panose="020B0604020202020204" pitchFamily="34" charset="0"/>
                        </a:rPr>
                        <a:t>Green Chile Chicken Enchiladas</a:t>
                      </a:r>
                    </a:p>
                    <a:p>
                      <a:r>
                        <a:rPr lang="en-US" sz="2000" b="1" dirty="0">
                          <a:latin typeface="Arial" panose="020B0604020202020204" pitchFamily="34" charset="0"/>
                          <a:cs typeface="Arial" panose="020B0604020202020204" pitchFamily="34" charset="0"/>
                        </a:rPr>
                        <a:t>Pinto Beans</a:t>
                      </a:r>
                    </a:p>
                    <a:p>
                      <a:r>
                        <a:rPr lang="en-US" sz="2000" b="1" dirty="0">
                          <a:latin typeface="Arial" panose="020B0604020202020204" pitchFamily="34" charset="0"/>
                          <a:cs typeface="Arial" panose="020B0604020202020204" pitchFamily="34" charset="0"/>
                        </a:rPr>
                        <a:t>Milk</a:t>
                      </a:r>
                    </a:p>
                  </a:txBody>
                  <a:tcPr/>
                </a:tc>
                <a:extLst>
                  <a:ext uri="{0D108BD9-81ED-4DB2-BD59-A6C34878D82A}">
                    <a16:rowId xmlns:a16="http://schemas.microsoft.com/office/drawing/2014/main" val="10004"/>
                  </a:ext>
                </a:extLst>
              </a:tr>
              <a:tr h="561947">
                <a:tc>
                  <a:txBody>
                    <a:bodyPr/>
                    <a:lstStyle/>
                    <a:p>
                      <a:endParaRPr lang="en-US" sz="2800" b="1" dirty="0">
                        <a:latin typeface="Arial" panose="020B0604020202020204" pitchFamily="34" charset="0"/>
                        <a:cs typeface="Arial" panose="020B0604020202020204" pitchFamily="34" charset="0"/>
                      </a:endParaRPr>
                    </a:p>
                  </a:txBody>
                  <a:tcPr/>
                </a:tc>
                <a:tc>
                  <a:txBody>
                    <a:bodyPr/>
                    <a:lstStyle/>
                    <a:p>
                      <a:endParaRPr lang="en-US" sz="2000" b="1" dirty="0"/>
                    </a:p>
                  </a:txBody>
                  <a:tcPr/>
                </a:tc>
                <a:tc>
                  <a:txBody>
                    <a:bodyPr/>
                    <a:lstStyle/>
                    <a:p>
                      <a:endParaRPr lang="en-US" sz="2000" b="1" dirty="0"/>
                    </a:p>
                  </a:txBody>
                  <a:tcPr/>
                </a:tc>
                <a:tc>
                  <a:txBody>
                    <a:bodyPr/>
                    <a:lstStyle/>
                    <a:p>
                      <a:endParaRPr lang="en-US" sz="2000" b="1" dirty="0"/>
                    </a:p>
                  </a:txBody>
                  <a:tcPr/>
                </a:tc>
                <a:tc>
                  <a:txBody>
                    <a:bodyPr/>
                    <a:lstStyle/>
                    <a:p>
                      <a:endParaRPr lang="en-US" sz="2000" b="1" dirty="0"/>
                    </a:p>
                  </a:txBody>
                  <a:tcPr/>
                </a:tc>
                <a:extLst>
                  <a:ext uri="{0D108BD9-81ED-4DB2-BD59-A6C34878D82A}">
                    <a16:rowId xmlns:a16="http://schemas.microsoft.com/office/drawing/2014/main" val="10005"/>
                  </a:ext>
                </a:extLst>
              </a:tr>
              <a:tr h="499140">
                <a:tc>
                  <a:txBody>
                    <a:bodyPr/>
                    <a:lstStyle/>
                    <a:p>
                      <a:endParaRPr lang="en-US" sz="20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49236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a:xfrm>
            <a:off x="882318" y="0"/>
            <a:ext cx="9944622" cy="762000"/>
          </a:xfrm>
        </p:spPr>
        <p:txBody>
          <a:bodyPr>
            <a:normAutofit/>
          </a:bodyPr>
          <a:lstStyle/>
          <a:p>
            <a:r>
              <a:rPr lang="en-US" b="1" dirty="0">
                <a:solidFill>
                  <a:schemeClr val="tx1"/>
                </a:solidFill>
                <a:latin typeface="Century Gothic" panose="020B0502020202020204" pitchFamily="34" charset="0"/>
              </a:rPr>
              <a:t>CACFP Snack Meal Pattern-</a:t>
            </a:r>
            <a:r>
              <a:rPr lang="en-US" sz="3600" b="1" dirty="0">
                <a:solidFill>
                  <a:srgbClr val="FF0000"/>
                </a:solidFill>
                <a:latin typeface="Century Gothic" panose="020B0502020202020204" pitchFamily="34" charset="0"/>
              </a:rPr>
              <a:t>handout</a:t>
            </a:r>
            <a:endParaRPr lang="en-US" sz="3600" b="1" dirty="0">
              <a:solidFill>
                <a:schemeClr val="tx1"/>
              </a:solidFill>
              <a:latin typeface="Century Gothic" panose="020B0502020202020204" pitchFamily="34" charset="0"/>
            </a:endParaRPr>
          </a:p>
        </p:txBody>
      </p:sp>
      <p:graphicFrame>
        <p:nvGraphicFramePr>
          <p:cNvPr id="213030" name="Group 1062"/>
          <p:cNvGraphicFramePr>
            <a:graphicFrameLocks noGrp="1"/>
          </p:cNvGraphicFramePr>
          <p:nvPr>
            <p:extLst>
              <p:ext uri="{D42A27DB-BD31-4B8C-83A1-F6EECF244321}">
                <p14:modId xmlns:p14="http://schemas.microsoft.com/office/powerpoint/2010/main" val="2575171724"/>
              </p:ext>
            </p:extLst>
          </p:nvPr>
        </p:nvGraphicFramePr>
        <p:xfrm>
          <a:off x="882318" y="718509"/>
          <a:ext cx="9460831" cy="5855933"/>
        </p:xfrm>
        <a:graphic>
          <a:graphicData uri="http://schemas.openxmlformats.org/drawingml/2006/table">
            <a:tbl>
              <a:tblPr/>
              <a:tblGrid>
                <a:gridCol w="4651648">
                  <a:extLst>
                    <a:ext uri="{9D8B030D-6E8A-4147-A177-3AD203B41FA5}">
                      <a16:colId xmlns:a16="http://schemas.microsoft.com/office/drawing/2014/main" val="20000"/>
                    </a:ext>
                  </a:extLst>
                </a:gridCol>
                <a:gridCol w="1234759">
                  <a:extLst>
                    <a:ext uri="{9D8B030D-6E8A-4147-A177-3AD203B41FA5}">
                      <a16:colId xmlns:a16="http://schemas.microsoft.com/office/drawing/2014/main" val="20001"/>
                    </a:ext>
                  </a:extLst>
                </a:gridCol>
                <a:gridCol w="1144531">
                  <a:extLst>
                    <a:ext uri="{9D8B030D-6E8A-4147-A177-3AD203B41FA5}">
                      <a16:colId xmlns:a16="http://schemas.microsoft.com/office/drawing/2014/main" val="20002"/>
                    </a:ext>
                  </a:extLst>
                </a:gridCol>
                <a:gridCol w="1162818">
                  <a:extLst>
                    <a:ext uri="{9D8B030D-6E8A-4147-A177-3AD203B41FA5}">
                      <a16:colId xmlns:a16="http://schemas.microsoft.com/office/drawing/2014/main" val="20003"/>
                    </a:ext>
                  </a:extLst>
                </a:gridCol>
                <a:gridCol w="1267075">
                  <a:extLst>
                    <a:ext uri="{9D8B030D-6E8A-4147-A177-3AD203B41FA5}">
                      <a16:colId xmlns:a16="http://schemas.microsoft.com/office/drawing/2014/main" val="20004"/>
                    </a:ext>
                  </a:extLst>
                </a:gridCol>
              </a:tblGrid>
              <a:tr h="357937">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dirty="0">
                          <a:ln>
                            <a:noFill/>
                          </a:ln>
                          <a:solidFill>
                            <a:schemeClr val="tx1"/>
                          </a:solidFill>
                          <a:effectLst/>
                          <a:latin typeface="Times New Roman" pitchFamily="18" charset="0"/>
                        </a:rPr>
                        <a:t>Components  </a:t>
                      </a:r>
                      <a:r>
                        <a:rPr kumimoji="0" lang="en-US" sz="1400" b="1" i="1" u="none" strike="noStrike" cap="none" normalizeH="0" baseline="0" dirty="0">
                          <a:ln>
                            <a:noFill/>
                          </a:ln>
                          <a:solidFill>
                            <a:schemeClr val="tx1"/>
                          </a:solidFill>
                          <a:effectLst/>
                          <a:latin typeface="Times New Roman" pitchFamily="18" charset="0"/>
                        </a:rPr>
                        <a:t>(Select any 2 of the 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a:ln>
                            <a:noFill/>
                          </a:ln>
                          <a:solidFill>
                            <a:schemeClr val="tx1"/>
                          </a:solidFill>
                          <a:effectLst/>
                          <a:latin typeface="Times New Roman" pitchFamily="18" charset="0"/>
                        </a:rPr>
                        <a:t>Ages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a:ln>
                            <a:noFill/>
                          </a:ln>
                          <a:solidFill>
                            <a:schemeClr val="tx1"/>
                          </a:solidFill>
                          <a:effectLst/>
                          <a:latin typeface="Times New Roman" pitchFamily="18" charset="0"/>
                        </a:rPr>
                        <a:t>Ages 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dirty="0">
                          <a:ln>
                            <a:noFill/>
                          </a:ln>
                          <a:solidFill>
                            <a:schemeClr val="tx1"/>
                          </a:solidFill>
                          <a:effectLst/>
                          <a:latin typeface="Times New Roman" pitchFamily="18" charset="0"/>
                        </a:rPr>
                        <a:t>Ages 6-12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600" b="1" i="0" u="none" strike="noStrike" cap="none" normalizeH="0" baseline="0" dirty="0">
                          <a:ln>
                            <a:noFill/>
                          </a:ln>
                          <a:solidFill>
                            <a:schemeClr val="tx1"/>
                          </a:solidFill>
                          <a:effectLst/>
                          <a:latin typeface="Times New Roman" pitchFamily="18" charset="0"/>
                        </a:rPr>
                        <a:t>Ages 13-18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9051">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Milk</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fluid</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Whole milk for children age 1.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Low Fat (1%) or Non-Fat (skim) for children 2-5. </a:t>
                      </a:r>
                      <a:r>
                        <a:rPr kumimoji="0" lang="en-US" sz="1000" b="0" i="1" u="sng" strike="noStrike" cap="none" normalizeH="0" baseline="0" dirty="0">
                          <a:ln>
                            <a:noFill/>
                          </a:ln>
                          <a:solidFill>
                            <a:srgbClr val="FF0000"/>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Unflavored Low Fat (1%) or Non-Fat (skim) </a:t>
                      </a:r>
                      <a:r>
                        <a:rPr kumimoji="0" lang="en-US" sz="1000" b="1" i="1" u="none" strike="noStrike" cap="none" normalizeH="0" baseline="0" dirty="0">
                          <a:ln>
                            <a:noFill/>
                          </a:ln>
                          <a:solidFill>
                            <a:srgbClr val="FF0000"/>
                          </a:solidFill>
                          <a:effectLst/>
                          <a:latin typeface="Times New Roman" pitchFamily="18" charset="0"/>
                          <a:cs typeface="Times New Roman" panose="02020603050405020304" pitchFamily="18" charset="0"/>
                        </a:rPr>
                        <a:t>or</a:t>
                      </a: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 </a:t>
                      </a:r>
                      <a:r>
                        <a:rPr kumimoji="0" lang="en-US" sz="1000" b="0" i="1" u="sng" strike="noStrike" cap="none" normalizeH="0" baseline="0" dirty="0">
                          <a:ln>
                            <a:noFill/>
                          </a:ln>
                          <a:solidFill>
                            <a:srgbClr val="FF0000"/>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Flavored Non-Fat (skim) for children 6 and older.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 or 4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 or 6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cup or 8 fluid ounces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cup or 8 fluid ounces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483">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rgbClr val="FF0000"/>
                          </a:solidFill>
                          <a:effectLst/>
                          <a:latin typeface="Times New Roman" pitchFamily="18" charset="0"/>
                          <a:cs typeface="Times New Roman" panose="02020603050405020304" pitchFamily="18" charset="0"/>
                        </a:rPr>
                        <a:t>Vegetables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Whole vegetable,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Full-strength 100% vegetable juice </a:t>
                      </a: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(limit to 1/day)</a:t>
                      </a:r>
                      <a:r>
                        <a:rPr kumimoji="0" lang="en-US" sz="1000" b="1" i="0" u="none" strike="noStrike" cap="none" normalizeH="0" baseline="0" dirty="0">
                          <a:ln>
                            <a:noFill/>
                          </a:ln>
                          <a:solidFill>
                            <a:schemeClr val="tx1"/>
                          </a:solidFill>
                          <a:effectLst/>
                          <a:latin typeface="Times New Roman" pitchFamily="18" charset="0"/>
                          <a:cs typeface="Times New Roman" panose="02020603050405020304" pitchFamily="18" charset="0"/>
                        </a:rPr>
                        <a:t> </a:t>
                      </a:r>
                      <a:endParaRPr kumimoji="0" lang="en-US" sz="1000" b="0" i="1"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¾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¾ cup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2361">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rgbClr val="FF0000"/>
                          </a:solidFill>
                          <a:effectLst/>
                          <a:latin typeface="Times New Roman" pitchFamily="18" charset="0"/>
                          <a:cs typeface="Times New Roman" panose="02020603050405020304" pitchFamily="18" charset="0"/>
                        </a:rPr>
                        <a:t>Fruits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Whole fruit,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Full-strength 100% fruit juice </a:t>
                      </a:r>
                      <a:r>
                        <a:rPr kumimoji="0" lang="en-US" sz="1000" b="0" i="1" u="none" strike="noStrike" cap="none" normalizeH="0" baseline="0" dirty="0">
                          <a:ln>
                            <a:noFill/>
                          </a:ln>
                          <a:solidFill>
                            <a:srgbClr val="FF0000"/>
                          </a:solidFill>
                          <a:effectLst/>
                          <a:latin typeface="Times New Roman" pitchFamily="18" charset="0"/>
                          <a:cs typeface="Times New Roman" panose="02020603050405020304" pitchFamily="18" charset="0"/>
                        </a:rPr>
                        <a:t>(limit to 1/day)</a:t>
                      </a:r>
                      <a:endParaRPr kumimoji="0" lang="en-US" sz="1000" b="0" i="1"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¾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¾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50799">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Grains/Breads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grain-rich or enriched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bread,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grain-rich or enriched bread product </a:t>
                      </a:r>
                      <a:r>
                        <a:rPr lang="en-US" sz="1100" i="1" kern="1200" dirty="0">
                          <a:solidFill>
                            <a:schemeClr val="tx1"/>
                          </a:solidFill>
                          <a:effectLst/>
                          <a:latin typeface="Times New Roman" panose="02020603050405020304" pitchFamily="18" charset="0"/>
                          <a:ea typeface="+mn-ea"/>
                          <a:cs typeface="Times New Roman" panose="02020603050405020304" pitchFamily="18" charset="0"/>
                        </a:rPr>
                        <a:t>(</a:t>
                      </a: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cornbread, biscuits, rolls, muffins, etc.),</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r>
                        <a:rPr lang="en-US" sz="1100" kern="1200" dirty="0">
                          <a:solidFill>
                            <a:srgbClr val="FF0000"/>
                          </a:solidFill>
                          <a:effectLst/>
                          <a:latin typeface="Times New Roman" panose="02020603050405020304" pitchFamily="18" charset="0"/>
                          <a:ea typeface="+mn-ea"/>
                          <a:cs typeface="Times New Roman" panose="02020603050405020304" pitchFamily="18" charset="0"/>
                        </a:rPr>
                        <a:t>Whole grain-rich enriched or fortified ready-to-eat breakfast cereal   </a:t>
                      </a:r>
                      <a:r>
                        <a:rPr lang="en-US" sz="1100" i="1" kern="1200" dirty="0">
                          <a:solidFill>
                            <a:srgbClr val="FF0000"/>
                          </a:solidFill>
                          <a:effectLst/>
                          <a:latin typeface="Times New Roman" panose="02020603050405020304" pitchFamily="18" charset="0"/>
                          <a:ea typeface="+mn-ea"/>
                          <a:cs typeface="Times New Roman" panose="02020603050405020304" pitchFamily="18" charset="0"/>
                        </a:rPr>
                        <a:t>(no more than 6 grams sugar per dry oz.)</a:t>
                      </a:r>
                    </a:p>
                    <a:p>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Flakes or rounds </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p>
                    <a:p>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Puffed cereal </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p>
                    <a:p>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100" kern="1200" dirty="0">
                          <a:solidFill>
                            <a:srgbClr val="FF0000"/>
                          </a:solidFill>
                          <a:effectLst/>
                          <a:latin typeface="Times New Roman" panose="02020603050405020304" pitchFamily="18" charset="0"/>
                          <a:ea typeface="+mn-ea"/>
                          <a:cs typeface="Times New Roman" panose="02020603050405020304" pitchFamily="18" charset="0"/>
                        </a:rPr>
                        <a:t>Granola</a:t>
                      </a:r>
                      <a:r>
                        <a:rPr lang="en-US" sz="1100" kern="1200" dirty="0">
                          <a:solidFill>
                            <a:schemeClr val="tx1"/>
                          </a:solidFill>
                          <a:effectLst/>
                          <a:latin typeface="Times New Roman" panose="02020603050405020304" pitchFamily="18" charset="0"/>
                          <a:ea typeface="+mn-ea"/>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Whole grain-rich, enriched fortified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cooked cereal, cereal grain, and/or pasta or noodle products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An equivalent quantity of any combination of the above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½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 or </a:t>
                      </a:r>
                      <a:r>
                        <a:rPr lang="es-US" sz="1100" noProof="0" dirty="0">
                          <a:latin typeface="Times New Roman" panose="02020603050405020304" pitchFamily="18" charset="0"/>
                          <a:cs typeface="Times New Roman" panose="02020603050405020304" pitchFamily="18" charset="0"/>
                        </a:rPr>
                        <a:t>⅓</a:t>
                      </a:r>
                      <a:r>
                        <a:rPr kumimoji="0" lang="en-US" sz="1100" b="0" i="0" u="none" strike="noStrike" cap="none" normalizeH="0" baseline="0" noProof="0" dirty="0">
                          <a:ln>
                            <a:noFill/>
                          </a:ln>
                          <a:solidFill>
                            <a:schemeClr val="tx1"/>
                          </a:solidFill>
                          <a:effectLst/>
                          <a:latin typeface="Times New Roman" pitchFamily="18" charset="0"/>
                          <a:cs typeface="Times New Roman" panose="02020603050405020304" pitchFamily="18" charset="0"/>
                        </a:rPr>
                        <a:t>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¾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⅛ cup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½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lang="es-US" sz="1100" noProof="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s-US" sz="1100" noProof="0" dirty="0">
                          <a:latin typeface="Times New Roman" panose="02020603050405020304" pitchFamily="18" charset="0"/>
                          <a:cs typeface="Times New Roman" panose="02020603050405020304" pitchFamily="18" charset="0"/>
                        </a:rPr>
                        <a:t>⅓</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cup or ½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¾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⅛ cup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1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¾ cup or 1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¼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¼</a:t>
                      </a:r>
                      <a:r>
                        <a:rPr lang="es-US" sz="1100" baseline="0" dirty="0">
                          <a:solidFill>
                            <a:srgbClr val="FF0000"/>
                          </a:solidFill>
                          <a:latin typeface="Times New Roman" panose="02020603050405020304" pitchFamily="18" charset="0"/>
                          <a:cs typeface="Times New Roman" panose="02020603050405020304" pitchFamily="18" charset="0"/>
                        </a:rPr>
                        <a:t> </a:t>
                      </a:r>
                      <a:r>
                        <a:rPr lang="es-US" sz="1100" dirty="0">
                          <a:solidFill>
                            <a:srgbClr val="FF0000"/>
                          </a:solidFill>
                          <a:latin typeface="Times New Roman" panose="02020603050405020304" pitchFamily="18" charset="0"/>
                          <a:cs typeface="Times New Roman" panose="02020603050405020304" pitchFamily="18" charset="0"/>
                        </a:rPr>
                        <a:t>cup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defRPr/>
                      </a:pPr>
                      <a:r>
                        <a:rPr kumimoji="0" lang="en-US" sz="1100" b="1" i="0" u="none" strike="noStrike" cap="none" normalizeH="0" baseline="0" dirty="0">
                          <a:ln>
                            <a:noFill/>
                          </a:ln>
                          <a:solidFill>
                            <a:srgbClr val="FF0000"/>
                          </a:solidFill>
                          <a:effectLst/>
                          <a:latin typeface="Times New Roman" pitchFamily="18" charset="0"/>
                          <a:cs typeface="Times New Roman" panose="02020603050405020304" pitchFamily="18" charset="0"/>
                        </a:rPr>
                        <a:t>1 oz. equiv. =</a:t>
                      </a: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slice</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serving</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¾ cup or 1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1 ¼ cup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lang="es-US" sz="1100" dirty="0">
                          <a:solidFill>
                            <a:srgbClr val="FF0000"/>
                          </a:solidFill>
                          <a:latin typeface="Times New Roman" panose="02020603050405020304" pitchFamily="18" charset="0"/>
                          <a:cs typeface="Times New Roman" panose="02020603050405020304" pitchFamily="18" charset="0"/>
                        </a:rPr>
                        <a:t>¼</a:t>
                      </a:r>
                      <a:r>
                        <a:rPr lang="es-US" sz="1100" baseline="0" dirty="0">
                          <a:solidFill>
                            <a:srgbClr val="FF0000"/>
                          </a:solidFill>
                          <a:latin typeface="Times New Roman" panose="02020603050405020304" pitchFamily="18" charset="0"/>
                          <a:cs typeface="Times New Roman" panose="02020603050405020304" pitchFamily="18" charset="0"/>
                        </a:rPr>
                        <a:t> </a:t>
                      </a:r>
                      <a:r>
                        <a:rPr lang="es-US" sz="1100" dirty="0">
                          <a:solidFill>
                            <a:srgbClr val="FF0000"/>
                          </a:solidFill>
                          <a:latin typeface="Times New Roman" panose="02020603050405020304" pitchFamily="18" charset="0"/>
                          <a:cs typeface="Times New Roman" panose="02020603050405020304" pitchFamily="18" charset="0"/>
                        </a:rPr>
                        <a:t>cup </a:t>
                      </a:r>
                      <a:endPar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cup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18642">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1" i="1" u="sng" strike="noStrike" cap="none" normalizeH="0" baseline="0" dirty="0">
                          <a:ln>
                            <a:noFill/>
                          </a:ln>
                          <a:solidFill>
                            <a:schemeClr val="tx1"/>
                          </a:solidFill>
                          <a:effectLst/>
                          <a:latin typeface="Times New Roman" pitchFamily="18" charset="0"/>
                          <a:cs typeface="Times New Roman" panose="02020603050405020304" pitchFamily="18" charset="0"/>
                        </a:rPr>
                        <a:t>Meat and Meat Alternates</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Lean meat, poultry, fish, </a:t>
                      </a: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tofu (firm),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cheese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Large eggs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Cooked dry beans or peas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Peanut butter or soy nut butter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Other nut or seed butters</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 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Peanuts or soy nuts or tree nuts or seeds*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Yogurt, plain </a:t>
                      </a:r>
                      <a:r>
                        <a:rPr kumimoji="0" lang="en-US" sz="1100" b="0" i="0" u="none" strike="noStrike" cap="none" normalizeH="0" baseline="0" dirty="0">
                          <a:ln>
                            <a:noFill/>
                          </a:ln>
                          <a:solidFill>
                            <a:srgbClr val="FF0000"/>
                          </a:solidFill>
                          <a:effectLst/>
                          <a:latin typeface="Times New Roman" pitchFamily="18" charset="0"/>
                          <a:cs typeface="Times New Roman" panose="02020603050405020304" pitchFamily="18" charset="0"/>
                        </a:rPr>
                        <a:t>or flavored </a:t>
                      </a:r>
                      <a:r>
                        <a:rPr kumimoji="0" lang="en-US" sz="1100" b="0" i="1" u="none" strike="noStrike" cap="none" normalizeH="0" baseline="0" dirty="0">
                          <a:ln>
                            <a:noFill/>
                          </a:ln>
                          <a:solidFill>
                            <a:srgbClr val="FF0000"/>
                          </a:solidFill>
                          <a:effectLst/>
                          <a:latin typeface="Times New Roman" pitchFamily="18" charset="0"/>
                          <a:cs typeface="Times New Roman" panose="02020603050405020304" pitchFamily="18" charset="0"/>
                        </a:rPr>
                        <a:t>(no more than 23 grams sugar per 6 oz.) </a:t>
                      </a:r>
                      <a:r>
                        <a:rPr kumimoji="0" lang="en-US" sz="1100" b="1" i="0" u="none" strike="noStrike" cap="none" normalizeH="0" baseline="0" dirty="0">
                          <a:ln>
                            <a:noFill/>
                          </a:ln>
                          <a:solidFill>
                            <a:schemeClr val="tx1"/>
                          </a:solidFill>
                          <a:effectLst/>
                          <a:latin typeface="Times New Roman" pitchFamily="18" charset="0"/>
                          <a:cs typeface="Times New Roman" panose="02020603050405020304" pitchFamily="18" charset="0"/>
                        </a:rPr>
                        <a:t>or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1" u="none" strike="noStrike" cap="none" normalizeH="0" baseline="0" dirty="0">
                          <a:ln>
                            <a:noFill/>
                          </a:ln>
                          <a:solidFill>
                            <a:schemeClr val="tx1"/>
                          </a:solidFill>
                          <a:effectLst/>
                          <a:latin typeface="Times New Roman" pitchFamily="18" charset="0"/>
                          <a:cs typeface="Times New Roman" panose="02020603050405020304" pitchFamily="18" charset="0"/>
                        </a:rPr>
                        <a:t>An equivalent quantity of any combination of the above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s-US" sz="1100" dirty="0">
                          <a:latin typeface="Times New Roman" panose="02020603050405020304" pitchFamily="18" charset="0"/>
                          <a:cs typeface="Times New Roman" panose="02020603050405020304" pitchFamily="18" charset="0"/>
                        </a:rPr>
                        <a:t>⅛ </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oz.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oz. or 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lang="es-US" sz="1100" dirty="0">
                          <a:latin typeface="Times New Roman" panose="02020603050405020304" pitchFamily="18" charset="0"/>
                          <a:cs typeface="Times New Roman" panose="02020603050405020304" pitchFamily="18" charset="0"/>
                        </a:rPr>
                        <a:t>⅛</a:t>
                      </a: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oz.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oz. or ¼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1/2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4 oz or ½ cup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½  egg</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¼ cup</a:t>
                      </a:r>
                    </a:p>
                    <a:p>
                      <a:pPr marL="0" marR="0" lvl="0" indent="0" algn="l" defTabSz="914400" rtl="0" eaLnBrk="0" fontAlgn="base" latinLnBrk="0" hangingPunct="0">
                        <a:lnSpc>
                          <a:spcPct val="100000"/>
                        </a:lnSpc>
                        <a:spcBef>
                          <a:spcPct val="0"/>
                        </a:spcBef>
                        <a:spcAft>
                          <a:spcPct val="0"/>
                        </a:spcAft>
                        <a:buClr>
                          <a:schemeClr val="tx2"/>
                        </a:buClr>
                        <a:buSzTx/>
                        <a:buFontTx/>
                        <a:buNone/>
                        <a:tabLst/>
                      </a:pPr>
                      <a:endPar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2 tbsp.</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1 oz. </a:t>
                      </a:r>
                    </a:p>
                    <a:p>
                      <a:pPr marL="0" marR="0" lvl="0" indent="0" algn="l" defTabSz="914400" rtl="0" eaLnBrk="0" fontAlgn="base" latinLnBrk="0" hangingPunct="0">
                        <a:lnSpc>
                          <a:spcPct val="100000"/>
                        </a:lnSpc>
                        <a:spcBef>
                          <a:spcPct val="0"/>
                        </a:spcBef>
                        <a:spcAft>
                          <a:spcPct val="0"/>
                        </a:spcAft>
                        <a:buClr>
                          <a:schemeClr val="tx2"/>
                        </a:buClr>
                        <a:buSzTx/>
                        <a:buFontTx/>
                        <a:buNone/>
                        <a:tabLst/>
                      </a:pPr>
                      <a:r>
                        <a:rPr kumimoji="0" lang="en-US" sz="1100" b="0" i="0" u="none" strike="noStrike" cap="none" normalizeH="0" baseline="0" dirty="0">
                          <a:ln>
                            <a:noFill/>
                          </a:ln>
                          <a:solidFill>
                            <a:schemeClr val="tx1"/>
                          </a:solidFill>
                          <a:effectLst/>
                          <a:latin typeface="Times New Roman" pitchFamily="18" charset="0"/>
                          <a:cs typeface="Times New Roman" panose="02020603050405020304" pitchFamily="18" charset="0"/>
                        </a:rPr>
                        <a:t>4 oz or ½ cup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extLst/>
          </p:nvPr>
        </p:nvGraphicFramePr>
        <p:xfrm>
          <a:off x="5029200" y="6629400"/>
          <a:ext cx="3505200" cy="167640"/>
        </p:xfrm>
        <a:graphic>
          <a:graphicData uri="http://schemas.openxmlformats.org/drawingml/2006/table">
            <a:tbl>
              <a:tblPr>
                <a:tableStyleId>{5C22544A-7EE6-4342-B048-85BDC9FD1C3A}</a:tableStyleId>
              </a:tblPr>
              <a:tblGrid>
                <a:gridCol w="3505200">
                  <a:extLst>
                    <a:ext uri="{9D8B030D-6E8A-4147-A177-3AD203B41FA5}">
                      <a16:colId xmlns:a16="http://schemas.microsoft.com/office/drawing/2014/main" val="20000"/>
                    </a:ext>
                  </a:extLst>
                </a:gridCol>
              </a:tblGrid>
              <a:tr h="167640">
                <a:tc>
                  <a:txBody>
                    <a:bodyPr/>
                    <a:lstStyle/>
                    <a:p>
                      <a:pPr marL="0" marR="0">
                        <a:spcBef>
                          <a:spcPts val="455"/>
                        </a:spcBef>
                        <a:spcAft>
                          <a:spcPts val="0"/>
                        </a:spcAft>
                      </a:pPr>
                      <a:r>
                        <a:rPr lang="en-US" sz="1100" dirty="0">
                          <a:latin typeface="Arial" panose="020B0604020202020204" pitchFamily="34" charset="0"/>
                          <a:ea typeface="Times New Roman" panose="02020603050405020304" pitchFamily="18" charset="0"/>
                        </a:rPr>
                        <a:t>* Serve with caution to children under five.</a:t>
                      </a:r>
                      <a:endParaRPr lang="es-US" sz="1100" dirty="0">
                        <a:ea typeface="Times New Roman" panose="02020603050405020304" pitchFamily="18" charset="0"/>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693127374"/>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710" y="336772"/>
            <a:ext cx="6582784" cy="666205"/>
          </a:xfrm>
        </p:spPr>
        <p:txBody>
          <a:bodyPr>
            <a:normAutofit/>
          </a:bodyPr>
          <a:lstStyle/>
          <a:p>
            <a:r>
              <a:rPr lang="en-US" sz="4000" b="1" u="sng" dirty="0">
                <a:solidFill>
                  <a:srgbClr val="002060"/>
                </a:solidFill>
                <a:latin typeface="Century Gothic" panose="020B0502020202020204" pitchFamily="34" charset="0"/>
                <a:cs typeface="Arial" panose="020B0604020202020204" pitchFamily="34" charset="0"/>
              </a:rPr>
              <a:t>Snack</a:t>
            </a:r>
          </a:p>
        </p:txBody>
      </p:sp>
      <p:sp>
        <p:nvSpPr>
          <p:cNvPr id="3" name="Content Placeholder 2"/>
          <p:cNvSpPr>
            <a:spLocks noGrp="1"/>
          </p:cNvSpPr>
          <p:nvPr>
            <p:ph idx="1"/>
          </p:nvPr>
        </p:nvSpPr>
        <p:spPr>
          <a:xfrm>
            <a:off x="610622" y="1368738"/>
            <a:ext cx="4796118" cy="5489262"/>
          </a:xfrm>
        </p:spPr>
        <p:txBody>
          <a:bodyPr>
            <a:normAutofit fontScale="25000" lnSpcReduction="20000"/>
          </a:bodyPr>
          <a:lstStyle/>
          <a:p>
            <a:pPr marL="0" indent="0">
              <a:lnSpc>
                <a:spcPct val="110000"/>
              </a:lnSpc>
              <a:buNone/>
            </a:pPr>
            <a:r>
              <a:rPr lang="en-US" sz="12800" dirty="0">
                <a:solidFill>
                  <a:schemeClr val="tx1"/>
                </a:solidFill>
                <a:cs typeface="Arial" panose="020B0604020202020204" pitchFamily="34" charset="0"/>
              </a:rPr>
              <a:t>Select </a:t>
            </a:r>
            <a:r>
              <a:rPr lang="en-US" sz="12800" dirty="0">
                <a:solidFill>
                  <a:srgbClr val="FF0000"/>
                </a:solidFill>
                <a:cs typeface="Arial" panose="020B0604020202020204" pitchFamily="34" charset="0"/>
              </a:rPr>
              <a:t>two</a:t>
            </a:r>
            <a:r>
              <a:rPr lang="en-US" sz="12800" dirty="0">
                <a:solidFill>
                  <a:schemeClr val="tx1"/>
                </a:solidFill>
                <a:cs typeface="Arial" panose="020B0604020202020204" pitchFamily="34" charset="0"/>
              </a:rPr>
              <a:t> of the five food components:</a:t>
            </a:r>
          </a:p>
          <a:p>
            <a:pPr marL="457200" lvl="1" indent="0">
              <a:lnSpc>
                <a:spcPct val="110000"/>
              </a:lnSpc>
              <a:buNone/>
            </a:pPr>
            <a:r>
              <a:rPr lang="en-US" sz="12800" dirty="0">
                <a:solidFill>
                  <a:schemeClr val="tx1"/>
                </a:solidFill>
                <a:cs typeface="Arial" panose="020B0604020202020204" pitchFamily="34" charset="0"/>
              </a:rPr>
              <a:t>1. Milk</a:t>
            </a:r>
          </a:p>
          <a:p>
            <a:pPr marL="457200" lvl="1" indent="0">
              <a:lnSpc>
                <a:spcPct val="110000"/>
              </a:lnSpc>
              <a:buNone/>
            </a:pPr>
            <a:r>
              <a:rPr lang="en-US" sz="12800" dirty="0">
                <a:solidFill>
                  <a:schemeClr val="tx1"/>
                </a:solidFill>
                <a:cs typeface="Arial" panose="020B0604020202020204" pitchFamily="34" charset="0"/>
              </a:rPr>
              <a:t>2. Meat/Meat Alternates</a:t>
            </a:r>
          </a:p>
          <a:p>
            <a:pPr marL="457200" lvl="1" indent="0">
              <a:lnSpc>
                <a:spcPct val="110000"/>
              </a:lnSpc>
              <a:buNone/>
            </a:pPr>
            <a:r>
              <a:rPr lang="en-US" sz="12800" dirty="0">
                <a:solidFill>
                  <a:srgbClr val="FF0000"/>
                </a:solidFill>
                <a:cs typeface="Arial" panose="020B0604020202020204" pitchFamily="34" charset="0"/>
              </a:rPr>
              <a:t>3. Vegetables</a:t>
            </a:r>
          </a:p>
          <a:p>
            <a:pPr marL="457200" lvl="1" indent="0">
              <a:lnSpc>
                <a:spcPct val="110000"/>
              </a:lnSpc>
              <a:buNone/>
            </a:pPr>
            <a:r>
              <a:rPr lang="en-US" sz="12800" dirty="0">
                <a:solidFill>
                  <a:srgbClr val="FF0000"/>
                </a:solidFill>
                <a:cs typeface="Arial" panose="020B0604020202020204" pitchFamily="34" charset="0"/>
              </a:rPr>
              <a:t>4. Fruits</a:t>
            </a:r>
          </a:p>
          <a:p>
            <a:pPr marL="457200" lvl="1" indent="0">
              <a:lnSpc>
                <a:spcPct val="110000"/>
              </a:lnSpc>
              <a:buNone/>
            </a:pPr>
            <a:r>
              <a:rPr lang="en-US" sz="12800" dirty="0">
                <a:solidFill>
                  <a:schemeClr val="tx1"/>
                </a:solidFill>
                <a:cs typeface="Arial" panose="020B0604020202020204" pitchFamily="34" charset="0"/>
              </a:rPr>
              <a:t>5. Grains</a:t>
            </a:r>
          </a:p>
          <a:p>
            <a:pPr marL="457200" lvl="1" indent="0">
              <a:lnSpc>
                <a:spcPct val="110000"/>
              </a:lnSpc>
              <a:buNone/>
            </a:pPr>
            <a:r>
              <a:rPr lang="en-US" sz="12800" dirty="0">
                <a:solidFill>
                  <a:schemeClr val="tx1"/>
                </a:solidFill>
                <a:cs typeface="Arial" panose="020B0604020202020204" pitchFamily="34" charset="0"/>
              </a:rPr>
              <a:t>Example: </a:t>
            </a:r>
            <a:r>
              <a:rPr lang="en-US" sz="11200" dirty="0">
                <a:solidFill>
                  <a:schemeClr val="tx1"/>
                </a:solidFill>
                <a:cs typeface="Arial" panose="020B0604020202020204" pitchFamily="34" charset="0"/>
              </a:rPr>
              <a:t>Veggie Egg Pops </a:t>
            </a:r>
          </a:p>
          <a:p>
            <a:pPr marL="0" indent="0">
              <a:lnSpc>
                <a:spcPct val="90000"/>
              </a:lnSpc>
              <a:buNone/>
            </a:pP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4323" y="1923730"/>
            <a:ext cx="4779583" cy="3199934"/>
          </a:xfrm>
          <a:prstGeom prst="rect">
            <a:avLst/>
          </a:prstGeom>
          <a:ln w="38100">
            <a:solidFill>
              <a:srgbClr val="009999"/>
            </a:solidFill>
          </a:ln>
        </p:spPr>
      </p:pic>
    </p:spTree>
    <p:extLst>
      <p:ext uri="{BB962C8B-B14F-4D97-AF65-F5344CB8AC3E}">
        <p14:creationId xmlns:p14="http://schemas.microsoft.com/office/powerpoint/2010/main" val="1739797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946" y="-199506"/>
            <a:ext cx="10878671" cy="2151529"/>
          </a:xfrm>
        </p:spPr>
        <p:txBody>
          <a:bodyPr>
            <a:normAutofit/>
          </a:bodyPr>
          <a:lstStyle/>
          <a:p>
            <a:pPr algn="ctr"/>
            <a:r>
              <a:rPr lang="en-US" sz="4000" b="1" u="sng" dirty="0">
                <a:solidFill>
                  <a:srgbClr val="002060"/>
                </a:solidFill>
                <a:latin typeface="Century Gothic" panose="020B0502020202020204" pitchFamily="34" charset="0"/>
              </a:rPr>
              <a:t>Activity: Find the Snack Menu Problems</a:t>
            </a:r>
            <a:br>
              <a:rPr lang="en-US" b="1" dirty="0">
                <a:latin typeface="Century Gothic" panose="020B0502020202020204" pitchFamily="34" charset="0"/>
              </a:rPr>
            </a:br>
            <a:endParaRPr lang="en-US" dirty="0">
              <a:latin typeface="Century Gothic" panose="020B0502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9284101"/>
              </p:ext>
            </p:extLst>
          </p:nvPr>
        </p:nvGraphicFramePr>
        <p:xfrm>
          <a:off x="1945341" y="1631575"/>
          <a:ext cx="8650940" cy="4679087"/>
        </p:xfrm>
        <a:graphic>
          <a:graphicData uri="http://schemas.openxmlformats.org/drawingml/2006/table">
            <a:tbl>
              <a:tblPr firstRow="1" bandRow="1">
                <a:tableStyleId>{5C22544A-7EE6-4342-B048-85BDC9FD1C3A}</a:tableStyleId>
              </a:tblPr>
              <a:tblGrid>
                <a:gridCol w="1730188">
                  <a:extLst>
                    <a:ext uri="{9D8B030D-6E8A-4147-A177-3AD203B41FA5}">
                      <a16:colId xmlns:a16="http://schemas.microsoft.com/office/drawing/2014/main" val="20000"/>
                    </a:ext>
                  </a:extLst>
                </a:gridCol>
                <a:gridCol w="1730188">
                  <a:extLst>
                    <a:ext uri="{9D8B030D-6E8A-4147-A177-3AD203B41FA5}">
                      <a16:colId xmlns:a16="http://schemas.microsoft.com/office/drawing/2014/main" val="20001"/>
                    </a:ext>
                  </a:extLst>
                </a:gridCol>
                <a:gridCol w="1730188">
                  <a:extLst>
                    <a:ext uri="{9D8B030D-6E8A-4147-A177-3AD203B41FA5}">
                      <a16:colId xmlns:a16="http://schemas.microsoft.com/office/drawing/2014/main" val="20002"/>
                    </a:ext>
                  </a:extLst>
                </a:gridCol>
                <a:gridCol w="1730188">
                  <a:extLst>
                    <a:ext uri="{9D8B030D-6E8A-4147-A177-3AD203B41FA5}">
                      <a16:colId xmlns:a16="http://schemas.microsoft.com/office/drawing/2014/main" val="20003"/>
                    </a:ext>
                  </a:extLst>
                </a:gridCol>
                <a:gridCol w="1730188">
                  <a:extLst>
                    <a:ext uri="{9D8B030D-6E8A-4147-A177-3AD203B41FA5}">
                      <a16:colId xmlns:a16="http://schemas.microsoft.com/office/drawing/2014/main" val="20004"/>
                    </a:ext>
                  </a:extLst>
                </a:gridCol>
              </a:tblGrid>
              <a:tr h="490813">
                <a:tc>
                  <a:txBody>
                    <a:bodyPr/>
                    <a:lstStyle/>
                    <a:p>
                      <a:pPr algn="ctr"/>
                      <a:r>
                        <a:rPr lang="en-US" sz="2400" dirty="0"/>
                        <a:t>Monday</a:t>
                      </a:r>
                    </a:p>
                  </a:txBody>
                  <a:tcPr/>
                </a:tc>
                <a:tc>
                  <a:txBody>
                    <a:bodyPr/>
                    <a:lstStyle/>
                    <a:p>
                      <a:pPr algn="ctr"/>
                      <a:r>
                        <a:rPr lang="en-US" sz="2400" dirty="0"/>
                        <a:t>Tuesday</a:t>
                      </a:r>
                    </a:p>
                  </a:txBody>
                  <a:tcPr/>
                </a:tc>
                <a:tc>
                  <a:txBody>
                    <a:bodyPr/>
                    <a:lstStyle/>
                    <a:p>
                      <a:pPr algn="ctr"/>
                      <a:r>
                        <a:rPr lang="en-US" sz="2400" dirty="0"/>
                        <a:t>Wednesday</a:t>
                      </a:r>
                    </a:p>
                  </a:txBody>
                  <a:tcPr/>
                </a:tc>
                <a:tc>
                  <a:txBody>
                    <a:bodyPr/>
                    <a:lstStyle/>
                    <a:p>
                      <a:pPr algn="ctr"/>
                      <a:r>
                        <a:rPr lang="en-US" sz="2400" dirty="0"/>
                        <a:t>Thursday</a:t>
                      </a:r>
                    </a:p>
                  </a:txBody>
                  <a:tcPr/>
                </a:tc>
                <a:tc>
                  <a:txBody>
                    <a:bodyPr/>
                    <a:lstStyle/>
                    <a:p>
                      <a:pPr algn="ctr"/>
                      <a:r>
                        <a:rPr lang="en-US" sz="2400" dirty="0"/>
                        <a:t>Friday</a:t>
                      </a:r>
                    </a:p>
                  </a:txBody>
                  <a:tcPr/>
                </a:tc>
                <a:extLst>
                  <a:ext uri="{0D108BD9-81ED-4DB2-BD59-A6C34878D82A}">
                    <a16:rowId xmlns:a16="http://schemas.microsoft.com/office/drawing/2014/main" val="10000"/>
                  </a:ext>
                </a:extLst>
              </a:tr>
              <a:tr h="556255">
                <a:tc>
                  <a:txBody>
                    <a:bodyPr/>
                    <a:lstStyle/>
                    <a:p>
                      <a:endParaRPr lang="en-US" sz="2800" b="1" dirty="0">
                        <a:latin typeface="Arial" panose="020B0604020202020204" pitchFamily="34" charset="0"/>
                        <a:cs typeface="Arial" panose="020B0604020202020204" pitchFamily="34" charset="0"/>
                      </a:endParaRP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10001"/>
                  </a:ext>
                </a:extLst>
              </a:tr>
              <a:tr h="1734207">
                <a:tc>
                  <a:txBody>
                    <a:bodyPr/>
                    <a:lstStyle/>
                    <a:p>
                      <a:r>
                        <a:rPr lang="en-US" sz="2000" b="1" dirty="0">
                          <a:latin typeface="Arial" panose="020B0604020202020204" pitchFamily="34" charset="0"/>
                          <a:cs typeface="Arial" panose="020B0604020202020204" pitchFamily="34" charset="0"/>
                        </a:rPr>
                        <a:t>Milk</a:t>
                      </a:r>
                    </a:p>
                    <a:p>
                      <a:r>
                        <a:rPr lang="en-US" sz="2000" b="1" dirty="0">
                          <a:latin typeface="Arial" panose="020B0604020202020204" pitchFamily="34" charset="0"/>
                          <a:cs typeface="Arial" panose="020B0604020202020204" pitchFamily="34" charset="0"/>
                        </a:rPr>
                        <a:t>Orange </a:t>
                      </a:r>
                      <a:r>
                        <a:rPr lang="en-US" sz="2000" b="1" baseline="0" dirty="0">
                          <a:latin typeface="Arial" panose="020B0604020202020204" pitchFamily="34" charset="0"/>
                          <a:cs typeface="Arial" panose="020B0604020202020204" pitchFamily="34" charset="0"/>
                        </a:rPr>
                        <a:t>Juice</a:t>
                      </a:r>
                    </a:p>
                  </a:txBody>
                  <a:tcPr/>
                </a:tc>
                <a:tc>
                  <a:txBody>
                    <a:bodyPr/>
                    <a:lstStyle/>
                    <a:p>
                      <a:r>
                        <a:rPr lang="en-US" sz="2000" b="1" dirty="0">
                          <a:latin typeface="Arial" panose="020B0604020202020204" pitchFamily="34" charset="0"/>
                          <a:cs typeface="Arial" panose="020B0604020202020204" pitchFamily="34" charset="0"/>
                        </a:rPr>
                        <a:t>Bagel and</a:t>
                      </a:r>
                    </a:p>
                    <a:p>
                      <a:r>
                        <a:rPr lang="en-US" sz="2000" b="1" dirty="0">
                          <a:latin typeface="Arial" panose="020B0604020202020204" pitchFamily="34" charset="0"/>
                          <a:cs typeface="Arial" panose="020B0604020202020204" pitchFamily="34" charset="0"/>
                        </a:rPr>
                        <a:t>Cream Cheese</a:t>
                      </a:r>
                    </a:p>
                  </a:txBody>
                  <a:tcPr/>
                </a:tc>
                <a:tc>
                  <a:txBody>
                    <a:bodyPr/>
                    <a:lstStyle/>
                    <a:p>
                      <a:r>
                        <a:rPr lang="en-US" sz="2000" b="1" dirty="0">
                          <a:latin typeface="Arial" panose="020B0604020202020204" pitchFamily="34" charset="0"/>
                          <a:cs typeface="Arial" panose="020B0604020202020204" pitchFamily="34" charset="0"/>
                        </a:rPr>
                        <a:t>Celery Sticks</a:t>
                      </a:r>
                    </a:p>
                    <a:p>
                      <a:r>
                        <a:rPr lang="en-US" sz="2000" b="1" dirty="0">
                          <a:latin typeface="Arial" panose="020B0604020202020204" pitchFamily="34" charset="0"/>
                          <a:cs typeface="Arial" panose="020B0604020202020204" pitchFamily="34" charset="0"/>
                        </a:rPr>
                        <a:t>Baby Carrots</a:t>
                      </a:r>
                    </a:p>
                    <a:p>
                      <a:endParaRPr lang="en-US" sz="2000" b="1" dirty="0">
                        <a:latin typeface="Arial" panose="020B0604020202020204" pitchFamily="34" charset="0"/>
                        <a:cs typeface="Arial" panose="020B0604020202020204" pitchFamily="34" charset="0"/>
                      </a:endParaRPr>
                    </a:p>
                  </a:txBody>
                  <a:tcPr/>
                </a:tc>
                <a:tc>
                  <a:txBody>
                    <a:bodyPr/>
                    <a:lstStyle/>
                    <a:p>
                      <a:r>
                        <a:rPr lang="en-US" sz="2000" b="1" dirty="0">
                          <a:latin typeface="Arial" panose="020B0604020202020204" pitchFamily="34" charset="0"/>
                          <a:cs typeface="Arial" panose="020B0604020202020204" pitchFamily="34" charset="0"/>
                        </a:rPr>
                        <a:t>Hard-boiled Egg</a:t>
                      </a:r>
                    </a:p>
                    <a:p>
                      <a:r>
                        <a:rPr lang="en-US" sz="2000" b="1" dirty="0">
                          <a:latin typeface="Arial" panose="020B0604020202020204" pitchFamily="34" charset="0"/>
                          <a:cs typeface="Arial" panose="020B0604020202020204" pitchFamily="34" charset="0"/>
                        </a:rPr>
                        <a:t>Ham cubes</a:t>
                      </a:r>
                    </a:p>
                  </a:txBody>
                  <a:tcPr/>
                </a:tc>
                <a:tc>
                  <a:txBody>
                    <a:bodyPr/>
                    <a:lstStyle/>
                    <a:p>
                      <a:r>
                        <a:rPr lang="en-US" sz="1800" b="1" dirty="0">
                          <a:latin typeface="Arial" panose="020B0604020202020204" pitchFamily="34" charset="0"/>
                          <a:cs typeface="Arial" panose="020B0604020202020204" pitchFamily="34" charset="0"/>
                        </a:rPr>
                        <a:t>Strawberry</a:t>
                      </a:r>
                      <a:r>
                        <a:rPr lang="en-US" sz="1800" b="1" baseline="0" dirty="0">
                          <a:latin typeface="Arial" panose="020B0604020202020204" pitchFamily="34" charset="0"/>
                          <a:cs typeface="Arial" panose="020B0604020202020204" pitchFamily="34" charset="0"/>
                        </a:rPr>
                        <a:t> Yogurt</a:t>
                      </a:r>
                      <a:endParaRPr lang="en-US" sz="1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490813">
                <a:tc>
                  <a:txBody>
                    <a:bodyPr/>
                    <a:lstStyle/>
                    <a:p>
                      <a:endParaRPr lang="en-US" sz="2400" b="1" dirty="0">
                        <a:latin typeface="Arial" panose="020B0604020202020204" pitchFamily="34" charset="0"/>
                        <a:cs typeface="Arial" panose="020B0604020202020204" pitchFamily="34" charset="0"/>
                      </a:endParaRPr>
                    </a:p>
                  </a:txBody>
                  <a:tcPr/>
                </a:tc>
                <a:tc>
                  <a:txBody>
                    <a:bodyPr/>
                    <a:lstStyle/>
                    <a:p>
                      <a:endParaRPr lang="en-US" sz="2400" b="1" dirty="0">
                        <a:latin typeface="Arial" panose="020B0604020202020204" pitchFamily="34" charset="0"/>
                        <a:cs typeface="Arial" panose="020B0604020202020204" pitchFamily="34" charset="0"/>
                      </a:endParaRPr>
                    </a:p>
                  </a:txBody>
                  <a:tcPr/>
                </a:tc>
                <a:tc>
                  <a:txBody>
                    <a:bodyPr/>
                    <a:lstStyle/>
                    <a:p>
                      <a:endParaRPr lang="en-US" sz="2400" b="1" dirty="0">
                        <a:latin typeface="Arial" panose="020B0604020202020204" pitchFamily="34" charset="0"/>
                        <a:cs typeface="Arial" panose="020B0604020202020204" pitchFamily="34" charset="0"/>
                      </a:endParaRPr>
                    </a:p>
                  </a:txBody>
                  <a:tcPr/>
                </a:tc>
                <a:tc>
                  <a:txBody>
                    <a:bodyPr/>
                    <a:lstStyle/>
                    <a:p>
                      <a:endParaRPr lang="en-US" sz="2400" b="1">
                        <a:latin typeface="Arial" panose="020B0604020202020204" pitchFamily="34" charset="0"/>
                        <a:cs typeface="Arial" panose="020B0604020202020204" pitchFamily="34" charset="0"/>
                      </a:endParaRPr>
                    </a:p>
                  </a:txBody>
                  <a:tcPr/>
                </a:tc>
                <a:tc>
                  <a:txBody>
                    <a:bodyPr/>
                    <a:lstStyle/>
                    <a:p>
                      <a:endParaRPr lang="en-US" sz="2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425372">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556255">
                <a:tc>
                  <a:txBody>
                    <a:bodyPr/>
                    <a:lstStyle/>
                    <a:p>
                      <a:endParaRPr lang="en-US" sz="2800" b="1" dirty="0">
                        <a:latin typeface="Arial" panose="020B0604020202020204" pitchFamily="34" charset="0"/>
                        <a:cs typeface="Arial" panose="020B0604020202020204" pitchFamily="34" charset="0"/>
                      </a:endParaRPr>
                    </a:p>
                  </a:txBody>
                  <a:tcPr/>
                </a:tc>
                <a:tc>
                  <a:txBody>
                    <a:bodyPr/>
                    <a:lstStyle/>
                    <a:p>
                      <a:endParaRPr lang="en-US" sz="2000" b="1"/>
                    </a:p>
                  </a:txBody>
                  <a:tcPr/>
                </a:tc>
                <a:tc>
                  <a:txBody>
                    <a:bodyPr/>
                    <a:lstStyle/>
                    <a:p>
                      <a:endParaRPr lang="en-US" sz="2000" b="1" dirty="0"/>
                    </a:p>
                  </a:txBody>
                  <a:tcPr/>
                </a:tc>
                <a:tc>
                  <a:txBody>
                    <a:bodyPr/>
                    <a:lstStyle/>
                    <a:p>
                      <a:endParaRPr lang="en-US" sz="2000" b="1"/>
                    </a:p>
                  </a:txBody>
                  <a:tcPr/>
                </a:tc>
                <a:tc>
                  <a:txBody>
                    <a:bodyPr/>
                    <a:lstStyle/>
                    <a:p>
                      <a:endParaRPr lang="en-US" sz="2000" b="1" dirty="0"/>
                    </a:p>
                  </a:txBody>
                  <a:tcPr/>
                </a:tc>
                <a:extLst>
                  <a:ext uri="{0D108BD9-81ED-4DB2-BD59-A6C34878D82A}">
                    <a16:rowId xmlns:a16="http://schemas.microsoft.com/office/drawing/2014/main" val="10005"/>
                  </a:ext>
                </a:extLst>
              </a:tr>
              <a:tr h="425372">
                <a:tc>
                  <a:txBody>
                    <a:bodyPr/>
                    <a:lstStyle/>
                    <a:p>
                      <a:endParaRPr lang="en-US" sz="20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tc>
                  <a:txBody>
                    <a:bodyPr/>
                    <a:lstStyle/>
                    <a:p>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53305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r="-221"/>
          <a:stretch/>
        </p:blipFill>
        <p:spPr>
          <a:xfrm>
            <a:off x="2223247" y="323869"/>
            <a:ext cx="8151907" cy="6273196"/>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4"/>
          <a:stretch>
            <a:fillRect/>
          </a:stretch>
        </p:blipFill>
        <p:spPr>
          <a:xfrm>
            <a:off x="7685743" y="3012141"/>
            <a:ext cx="1888563" cy="1314824"/>
          </a:xfrm>
          <a:prstGeom prst="rect">
            <a:avLst/>
          </a:prstGeom>
        </p:spPr>
      </p:pic>
      <p:pic>
        <p:nvPicPr>
          <p:cNvPr id="14" name="Picture 13"/>
          <p:cNvPicPr>
            <a:picLocks noChangeAspect="1"/>
          </p:cNvPicPr>
          <p:nvPr/>
        </p:nvPicPr>
        <p:blipFill>
          <a:blip r:embed="rId4"/>
          <a:stretch>
            <a:fillRect/>
          </a:stretch>
        </p:blipFill>
        <p:spPr>
          <a:xfrm>
            <a:off x="2761131" y="3012141"/>
            <a:ext cx="1494116" cy="1314824"/>
          </a:xfrm>
          <a:prstGeom prst="rect">
            <a:avLst/>
          </a:prstGeom>
        </p:spPr>
      </p:pic>
      <p:sp>
        <p:nvSpPr>
          <p:cNvPr id="15" name="TextBox 14"/>
          <p:cNvSpPr txBox="1"/>
          <p:nvPr/>
        </p:nvSpPr>
        <p:spPr>
          <a:xfrm>
            <a:off x="2522072" y="3383117"/>
            <a:ext cx="1876611" cy="995209"/>
          </a:xfrm>
          <a:prstGeom prst="rect">
            <a:avLst/>
          </a:prstGeom>
          <a:noFill/>
        </p:spPr>
        <p:txBody>
          <a:bodyPr wrap="square" rtlCol="0">
            <a:spAutoFit/>
          </a:bodyPr>
          <a:lstStyle/>
          <a:p>
            <a:r>
              <a:rPr lang="en-US" sz="5867" b="1" dirty="0">
                <a:latin typeface="Chiller" panose="04020404031007020602" pitchFamily="82" charset="0"/>
              </a:rPr>
              <a:t>DRINK</a:t>
            </a:r>
          </a:p>
        </p:txBody>
      </p:sp>
      <p:sp>
        <p:nvSpPr>
          <p:cNvPr id="16" name="TextBox 15"/>
          <p:cNvSpPr txBox="1"/>
          <p:nvPr/>
        </p:nvSpPr>
        <p:spPr>
          <a:xfrm>
            <a:off x="7542307" y="3301044"/>
            <a:ext cx="2031999" cy="995209"/>
          </a:xfrm>
          <a:prstGeom prst="rect">
            <a:avLst/>
          </a:prstGeom>
          <a:noFill/>
        </p:spPr>
        <p:txBody>
          <a:bodyPr wrap="square" rtlCol="0">
            <a:spAutoFit/>
          </a:bodyPr>
          <a:lstStyle/>
          <a:p>
            <a:r>
              <a:rPr lang="en-US" sz="5867" b="1" dirty="0">
                <a:latin typeface="Chiller" panose="04020404031007020602" pitchFamily="82" charset="0"/>
              </a:rPr>
              <a:t>WATER</a:t>
            </a:r>
          </a:p>
        </p:txBody>
      </p:sp>
    </p:spTree>
    <p:extLst>
      <p:ext uri="{BB962C8B-B14F-4D97-AF65-F5344CB8AC3E}">
        <p14:creationId xmlns:p14="http://schemas.microsoft.com/office/powerpoint/2010/main" val="2097539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69577" y="564632"/>
            <a:ext cx="9563727" cy="1006474"/>
          </a:xfrm>
        </p:spPr>
        <p:txBody>
          <a:bodyPr>
            <a:normAutofit/>
          </a:bodyPr>
          <a:lstStyle/>
          <a:p>
            <a:r>
              <a:rPr lang="es-US" sz="4800" b="1" dirty="0">
                <a:solidFill>
                  <a:srgbClr val="002060"/>
                </a:solidFill>
                <a:latin typeface="Century Gothic" panose="020B0502020202020204" pitchFamily="34" charset="0"/>
                <a:cs typeface="Arial" panose="020B0604020202020204" pitchFamily="34" charset="0"/>
              </a:rPr>
              <a:t>Basic </a:t>
            </a:r>
            <a:r>
              <a:rPr lang="es-US" sz="4800" b="1" dirty="0" err="1">
                <a:solidFill>
                  <a:srgbClr val="002060"/>
                </a:solidFill>
                <a:latin typeface="Century Gothic" panose="020B0502020202020204" pitchFamily="34" charset="0"/>
                <a:cs typeface="Arial" panose="020B0604020202020204" pitchFamily="34" charset="0"/>
              </a:rPr>
              <a:t>Food</a:t>
            </a:r>
            <a:r>
              <a:rPr lang="es-US" sz="4800" b="1" dirty="0">
                <a:solidFill>
                  <a:srgbClr val="002060"/>
                </a:solidFill>
                <a:latin typeface="Century Gothic" panose="020B0502020202020204" pitchFamily="34" charset="0"/>
                <a:cs typeface="Arial" panose="020B0604020202020204" pitchFamily="34" charset="0"/>
              </a:rPr>
              <a:t> Safety</a:t>
            </a:r>
          </a:p>
        </p:txBody>
      </p:sp>
      <p:sp>
        <p:nvSpPr>
          <p:cNvPr id="16387" name="Rectangle 3"/>
          <p:cNvSpPr>
            <a:spLocks noGrp="1" noChangeArrowheads="1"/>
          </p:cNvSpPr>
          <p:nvPr>
            <p:ph idx="1"/>
          </p:nvPr>
        </p:nvSpPr>
        <p:spPr>
          <a:xfrm>
            <a:off x="869577" y="1571106"/>
            <a:ext cx="9563728" cy="5058294"/>
          </a:xfrm>
        </p:spPr>
        <p:txBody>
          <a:bodyPr>
            <a:normAutofit fontScale="92500" lnSpcReduction="10000"/>
          </a:bodyPr>
          <a:lstStyle/>
          <a:p>
            <a:pPr>
              <a:lnSpc>
                <a:spcPct val="90000"/>
              </a:lnSpc>
            </a:pPr>
            <a:r>
              <a:rPr lang="en-US" sz="3200" b="1" dirty="0">
                <a:latin typeface="+mj-lt"/>
                <a:cs typeface="Arial" panose="020B0604020202020204" pitchFamily="34" charset="0"/>
              </a:rPr>
              <a:t>Wash hands often and wear gloves!</a:t>
            </a:r>
            <a:endParaRPr lang="es-US" sz="3200" b="1" dirty="0">
              <a:latin typeface="+mj-lt"/>
              <a:cs typeface="Arial" panose="020B0604020202020204" pitchFamily="34" charset="0"/>
            </a:endParaRPr>
          </a:p>
          <a:p>
            <a:pPr>
              <a:lnSpc>
                <a:spcPct val="90000"/>
              </a:lnSpc>
            </a:pPr>
            <a:endParaRPr lang="es-US" sz="3200" b="1" dirty="0">
              <a:latin typeface="+mj-lt"/>
              <a:cs typeface="Arial" panose="020B0604020202020204" pitchFamily="34" charset="0"/>
            </a:endParaRPr>
          </a:p>
          <a:p>
            <a:pPr>
              <a:lnSpc>
                <a:spcPct val="90000"/>
              </a:lnSpc>
            </a:pPr>
            <a:r>
              <a:rPr lang="es-US" sz="3200" b="1" dirty="0">
                <a:latin typeface="+mj-lt"/>
                <a:cs typeface="Arial" panose="020B0604020202020204" pitchFamily="34" charset="0"/>
              </a:rPr>
              <a:t>Use a </a:t>
            </a:r>
            <a:r>
              <a:rPr lang="es-US" sz="3200" b="1" dirty="0" err="1">
                <a:latin typeface="+mj-lt"/>
                <a:cs typeface="Arial" panose="020B0604020202020204" pitchFamily="34" charset="0"/>
              </a:rPr>
              <a:t>food</a:t>
            </a:r>
            <a:r>
              <a:rPr lang="es-US" sz="3200" b="1" dirty="0">
                <a:latin typeface="+mj-lt"/>
                <a:cs typeface="Arial" panose="020B0604020202020204" pitchFamily="34" charset="0"/>
              </a:rPr>
              <a:t> </a:t>
            </a:r>
            <a:r>
              <a:rPr lang="es-US" sz="3200" b="1" dirty="0" err="1">
                <a:latin typeface="+mj-lt"/>
                <a:cs typeface="Arial" panose="020B0604020202020204" pitchFamily="34" charset="0"/>
              </a:rPr>
              <a:t>thermometer</a:t>
            </a:r>
            <a:endParaRPr lang="es-US" sz="3200" b="1" dirty="0">
              <a:latin typeface="+mj-lt"/>
              <a:cs typeface="Arial" panose="020B0604020202020204" pitchFamily="34" charset="0"/>
            </a:endParaRPr>
          </a:p>
          <a:p>
            <a:pPr marL="342900" lvl="1" indent="0">
              <a:lnSpc>
                <a:spcPct val="90000"/>
              </a:lnSpc>
              <a:buNone/>
            </a:pPr>
            <a:endParaRPr lang="es-US" sz="3200" b="1" dirty="0">
              <a:latin typeface="+mj-lt"/>
              <a:cs typeface="Arial" panose="020B0604020202020204" pitchFamily="34" charset="0"/>
            </a:endParaRPr>
          </a:p>
          <a:p>
            <a:pPr>
              <a:lnSpc>
                <a:spcPct val="90000"/>
              </a:lnSpc>
            </a:pPr>
            <a:r>
              <a:rPr lang="es-US" sz="3200" b="1" dirty="0" err="1">
                <a:latin typeface="+mj-lt"/>
                <a:cs typeface="Arial" panose="020B0604020202020204" pitchFamily="34" charset="0"/>
              </a:rPr>
              <a:t>Sterilize</a:t>
            </a:r>
            <a:r>
              <a:rPr lang="es-US" sz="3200" b="1" dirty="0">
                <a:latin typeface="+mj-lt"/>
                <a:cs typeface="Arial" panose="020B0604020202020204" pitchFamily="34" charset="0"/>
              </a:rPr>
              <a:t> </a:t>
            </a:r>
            <a:r>
              <a:rPr lang="es-US" sz="3200" b="1" dirty="0" err="1">
                <a:latin typeface="+mj-lt"/>
                <a:cs typeface="Arial" panose="020B0604020202020204" pitchFamily="34" charset="0"/>
              </a:rPr>
              <a:t>cutting</a:t>
            </a:r>
            <a:r>
              <a:rPr lang="es-US" sz="3200" b="1" dirty="0">
                <a:latin typeface="+mj-lt"/>
                <a:cs typeface="Arial" panose="020B0604020202020204" pitchFamily="34" charset="0"/>
              </a:rPr>
              <a:t> </a:t>
            </a:r>
            <a:r>
              <a:rPr lang="es-US" sz="3200" b="1" dirty="0" err="1">
                <a:latin typeface="+mj-lt"/>
                <a:cs typeface="Arial" panose="020B0604020202020204" pitchFamily="34" charset="0"/>
              </a:rPr>
              <a:t>boards</a:t>
            </a:r>
            <a:r>
              <a:rPr lang="es-US" sz="3200" b="1" dirty="0">
                <a:latin typeface="+mj-lt"/>
                <a:cs typeface="Arial" panose="020B0604020202020204" pitchFamily="34" charset="0"/>
              </a:rPr>
              <a:t> and </a:t>
            </a:r>
            <a:r>
              <a:rPr lang="es-US" sz="3200" b="1" dirty="0" err="1">
                <a:latin typeface="+mj-lt"/>
                <a:cs typeface="Arial" panose="020B0604020202020204" pitchFamily="34" charset="0"/>
              </a:rPr>
              <a:t>surfaces</a:t>
            </a:r>
            <a:endParaRPr lang="es-US" sz="3200" b="1" dirty="0">
              <a:latin typeface="+mj-lt"/>
              <a:cs typeface="Arial" panose="020B0604020202020204" pitchFamily="34" charset="0"/>
            </a:endParaRPr>
          </a:p>
          <a:p>
            <a:pPr>
              <a:lnSpc>
                <a:spcPct val="90000"/>
              </a:lnSpc>
            </a:pPr>
            <a:endParaRPr lang="es-US" sz="3200" b="1" dirty="0">
              <a:latin typeface="+mj-lt"/>
              <a:cs typeface="Arial" panose="020B0604020202020204" pitchFamily="34" charset="0"/>
            </a:endParaRPr>
          </a:p>
          <a:p>
            <a:pPr>
              <a:lnSpc>
                <a:spcPct val="90000"/>
              </a:lnSpc>
            </a:pPr>
            <a:r>
              <a:rPr lang="es-US" sz="3200" b="1" dirty="0" err="1">
                <a:latin typeface="+mj-lt"/>
                <a:cs typeface="Arial" panose="020B0604020202020204" pitchFamily="34" charset="0"/>
              </a:rPr>
              <a:t>Wash</a:t>
            </a:r>
            <a:r>
              <a:rPr lang="es-US" sz="3200" b="1" dirty="0">
                <a:latin typeface="+mj-lt"/>
                <a:cs typeface="Arial" panose="020B0604020202020204" pitchFamily="34" charset="0"/>
              </a:rPr>
              <a:t>/</a:t>
            </a:r>
            <a:r>
              <a:rPr lang="es-US" sz="3200" b="1" dirty="0" err="1">
                <a:latin typeface="+mj-lt"/>
                <a:cs typeface="Arial" panose="020B0604020202020204" pitchFamily="34" charset="0"/>
              </a:rPr>
              <a:t>scrub</a:t>
            </a:r>
            <a:r>
              <a:rPr lang="es-US" sz="3200" b="1" dirty="0">
                <a:latin typeface="+mj-lt"/>
                <a:cs typeface="Arial" panose="020B0604020202020204" pitchFamily="34" charset="0"/>
              </a:rPr>
              <a:t> </a:t>
            </a:r>
            <a:r>
              <a:rPr lang="es-US" sz="3200" b="1" dirty="0" err="1">
                <a:latin typeface="+mj-lt"/>
                <a:cs typeface="Arial" panose="020B0604020202020204" pitchFamily="34" charset="0"/>
              </a:rPr>
              <a:t>melon</a:t>
            </a:r>
            <a:r>
              <a:rPr lang="es-US" sz="3200" b="1" dirty="0">
                <a:latin typeface="+mj-lt"/>
                <a:cs typeface="Arial" panose="020B0604020202020204" pitchFamily="34" charset="0"/>
              </a:rPr>
              <a:t> </a:t>
            </a:r>
            <a:r>
              <a:rPr lang="es-US" sz="3200" b="1" dirty="0" err="1">
                <a:latin typeface="+mj-lt"/>
                <a:cs typeface="Arial" panose="020B0604020202020204" pitchFamily="34" charset="0"/>
              </a:rPr>
              <a:t>rinds</a:t>
            </a:r>
            <a:r>
              <a:rPr lang="es-US" sz="3200" b="1" dirty="0">
                <a:latin typeface="+mj-lt"/>
                <a:cs typeface="Arial" panose="020B0604020202020204" pitchFamily="34" charset="0"/>
              </a:rPr>
              <a:t> </a:t>
            </a:r>
            <a:r>
              <a:rPr lang="es-US" sz="3200" b="1" dirty="0" err="1">
                <a:latin typeface="+mj-lt"/>
                <a:cs typeface="Arial" panose="020B0604020202020204" pitchFamily="34" charset="0"/>
              </a:rPr>
              <a:t>with</a:t>
            </a:r>
            <a:r>
              <a:rPr lang="es-US" sz="3200" b="1" dirty="0">
                <a:latin typeface="+mj-lt"/>
                <a:cs typeface="Arial" panose="020B0604020202020204" pitchFamily="34" charset="0"/>
              </a:rPr>
              <a:t> </a:t>
            </a:r>
            <a:r>
              <a:rPr lang="es-US" sz="3200" b="1" dirty="0" err="1">
                <a:latin typeface="+mj-lt"/>
                <a:cs typeface="Arial" panose="020B0604020202020204" pitchFamily="34" charset="0"/>
              </a:rPr>
              <a:t>water</a:t>
            </a:r>
            <a:endParaRPr lang="es-US" sz="3200" b="1" dirty="0">
              <a:latin typeface="+mj-lt"/>
              <a:cs typeface="Arial" panose="020B0604020202020204" pitchFamily="34" charset="0"/>
            </a:endParaRPr>
          </a:p>
          <a:p>
            <a:pPr>
              <a:lnSpc>
                <a:spcPct val="90000"/>
              </a:lnSpc>
            </a:pPr>
            <a:endParaRPr lang="es-US" sz="3200" b="1" dirty="0">
              <a:latin typeface="+mj-lt"/>
              <a:cs typeface="Arial" panose="020B0604020202020204" pitchFamily="34" charset="0"/>
            </a:endParaRPr>
          </a:p>
          <a:p>
            <a:pPr>
              <a:lnSpc>
                <a:spcPct val="90000"/>
              </a:lnSpc>
            </a:pPr>
            <a:r>
              <a:rPr lang="en-US" sz="3200" b="1" dirty="0">
                <a:latin typeface="+mj-lt"/>
                <a:cs typeface="Arial" panose="020B0604020202020204" pitchFamily="34" charset="0"/>
              </a:rPr>
              <a:t>More information:</a:t>
            </a:r>
            <a:endParaRPr lang="es-US" sz="3200" b="1" dirty="0">
              <a:latin typeface="+mj-lt"/>
              <a:cs typeface="Arial" panose="020B0604020202020204" pitchFamily="34" charset="0"/>
            </a:endParaRPr>
          </a:p>
          <a:p>
            <a:pPr marL="171450" lvl="1" algn="ctr">
              <a:spcBef>
                <a:spcPts val="750"/>
              </a:spcBef>
              <a:buNone/>
            </a:pPr>
            <a:r>
              <a:rPr lang="es-US" sz="2400" b="1" dirty="0">
                <a:solidFill>
                  <a:schemeClr val="accent6"/>
                </a:solidFill>
                <a:latin typeface="Arial" panose="020B0604020202020204" pitchFamily="34" charset="0"/>
                <a:cs typeface="Arial" panose="020B0604020202020204" pitchFamily="34" charset="0"/>
                <a:hlinkClick r:id="rId3"/>
              </a:rPr>
              <a:t>https://theicn.org/icn-resources-a-z/produce-safety/</a:t>
            </a:r>
            <a:r>
              <a:rPr lang="es-US" sz="2400" b="1" dirty="0">
                <a:solidFill>
                  <a:schemeClr val="accent6"/>
                </a:solidFill>
                <a:latin typeface="Arial" panose="020B0604020202020204" pitchFamily="34" charset="0"/>
                <a:cs typeface="Arial" panose="020B0604020202020204" pitchFamily="34" charset="0"/>
              </a:rPr>
              <a:t> </a:t>
            </a:r>
            <a:endParaRPr lang="en-US" sz="3600" b="1" dirty="0">
              <a:solidFill>
                <a:schemeClr val="accent6"/>
              </a:solidFill>
              <a:latin typeface="Arial" panose="020B0604020202020204" pitchFamily="34" charset="0"/>
              <a:cs typeface="Arial" panose="020B0604020202020204" pitchFamily="34" charset="0"/>
            </a:endParaRPr>
          </a:p>
          <a:p>
            <a:pPr>
              <a:lnSpc>
                <a:spcPct val="90000"/>
              </a:lnSpc>
            </a:pPr>
            <a:endParaRPr lang="en-US" sz="2800" b="1" dirty="0">
              <a:solidFill>
                <a:srgbClr val="0070C0"/>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73036" y="1326776"/>
            <a:ext cx="3074894" cy="2161473"/>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5354" y="3594645"/>
            <a:ext cx="3334871" cy="2223247"/>
          </a:xfrm>
          <a:prstGeom prst="rect">
            <a:avLst/>
          </a:prstGeom>
        </p:spPr>
      </p:pic>
    </p:spTree>
    <p:extLst>
      <p:ext uri="{BB962C8B-B14F-4D97-AF65-F5344CB8AC3E}">
        <p14:creationId xmlns:p14="http://schemas.microsoft.com/office/powerpoint/2010/main" val="1265181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224" y="315820"/>
            <a:ext cx="9158124" cy="1325563"/>
          </a:xfrm>
        </p:spPr>
        <p:txBody>
          <a:bodyPr>
            <a:normAutofit/>
          </a:bodyPr>
          <a:lstStyle/>
          <a:p>
            <a:r>
              <a:rPr lang="en-US" sz="4800" b="1" dirty="0">
                <a:solidFill>
                  <a:srgbClr val="002060"/>
                </a:solidFill>
                <a:latin typeface="Century Gothic" panose="020B0502020202020204" pitchFamily="34" charset="0"/>
                <a:cs typeface="Arial" panose="020B0604020202020204" pitchFamily="34" charset="0"/>
              </a:rPr>
              <a:t>Safe Food Handling </a:t>
            </a:r>
          </a:p>
        </p:txBody>
      </p:sp>
      <p:sp>
        <p:nvSpPr>
          <p:cNvPr id="3" name="Content Placeholder 2"/>
          <p:cNvSpPr>
            <a:spLocks noGrp="1"/>
          </p:cNvSpPr>
          <p:nvPr>
            <p:ph idx="1"/>
          </p:nvPr>
        </p:nvSpPr>
        <p:spPr>
          <a:xfrm>
            <a:off x="959224" y="1425388"/>
            <a:ext cx="10300447" cy="4395910"/>
          </a:xfrm>
        </p:spPr>
        <p:txBody>
          <a:bodyPr>
            <a:noAutofit/>
          </a:bodyPr>
          <a:lstStyle/>
          <a:p>
            <a:r>
              <a:rPr lang="en-US" sz="3600" b="1" dirty="0">
                <a:latin typeface="+mj-lt"/>
                <a:cs typeface="Arial" panose="020B0604020202020204" pitchFamily="34" charset="0"/>
              </a:rPr>
              <a:t>Stored foods must be sealed, labeled                                                 and dated  </a:t>
            </a:r>
          </a:p>
          <a:p>
            <a:r>
              <a:rPr lang="en-US" sz="3600" b="1" dirty="0">
                <a:latin typeface="+mj-lt"/>
                <a:cs typeface="Arial" panose="020B0604020202020204" pitchFamily="34" charset="0"/>
              </a:rPr>
              <a:t>“First In/First Out” (FIFO)  </a:t>
            </a:r>
          </a:p>
          <a:p>
            <a:r>
              <a:rPr lang="en-US" sz="3600" b="1" dirty="0">
                <a:latin typeface="+mj-lt"/>
                <a:cs typeface="Arial" panose="020B0604020202020204" pitchFamily="34" charset="0"/>
              </a:rPr>
              <a:t>Thermometers must be in both refrigerator and freezer</a:t>
            </a:r>
          </a:p>
          <a:p>
            <a:r>
              <a:rPr lang="en-US" sz="3600" b="1" dirty="0">
                <a:latin typeface="+mj-lt"/>
                <a:cs typeface="Arial" panose="020B0604020202020204" pitchFamily="34" charset="0"/>
              </a:rPr>
              <a:t>Until served:</a:t>
            </a:r>
          </a:p>
          <a:p>
            <a:pPr lvl="1"/>
            <a:r>
              <a:rPr lang="en-US" sz="3600" b="1" dirty="0">
                <a:solidFill>
                  <a:srgbClr val="00B0F0"/>
                </a:solidFill>
                <a:latin typeface="+mj-lt"/>
                <a:cs typeface="Arial" panose="020B0604020202020204" pitchFamily="34" charset="0"/>
              </a:rPr>
              <a:t>Cold</a:t>
            </a:r>
            <a:r>
              <a:rPr lang="en-US" sz="3600" b="1" dirty="0">
                <a:latin typeface="+mj-lt"/>
                <a:cs typeface="Arial" panose="020B0604020202020204" pitchFamily="34" charset="0"/>
              </a:rPr>
              <a:t> foods should be kept at </a:t>
            </a:r>
            <a:r>
              <a:rPr lang="en-US" sz="3600" b="1" dirty="0">
                <a:solidFill>
                  <a:srgbClr val="00B0F0"/>
                </a:solidFill>
                <a:latin typeface="+mj-lt"/>
                <a:cs typeface="Arial" panose="020B0604020202020204" pitchFamily="34" charset="0"/>
              </a:rPr>
              <a:t>41</a:t>
            </a:r>
            <a:r>
              <a:rPr lang="en-US" sz="3600" b="1" baseline="30000" dirty="0">
                <a:solidFill>
                  <a:srgbClr val="00B0F0"/>
                </a:solidFill>
                <a:latin typeface="+mj-lt"/>
                <a:cs typeface="Arial" panose="020B0604020202020204" pitchFamily="34" charset="0"/>
              </a:rPr>
              <a:t>o</a:t>
            </a:r>
            <a:r>
              <a:rPr lang="en-US" sz="3600" b="1" dirty="0">
                <a:solidFill>
                  <a:srgbClr val="00B0F0"/>
                </a:solidFill>
                <a:latin typeface="+mj-lt"/>
                <a:cs typeface="Arial" panose="020B0604020202020204" pitchFamily="34" charset="0"/>
              </a:rPr>
              <a:t> F ( 5</a:t>
            </a:r>
            <a:r>
              <a:rPr lang="en-US" sz="3600" b="1" baseline="30000" dirty="0">
                <a:solidFill>
                  <a:srgbClr val="00B0F0"/>
                </a:solidFill>
                <a:latin typeface="+mj-lt"/>
                <a:cs typeface="Arial" panose="020B0604020202020204" pitchFamily="34" charset="0"/>
              </a:rPr>
              <a:t>o</a:t>
            </a:r>
            <a:r>
              <a:rPr lang="en-US" sz="3600" b="1" dirty="0">
                <a:solidFill>
                  <a:srgbClr val="00B0F0"/>
                </a:solidFill>
                <a:latin typeface="+mj-lt"/>
                <a:cs typeface="Arial" panose="020B0604020202020204" pitchFamily="34" charset="0"/>
              </a:rPr>
              <a:t> C) </a:t>
            </a:r>
            <a:r>
              <a:rPr lang="en-US" sz="3600" b="1" dirty="0">
                <a:latin typeface="+mj-lt"/>
                <a:cs typeface="Arial" panose="020B0604020202020204" pitchFamily="34" charset="0"/>
              </a:rPr>
              <a:t>or lower </a:t>
            </a:r>
          </a:p>
          <a:p>
            <a:pPr lvl="1"/>
            <a:r>
              <a:rPr lang="en-US" sz="3600" b="1" dirty="0">
                <a:solidFill>
                  <a:srgbClr val="C00000"/>
                </a:solidFill>
                <a:latin typeface="+mj-lt"/>
                <a:cs typeface="Arial" panose="020B0604020202020204" pitchFamily="34" charset="0"/>
              </a:rPr>
              <a:t>Hot</a:t>
            </a:r>
            <a:r>
              <a:rPr lang="en-US" sz="3600" b="1" dirty="0">
                <a:latin typeface="+mj-lt"/>
                <a:cs typeface="Arial" panose="020B0604020202020204" pitchFamily="34" charset="0"/>
              </a:rPr>
              <a:t> foods should be kept at </a:t>
            </a:r>
            <a:r>
              <a:rPr lang="en-US" sz="3600" b="1" dirty="0">
                <a:solidFill>
                  <a:srgbClr val="C00000"/>
                </a:solidFill>
                <a:latin typeface="+mj-lt"/>
                <a:cs typeface="Arial" panose="020B0604020202020204" pitchFamily="34" charset="0"/>
              </a:rPr>
              <a:t>135</a:t>
            </a:r>
            <a:r>
              <a:rPr lang="en-US" sz="3600" b="1" baseline="30000" dirty="0">
                <a:solidFill>
                  <a:srgbClr val="C00000"/>
                </a:solidFill>
                <a:latin typeface="+mj-lt"/>
                <a:cs typeface="Arial" panose="020B0604020202020204" pitchFamily="34" charset="0"/>
              </a:rPr>
              <a:t>o</a:t>
            </a:r>
            <a:r>
              <a:rPr lang="en-US" sz="3600" b="1" dirty="0">
                <a:solidFill>
                  <a:srgbClr val="C00000"/>
                </a:solidFill>
                <a:latin typeface="+mj-lt"/>
                <a:cs typeface="Arial" panose="020B0604020202020204" pitchFamily="34" charset="0"/>
              </a:rPr>
              <a:t> F / 57</a:t>
            </a:r>
            <a:r>
              <a:rPr lang="en-US" sz="3600" b="1" baseline="30000" dirty="0">
                <a:solidFill>
                  <a:srgbClr val="C00000"/>
                </a:solidFill>
                <a:latin typeface="+mj-lt"/>
                <a:cs typeface="Arial" panose="020B0604020202020204" pitchFamily="34" charset="0"/>
              </a:rPr>
              <a:t>o</a:t>
            </a:r>
            <a:r>
              <a:rPr lang="en-US" sz="3600" b="1" dirty="0">
                <a:solidFill>
                  <a:srgbClr val="C00000"/>
                </a:solidFill>
                <a:latin typeface="+mj-lt"/>
                <a:cs typeface="Arial" panose="020B0604020202020204" pitchFamily="34" charset="0"/>
              </a:rPr>
              <a:t> C </a:t>
            </a:r>
            <a:r>
              <a:rPr lang="en-US" sz="3600" b="1" dirty="0">
                <a:latin typeface="+mj-lt"/>
                <a:cs typeface="Arial" panose="020B0604020202020204" pitchFamily="34" charset="0"/>
              </a:rPr>
              <a:t>or higher</a:t>
            </a:r>
          </a:p>
          <a:p>
            <a:pPr marL="342900" lvl="1" indent="0">
              <a:buNone/>
            </a:pPr>
            <a:r>
              <a:rPr lang="en-US" sz="3000" dirty="0">
                <a:latin typeface="+mj-lt"/>
                <a:cs typeface="Arial" panose="020B0604020202020204" pitchFamily="34" charset="0"/>
              </a:rPr>
              <a:t>  </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1549" r="19192"/>
          <a:stretch/>
        </p:blipFill>
        <p:spPr>
          <a:xfrm>
            <a:off x="9429366" y="696886"/>
            <a:ext cx="1751982" cy="1692255"/>
          </a:xfrm>
          <a:prstGeom prst="rect">
            <a:avLst/>
          </a:prstGeom>
        </p:spPr>
      </p:pic>
    </p:spTree>
    <p:extLst>
      <p:ext uri="{BB962C8B-B14F-4D97-AF65-F5344CB8AC3E}">
        <p14:creationId xmlns:p14="http://schemas.microsoft.com/office/powerpoint/2010/main" val="4166177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7200" b="1" u="sng" dirty="0">
                <a:latin typeface="Century Gothic" panose="020B0502020202020204" pitchFamily="34" charset="0"/>
                <a:cs typeface="Aharoni" panose="02010803020104030203" pitchFamily="2" charset="-79"/>
              </a:rPr>
              <a:t>Menu Planning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6281" y="1950221"/>
            <a:ext cx="5538432" cy="3924526"/>
          </a:xfrm>
        </p:spPr>
      </p:pic>
    </p:spTree>
    <p:extLst>
      <p:ext uri="{BB962C8B-B14F-4D97-AF65-F5344CB8AC3E}">
        <p14:creationId xmlns:p14="http://schemas.microsoft.com/office/powerpoint/2010/main" val="2933124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8964" y="30427"/>
            <a:ext cx="6598242" cy="1325563"/>
          </a:xfrm>
        </p:spPr>
        <p:txBody>
          <a:bodyPr>
            <a:normAutofit/>
          </a:bodyPr>
          <a:lstStyle/>
          <a:p>
            <a:r>
              <a:rPr lang="en-US" sz="5400" u="sng" dirty="0">
                <a:solidFill>
                  <a:srgbClr val="002060"/>
                </a:solidFill>
                <a:latin typeface="Aharoni" panose="02010803020104030203" pitchFamily="2" charset="-79"/>
                <a:cs typeface="Aharoni" panose="02010803020104030203" pitchFamily="2" charset="-79"/>
              </a:rPr>
              <a:t>Meal Requirements</a:t>
            </a:r>
          </a:p>
        </p:txBody>
      </p:sp>
      <p:sp>
        <p:nvSpPr>
          <p:cNvPr id="3" name="Text Placeholder 2"/>
          <p:cNvSpPr>
            <a:spLocks noGrp="1"/>
          </p:cNvSpPr>
          <p:nvPr>
            <p:ph type="body" idx="1"/>
          </p:nvPr>
        </p:nvSpPr>
        <p:spPr>
          <a:xfrm>
            <a:off x="839788" y="1860022"/>
            <a:ext cx="5157787" cy="595312"/>
          </a:xfrm>
        </p:spPr>
        <p:txBody>
          <a:bodyPr>
            <a:normAutofit lnSpcReduction="10000"/>
          </a:bodyPr>
          <a:lstStyle/>
          <a:p>
            <a:pPr algn="ctr"/>
            <a:r>
              <a:rPr lang="en-US" sz="4000" dirty="0">
                <a:solidFill>
                  <a:schemeClr val="accent6"/>
                </a:solidFill>
                <a:latin typeface="Arial" panose="020B0604020202020204" pitchFamily="34" charset="0"/>
                <a:cs typeface="Arial" panose="020B0604020202020204" pitchFamily="34" charset="0"/>
              </a:rPr>
              <a:t>Creditable Foods</a:t>
            </a:r>
          </a:p>
          <a:p>
            <a:endParaRPr lang="en-US" dirty="0"/>
          </a:p>
        </p:txBody>
      </p:sp>
      <p:sp>
        <p:nvSpPr>
          <p:cNvPr id="4" name="Content Placeholder 3"/>
          <p:cNvSpPr>
            <a:spLocks noGrp="1"/>
          </p:cNvSpPr>
          <p:nvPr>
            <p:ph sz="half" idx="2"/>
          </p:nvPr>
        </p:nvSpPr>
        <p:spPr>
          <a:xfrm>
            <a:off x="839788" y="1989668"/>
            <a:ext cx="5157787" cy="4673600"/>
          </a:xfrm>
          <a:ln>
            <a:solidFill>
              <a:schemeClr val="accent1">
                <a:lumMod val="75000"/>
              </a:schemeClr>
            </a:solidFill>
          </a:ln>
        </p:spPr>
        <p:txBody>
          <a:bodyPr>
            <a:normAutofit fontScale="92500" lnSpcReduction="10000"/>
          </a:bodyPr>
          <a:lstStyle/>
          <a:p>
            <a:r>
              <a:rPr lang="en-US" dirty="0"/>
              <a:t>Foods that </a:t>
            </a:r>
            <a:r>
              <a:rPr lang="en-US" u="sng" dirty="0"/>
              <a:t>may be counted </a:t>
            </a:r>
            <a:r>
              <a:rPr lang="en-US" dirty="0"/>
              <a:t>toward meeting the requirements for a reimbursable meal</a:t>
            </a:r>
          </a:p>
          <a:p>
            <a:r>
              <a:rPr lang="en-US" dirty="0"/>
              <a:t>Based on:</a:t>
            </a:r>
          </a:p>
          <a:p>
            <a:pPr lvl="1"/>
            <a:r>
              <a:rPr lang="en-US" sz="2800" dirty="0"/>
              <a:t>USDA Food Buying Guide</a:t>
            </a:r>
          </a:p>
          <a:p>
            <a:pPr lvl="1"/>
            <a:r>
              <a:rPr lang="en-US" sz="2800" dirty="0"/>
              <a:t>NM Food Purchasing &amp; Production Guide</a:t>
            </a:r>
          </a:p>
          <a:p>
            <a:pPr lvl="1"/>
            <a:r>
              <a:rPr lang="en-US" sz="2800" dirty="0"/>
              <a:t>USDA CACFP Crediting Handbook</a:t>
            </a:r>
          </a:p>
          <a:p>
            <a:pPr lvl="1"/>
            <a:r>
              <a:rPr lang="en-US" sz="2800" dirty="0"/>
              <a:t>USDA Foods Fact Sheet</a:t>
            </a:r>
          </a:p>
          <a:p>
            <a:pPr lvl="1"/>
            <a:r>
              <a:rPr lang="en-US" sz="2800" dirty="0"/>
              <a:t>CN Label/Product Formulation Statement</a:t>
            </a:r>
          </a:p>
          <a:p>
            <a:endParaRPr lang="en-US" dirty="0"/>
          </a:p>
        </p:txBody>
      </p:sp>
      <p:sp>
        <p:nvSpPr>
          <p:cNvPr id="5" name="Text Placeholder 4"/>
          <p:cNvSpPr>
            <a:spLocks noGrp="1"/>
          </p:cNvSpPr>
          <p:nvPr>
            <p:ph type="body" sz="quarter" idx="3"/>
          </p:nvPr>
        </p:nvSpPr>
        <p:spPr>
          <a:xfrm>
            <a:off x="5922963" y="1524001"/>
            <a:ext cx="5716588" cy="931334"/>
          </a:xfrm>
        </p:spPr>
        <p:txBody>
          <a:bodyPr>
            <a:normAutofit fontScale="92500"/>
          </a:bodyPr>
          <a:lstStyle/>
          <a:p>
            <a:pPr algn="ctr"/>
            <a:r>
              <a:rPr lang="en-US" sz="4300" dirty="0">
                <a:solidFill>
                  <a:srgbClr val="C00000"/>
                </a:solidFill>
                <a:latin typeface="Arial" panose="020B0604020202020204" pitchFamily="34" charset="0"/>
                <a:cs typeface="Arial" panose="020B0604020202020204" pitchFamily="34" charset="0"/>
              </a:rPr>
              <a:t>Non-Creditable Foods</a:t>
            </a:r>
          </a:p>
          <a:p>
            <a:endParaRPr lang="en-US" dirty="0"/>
          </a:p>
        </p:txBody>
      </p:sp>
      <p:sp>
        <p:nvSpPr>
          <p:cNvPr id="6" name="Content Placeholder 5"/>
          <p:cNvSpPr>
            <a:spLocks noGrp="1"/>
          </p:cNvSpPr>
          <p:nvPr>
            <p:ph sz="quarter" idx="4"/>
          </p:nvPr>
        </p:nvSpPr>
        <p:spPr>
          <a:xfrm>
            <a:off x="6172200" y="1989668"/>
            <a:ext cx="5183188" cy="4673600"/>
          </a:xfrm>
          <a:ln>
            <a:solidFill>
              <a:schemeClr val="accent1">
                <a:lumMod val="75000"/>
              </a:schemeClr>
            </a:solidFill>
          </a:ln>
        </p:spPr>
        <p:txBody>
          <a:bodyPr>
            <a:normAutofit fontScale="92500" lnSpcReduction="10000"/>
          </a:bodyPr>
          <a:lstStyle/>
          <a:p>
            <a:r>
              <a:rPr lang="en-US" dirty="0"/>
              <a:t>Foods that </a:t>
            </a:r>
            <a:r>
              <a:rPr lang="en-US" u="sng" dirty="0"/>
              <a:t>cannot be counted </a:t>
            </a:r>
            <a:r>
              <a:rPr lang="en-US" dirty="0"/>
              <a:t>toward the meal pattern requirements</a:t>
            </a:r>
          </a:p>
          <a:p>
            <a:r>
              <a:rPr lang="en-US" b="1" dirty="0"/>
              <a:t>Common Non-creditable foods</a:t>
            </a:r>
            <a:r>
              <a:rPr lang="en-US" dirty="0"/>
              <a:t>:</a:t>
            </a:r>
          </a:p>
          <a:p>
            <a:pPr lvl="1"/>
            <a:r>
              <a:rPr lang="en-US" sz="2800" dirty="0"/>
              <a:t>Bacon</a:t>
            </a:r>
          </a:p>
          <a:p>
            <a:pPr lvl="1"/>
            <a:r>
              <a:rPr lang="en-US" sz="2800" dirty="0"/>
              <a:t>Jell-O</a:t>
            </a:r>
          </a:p>
          <a:p>
            <a:pPr lvl="1"/>
            <a:r>
              <a:rPr lang="en-US" sz="2800" dirty="0"/>
              <a:t>Pudding</a:t>
            </a:r>
          </a:p>
          <a:p>
            <a:pPr lvl="1"/>
            <a:r>
              <a:rPr lang="en-US" sz="2800" b="1" u="sng" dirty="0"/>
              <a:t>Potato chips</a:t>
            </a:r>
          </a:p>
          <a:p>
            <a:pPr lvl="1"/>
            <a:r>
              <a:rPr lang="en-US" sz="2800" dirty="0"/>
              <a:t>Beef jerky</a:t>
            </a:r>
          </a:p>
          <a:p>
            <a:pPr lvl="1"/>
            <a:r>
              <a:rPr lang="en-US" sz="2800" dirty="0"/>
              <a:t>Ice cream</a:t>
            </a:r>
          </a:p>
          <a:p>
            <a:r>
              <a:rPr lang="en-US" dirty="0"/>
              <a:t>Usually high in fat, sugar, or salt but enhance the flavor of food.</a:t>
            </a:r>
          </a:p>
        </p:txBody>
      </p:sp>
    </p:spTree>
    <p:extLst>
      <p:ext uri="{BB962C8B-B14F-4D97-AF65-F5344CB8AC3E}">
        <p14:creationId xmlns:p14="http://schemas.microsoft.com/office/powerpoint/2010/main" val="1599371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588" y="365125"/>
            <a:ext cx="11636188" cy="1325563"/>
          </a:xfrm>
        </p:spPr>
        <p:txBody>
          <a:bodyPr>
            <a:normAutofit fontScale="90000"/>
          </a:bodyPr>
          <a:lstStyle/>
          <a:p>
            <a:r>
              <a:rPr lang="en-US" b="1" u="sng" dirty="0">
                <a:solidFill>
                  <a:srgbClr val="002060"/>
                </a:solidFill>
                <a:latin typeface="Century Gothic" panose="020B0502020202020204" pitchFamily="34" charset="0"/>
              </a:rPr>
              <a:t>CACFP Resource</a:t>
            </a:r>
            <a:br>
              <a:rPr lang="en-US" dirty="0">
                <a:latin typeface="Century Gothic" panose="020B0502020202020204" pitchFamily="34" charset="0"/>
              </a:rPr>
            </a:br>
            <a:r>
              <a:rPr lang="en-US" dirty="0">
                <a:latin typeface="Century Gothic" panose="020B0502020202020204" pitchFamily="34" charset="0"/>
              </a:rPr>
              <a:t>Creditable Foods </a:t>
            </a:r>
            <a:r>
              <a:rPr lang="en-US" sz="4000" dirty="0">
                <a:latin typeface="Century Gothic" panose="020B0502020202020204" pitchFamily="34" charset="0"/>
              </a:rPr>
              <a:t>(Revised edition coming soon)</a:t>
            </a:r>
          </a:p>
        </p:txBody>
      </p:sp>
      <p:pic>
        <p:nvPicPr>
          <p:cNvPr id="4" name="Content Placeholder 3" descr="https://fbcdn-sphotos-b-a.akamaihd.net/hphotos-ak-ash4/t1/p403x403/1460204_10152052953289806_523849135_n.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99045" y="1924836"/>
            <a:ext cx="3199597" cy="3957350"/>
          </a:xfrm>
          <a:prstGeom prst="rect">
            <a:avLst/>
          </a:prstGeom>
          <a:noFill/>
          <a:ln>
            <a:noFill/>
          </a:ln>
        </p:spPr>
      </p:pic>
    </p:spTree>
    <p:extLst>
      <p:ext uri="{BB962C8B-B14F-4D97-AF65-F5344CB8AC3E}">
        <p14:creationId xmlns:p14="http://schemas.microsoft.com/office/powerpoint/2010/main" val="849319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307" y="142673"/>
            <a:ext cx="9404723" cy="1400530"/>
          </a:xfrm>
        </p:spPr>
        <p:txBody>
          <a:bodyPr/>
          <a:lstStyle/>
          <a:p>
            <a:r>
              <a:rPr lang="en-US" sz="4000" b="1" u="sng" dirty="0">
                <a:solidFill>
                  <a:srgbClr val="002060"/>
                </a:solidFill>
                <a:latin typeface="Century Gothic" panose="020B0502020202020204" pitchFamily="34" charset="0"/>
              </a:rPr>
              <a:t>Meat/Meat Alternates</a:t>
            </a:r>
            <a:br>
              <a:rPr lang="en-US" b="1" dirty="0">
                <a:solidFill>
                  <a:srgbClr val="002060"/>
                </a:solidFill>
                <a:latin typeface="Century Gothic" panose="020B0502020202020204" pitchFamily="34" charset="0"/>
              </a:rPr>
            </a:br>
            <a:r>
              <a:rPr lang="en-US" sz="3600" dirty="0">
                <a:solidFill>
                  <a:schemeClr val="tx1"/>
                </a:solidFill>
                <a:latin typeface="Century Gothic" panose="020B0502020202020204" pitchFamily="34" charset="0"/>
              </a:rPr>
              <a:t>Combination Foods</a:t>
            </a:r>
          </a:p>
        </p:txBody>
      </p:sp>
      <p:sp>
        <p:nvSpPr>
          <p:cNvPr id="3" name="Content Placeholder 2"/>
          <p:cNvSpPr>
            <a:spLocks noGrp="1"/>
          </p:cNvSpPr>
          <p:nvPr>
            <p:ph idx="1"/>
          </p:nvPr>
        </p:nvSpPr>
        <p:spPr>
          <a:xfrm>
            <a:off x="646113" y="1543203"/>
            <a:ext cx="5852536" cy="5081531"/>
          </a:xfrm>
        </p:spPr>
        <p:txBody>
          <a:bodyPr>
            <a:normAutofit/>
          </a:bodyPr>
          <a:lstStyle/>
          <a:p>
            <a:r>
              <a:rPr lang="en-US" dirty="0">
                <a:solidFill>
                  <a:schemeClr val="tx1"/>
                </a:solidFill>
              </a:rPr>
              <a:t>Products</a:t>
            </a:r>
          </a:p>
          <a:p>
            <a:pPr lvl="1"/>
            <a:r>
              <a:rPr lang="en-US" dirty="0">
                <a:solidFill>
                  <a:schemeClr val="tx1"/>
                </a:solidFill>
              </a:rPr>
              <a:t>Store-bought combination foods</a:t>
            </a:r>
          </a:p>
          <a:p>
            <a:pPr lvl="1"/>
            <a:r>
              <a:rPr lang="en-US" dirty="0">
                <a:solidFill>
                  <a:schemeClr val="tx1"/>
                </a:solidFill>
              </a:rPr>
              <a:t>Soy Products </a:t>
            </a:r>
          </a:p>
          <a:p>
            <a:pPr lvl="1"/>
            <a:r>
              <a:rPr lang="en-US" dirty="0">
                <a:solidFill>
                  <a:schemeClr val="tx1"/>
                </a:solidFill>
              </a:rPr>
              <a:t>Tofu</a:t>
            </a:r>
          </a:p>
          <a:p>
            <a:r>
              <a:rPr lang="en-US" dirty="0">
                <a:solidFill>
                  <a:schemeClr val="tx1"/>
                </a:solidFill>
              </a:rPr>
              <a:t>Keep documentation in binder </a:t>
            </a:r>
          </a:p>
          <a:p>
            <a:r>
              <a:rPr lang="en-US" dirty="0">
                <a:solidFill>
                  <a:srgbClr val="FF0000"/>
                </a:solidFill>
              </a:rPr>
              <a:t>Danger</a:t>
            </a:r>
            <a:r>
              <a:rPr lang="en-US" dirty="0">
                <a:solidFill>
                  <a:schemeClr val="tx1"/>
                </a:solidFill>
              </a:rPr>
              <a:t>=accepting delivery of products without CN label or PFS</a:t>
            </a:r>
          </a:p>
          <a:p>
            <a:r>
              <a:rPr lang="en-US" dirty="0">
                <a:solidFill>
                  <a:srgbClr val="FF0000"/>
                </a:solidFill>
              </a:rPr>
              <a:t>Danger</a:t>
            </a:r>
            <a:r>
              <a:rPr lang="en-US" dirty="0">
                <a:solidFill>
                  <a:schemeClr val="tx1"/>
                </a:solidFill>
              </a:rPr>
              <a:t>=not</a:t>
            </a:r>
            <a:r>
              <a:rPr lang="en-US" dirty="0"/>
              <a:t> following serving instructions</a:t>
            </a:r>
          </a:p>
        </p:txBody>
      </p:sp>
      <p:grpSp>
        <p:nvGrpSpPr>
          <p:cNvPr id="5" name="Group 4"/>
          <p:cNvGrpSpPr/>
          <p:nvPr/>
        </p:nvGrpSpPr>
        <p:grpSpPr>
          <a:xfrm>
            <a:off x="6707356" y="385011"/>
            <a:ext cx="3628184" cy="5233133"/>
            <a:chOff x="1600200" y="900100"/>
            <a:chExt cx="6400799" cy="5486400"/>
          </a:xfrm>
        </p:grpSpPr>
        <p:grpSp>
          <p:nvGrpSpPr>
            <p:cNvPr id="6" name="Group 5"/>
            <p:cNvGrpSpPr/>
            <p:nvPr/>
          </p:nvGrpSpPr>
          <p:grpSpPr>
            <a:xfrm>
              <a:off x="1600200" y="900101"/>
              <a:ext cx="6400799" cy="5486399"/>
              <a:chOff x="1981200" y="2362200"/>
              <a:chExt cx="4884341" cy="3757612"/>
            </a:xfrm>
          </p:grpSpPr>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1200" y="2362200"/>
                <a:ext cx="4884341" cy="3757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2795257" y="2362200"/>
                <a:ext cx="3151897" cy="453680"/>
              </a:xfrm>
              <a:prstGeom prst="rect">
                <a:avLst/>
              </a:prstGeom>
              <a:solidFill>
                <a:srgbClr val="F8FEF9"/>
              </a:solidFill>
            </p:spPr>
            <p:txBody>
              <a:bodyPr wrap="square" rtlCol="0">
                <a:spAutoFit/>
              </a:bodyPr>
              <a:lstStyle/>
              <a:p>
                <a:pPr algn="ctr"/>
                <a:r>
                  <a:rPr lang="en-US" sz="1400" dirty="0"/>
                  <a:t>Product Formulation Statement</a:t>
                </a:r>
              </a:p>
            </p:txBody>
          </p:sp>
        </p:grpSp>
        <p:sp>
          <p:nvSpPr>
            <p:cNvPr id="7" name="Rectangle 6"/>
            <p:cNvSpPr/>
            <p:nvPr/>
          </p:nvSpPr>
          <p:spPr>
            <a:xfrm>
              <a:off x="1676400" y="900100"/>
              <a:ext cx="990600" cy="427025"/>
            </a:xfrm>
            <a:prstGeom prst="rect">
              <a:avLst/>
            </a:prstGeom>
            <a:solidFill>
              <a:srgbClr val="F8F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04353" y="4736888"/>
            <a:ext cx="3965651" cy="1762511"/>
          </a:xfrm>
          <a:prstGeom prst="rect">
            <a:avLst/>
          </a:prstGeom>
          <a:noFill/>
          <a:ln w="28575">
            <a:solidFill>
              <a:schemeClr val="tx1"/>
            </a:solidFill>
            <a:miter lim="800000"/>
            <a:headEnd/>
            <a:tailEnd/>
          </a:ln>
        </p:spPr>
      </p:pic>
    </p:spTree>
    <p:extLst>
      <p:ext uri="{BB962C8B-B14F-4D97-AF65-F5344CB8AC3E}">
        <p14:creationId xmlns:p14="http://schemas.microsoft.com/office/powerpoint/2010/main" val="2785875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0" y="223319"/>
            <a:ext cx="10515600" cy="1325563"/>
          </a:xfrm>
        </p:spPr>
        <p:txBody>
          <a:bodyPr/>
          <a:lstStyle/>
          <a:p>
            <a:pPr lvl="0"/>
            <a:r>
              <a:rPr lang="en-US" sz="4000" b="1" u="sng" dirty="0">
                <a:solidFill>
                  <a:srgbClr val="002060"/>
                </a:solidFill>
                <a:latin typeface="Century Gothic" panose="020B0502020202020204" pitchFamily="34" charset="0"/>
                <a:cs typeface="Arial" pitchFamily="34"/>
              </a:rPr>
              <a:t>CN Label = Healthy Food?</a:t>
            </a:r>
          </a:p>
        </p:txBody>
      </p:sp>
      <p:sp>
        <p:nvSpPr>
          <p:cNvPr id="3" name="Content Placeholder 2"/>
          <p:cNvSpPr txBox="1">
            <a:spLocks noGrp="1"/>
          </p:cNvSpPr>
          <p:nvPr>
            <p:ph idx="1"/>
          </p:nvPr>
        </p:nvSpPr>
        <p:spPr>
          <a:xfrm>
            <a:off x="2096826" y="1415879"/>
            <a:ext cx="8336327" cy="4503903"/>
          </a:xfrm>
        </p:spPr>
        <p:txBody>
          <a:bodyPr>
            <a:normAutofit/>
          </a:bodyPr>
          <a:lstStyle/>
          <a:p>
            <a:pPr lvl="0"/>
            <a:r>
              <a:rPr lang="en-US" sz="3200" dirty="0">
                <a:cs typeface="Arial" pitchFamily="34"/>
              </a:rPr>
              <a:t>CN labels are NOT the healthiest food option!</a:t>
            </a:r>
          </a:p>
          <a:p>
            <a:pPr lvl="1"/>
            <a:r>
              <a:rPr lang="en-US" sz="3200" dirty="0">
                <a:cs typeface="Arial" pitchFamily="34"/>
              </a:rPr>
              <a:t>Processed meat / meat alternate products</a:t>
            </a:r>
          </a:p>
          <a:p>
            <a:pPr lvl="2"/>
            <a:r>
              <a:rPr lang="en-US" sz="2800" dirty="0">
                <a:cs typeface="Arial" pitchFamily="34"/>
              </a:rPr>
              <a:t>High in sodium, fat and calories</a:t>
            </a:r>
          </a:p>
          <a:p>
            <a:pPr lvl="2"/>
            <a:r>
              <a:rPr lang="en-US" sz="2800" dirty="0">
                <a:cs typeface="Arial" pitchFamily="34"/>
              </a:rPr>
              <a:t>Many fillers &amp; by-products</a:t>
            </a:r>
            <a:endParaRPr lang="en-US" dirty="0">
              <a:cs typeface="Arial" pitchFamily="34"/>
            </a:endParaRPr>
          </a:p>
          <a:p>
            <a:pPr lvl="0"/>
            <a:r>
              <a:rPr lang="en-US" sz="3200" dirty="0">
                <a:cs typeface="Arial" pitchFamily="34"/>
              </a:rPr>
              <a:t>Scratch cooking is a healthier option</a:t>
            </a:r>
          </a:p>
          <a:p>
            <a:pPr lvl="0"/>
            <a:r>
              <a:rPr lang="en-US" sz="3200" b="1" dirty="0">
                <a:solidFill>
                  <a:srgbClr val="FF0000"/>
                </a:solidFill>
                <a:cs typeface="Arial" pitchFamily="34"/>
              </a:rPr>
              <a:t>Q&amp;A:</a:t>
            </a:r>
            <a:r>
              <a:rPr lang="en-US" sz="3200" dirty="0">
                <a:cs typeface="Arial" pitchFamily="34"/>
              </a:rPr>
              <a:t>  What menu option below is healthier? </a:t>
            </a:r>
            <a:endParaRPr lang="en-US" dirty="0">
              <a:cs typeface="Arial" pitchFamily="34"/>
            </a:endParaRPr>
          </a:p>
          <a:p>
            <a:pPr marL="0" indent="0">
              <a:buNone/>
            </a:pPr>
            <a:r>
              <a:rPr lang="en-US" dirty="0">
                <a:cs typeface="Arial" pitchFamily="34"/>
              </a:rPr>
              <a:t>is </a:t>
            </a:r>
            <a:r>
              <a:rPr lang="en-US" dirty="0" err="1">
                <a:cs typeface="Arial" pitchFamily="34"/>
              </a:rPr>
              <a:t>iOR</a:t>
            </a:r>
            <a:endParaRPr lang="en-US" dirty="0">
              <a:cs typeface="Arial" pitchFamily="34"/>
            </a:endParaRPr>
          </a:p>
        </p:txBody>
      </p:sp>
      <p:pic>
        <p:nvPicPr>
          <p:cNvPr id="4" name="Picture 3"/>
          <p:cNvPicPr>
            <a:picLocks noChangeAspect="1"/>
          </p:cNvPicPr>
          <p:nvPr/>
        </p:nvPicPr>
        <p:blipFill>
          <a:blip r:embed="rId2"/>
          <a:stretch>
            <a:fillRect/>
          </a:stretch>
        </p:blipFill>
        <p:spPr>
          <a:xfrm>
            <a:off x="2096827" y="4556099"/>
            <a:ext cx="3719830" cy="1885399"/>
          </a:xfrm>
          <a:prstGeom prst="rect">
            <a:avLst/>
          </a:prstGeom>
          <a:noFill/>
          <a:ln cap="flat">
            <a:noFill/>
          </a:ln>
        </p:spPr>
      </p:pic>
      <p:pic>
        <p:nvPicPr>
          <p:cNvPr id="5" name="Picture 4"/>
          <p:cNvPicPr>
            <a:picLocks noChangeAspect="1"/>
          </p:cNvPicPr>
          <p:nvPr/>
        </p:nvPicPr>
        <p:blipFill>
          <a:blip r:embed="rId3"/>
          <a:stretch>
            <a:fillRect/>
          </a:stretch>
        </p:blipFill>
        <p:spPr>
          <a:xfrm>
            <a:off x="6299308" y="4549824"/>
            <a:ext cx="3846970" cy="1891674"/>
          </a:xfrm>
          <a:prstGeom prst="rect">
            <a:avLst/>
          </a:prstGeom>
          <a:noFill/>
          <a:ln cap="flat">
            <a:noFill/>
          </a:ln>
        </p:spPr>
      </p:pic>
    </p:spTree>
    <p:extLst>
      <p:ext uri="{BB962C8B-B14F-4D97-AF65-F5344CB8AC3E}">
        <p14:creationId xmlns:p14="http://schemas.microsoft.com/office/powerpoint/2010/main" val="1262343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rgbClr val="002060"/>
                </a:solidFill>
                <a:latin typeface="Century Gothic" panose="020B0502020202020204" pitchFamily="34" charset="0"/>
              </a:rPr>
              <a:t>New Mexico Food Purchasing and Production Guide </a:t>
            </a:r>
            <a:r>
              <a:rPr lang="en-US" dirty="0">
                <a:solidFill>
                  <a:srgbClr val="002060"/>
                </a:solidFill>
                <a:latin typeface="Century Gothic" panose="020B0502020202020204" pitchFamily="34" charset="0"/>
              </a:rPr>
              <a:t>--  </a:t>
            </a:r>
            <a:r>
              <a:rPr lang="en-US" b="1" dirty="0">
                <a:solidFill>
                  <a:srgbClr val="FF0000"/>
                </a:solidFill>
                <a:latin typeface="Century Gothic" panose="020B0502020202020204" pitchFamily="34" charset="0"/>
              </a:rPr>
              <a:t>Updated</a:t>
            </a:r>
          </a:p>
        </p:txBody>
      </p:sp>
      <p:sp>
        <p:nvSpPr>
          <p:cNvPr id="3" name="Content Placeholder 2"/>
          <p:cNvSpPr>
            <a:spLocks noGrp="1"/>
          </p:cNvSpPr>
          <p:nvPr>
            <p:ph idx="1"/>
          </p:nvPr>
        </p:nvSpPr>
        <p:spPr/>
        <p:txBody>
          <a:bodyPr>
            <a:normAutofit fontScale="85000" lnSpcReduction="20000"/>
          </a:bodyPr>
          <a:lstStyle/>
          <a:p>
            <a:r>
              <a:rPr lang="en-US" sz="3000" dirty="0">
                <a:latin typeface="Arial" panose="020B0604020202020204" pitchFamily="34" charset="0"/>
                <a:cs typeface="Arial" panose="020B0604020202020204" pitchFamily="34" charset="0"/>
              </a:rPr>
              <a:t>Small quantity food production</a:t>
            </a:r>
          </a:p>
          <a:p>
            <a:pPr lvl="1"/>
            <a:r>
              <a:rPr lang="en-US" sz="3000" dirty="0">
                <a:latin typeface="Arial" panose="020B0604020202020204" pitchFamily="34" charset="0"/>
                <a:cs typeface="Arial" panose="020B0604020202020204" pitchFamily="34" charset="0"/>
              </a:rPr>
              <a:t>5-100 servings</a:t>
            </a:r>
          </a:p>
          <a:p>
            <a:pPr lvl="1"/>
            <a:r>
              <a:rPr lang="en-US" sz="3000" dirty="0">
                <a:latin typeface="Arial" panose="020B0604020202020204" pitchFamily="34" charset="0"/>
                <a:cs typeface="Arial" panose="020B0604020202020204" pitchFamily="34" charset="0"/>
              </a:rPr>
              <a:t>Color-coded sections</a:t>
            </a:r>
          </a:p>
          <a:p>
            <a:r>
              <a:rPr lang="en-US" sz="3000" dirty="0">
                <a:latin typeface="Arial" panose="020B0604020202020204" pitchFamily="34" charset="0"/>
                <a:cs typeface="Arial" panose="020B0604020202020204" pitchFamily="34" charset="0"/>
              </a:rPr>
              <a:t>Meat/Meat Alternate Section</a:t>
            </a:r>
          </a:p>
          <a:p>
            <a:pPr lvl="1"/>
            <a:r>
              <a:rPr lang="en-US" sz="3000" dirty="0">
                <a:latin typeface="Arial" panose="020B0604020202020204" pitchFamily="34" charset="0"/>
                <a:cs typeface="Arial" panose="020B0604020202020204" pitchFamily="34" charset="0"/>
              </a:rPr>
              <a:t>2 ounce serving size</a:t>
            </a:r>
          </a:p>
          <a:p>
            <a:pPr lvl="1"/>
            <a:r>
              <a:rPr lang="en-US" sz="3000" dirty="0">
                <a:solidFill>
                  <a:srgbClr val="FF0000"/>
                </a:solidFill>
                <a:latin typeface="Arial" panose="020B0604020202020204" pitchFamily="34" charset="0"/>
                <a:cs typeface="Arial" panose="020B0604020202020204" pitchFamily="34" charset="0"/>
              </a:rPr>
              <a:t>1 ½ ounce serving size</a:t>
            </a:r>
          </a:p>
          <a:p>
            <a:r>
              <a:rPr lang="en-US" sz="3000" dirty="0">
                <a:latin typeface="Arial" panose="020B0604020202020204" pitchFamily="34" charset="0"/>
                <a:cs typeface="Arial" panose="020B0604020202020204" pitchFamily="34" charset="0"/>
              </a:rPr>
              <a:t>Grains/bread Section</a:t>
            </a:r>
          </a:p>
          <a:p>
            <a:pPr lvl="1"/>
            <a:r>
              <a:rPr lang="en-US" sz="3000" dirty="0">
                <a:latin typeface="Arial" panose="020B0604020202020204" pitchFamily="34" charset="0"/>
                <a:cs typeface="Arial" panose="020B0604020202020204" pitchFamily="34" charset="0"/>
              </a:rPr>
              <a:t>Serving size</a:t>
            </a:r>
          </a:p>
          <a:p>
            <a:pPr lvl="1"/>
            <a:r>
              <a:rPr lang="en-US" sz="3000" dirty="0">
                <a:solidFill>
                  <a:srgbClr val="FF0000"/>
                </a:solidFill>
                <a:latin typeface="Arial" panose="020B0604020202020204" pitchFamily="34" charset="0"/>
                <a:cs typeface="Arial" panose="020B0604020202020204" pitchFamily="34" charset="0"/>
              </a:rPr>
              <a:t>Ounce Equivalents</a:t>
            </a:r>
          </a:p>
          <a:p>
            <a:r>
              <a:rPr lang="en-US" sz="3000" dirty="0">
                <a:latin typeface="Arial" panose="020B0604020202020204" pitchFamily="34" charset="0"/>
                <a:cs typeface="Arial" panose="020B0604020202020204" pitchFamily="34" charset="0"/>
              </a:rPr>
              <a:t>Fruit and Vegetable Section</a:t>
            </a:r>
          </a:p>
          <a:p>
            <a:pPr lvl="1"/>
            <a:r>
              <a:rPr lang="en-US" sz="3000" dirty="0">
                <a:solidFill>
                  <a:srgbClr val="FF0000"/>
                </a:solidFill>
                <a:latin typeface="Arial" panose="020B0604020202020204" pitchFamily="34" charset="0"/>
                <a:cs typeface="Arial" panose="020B0604020202020204" pitchFamily="34" charset="0"/>
              </a:rPr>
              <a:t>½ cup serving size - breakfast</a:t>
            </a:r>
          </a:p>
          <a:p>
            <a:pPr lvl="1"/>
            <a:r>
              <a:rPr lang="en-US" sz="3000" dirty="0">
                <a:latin typeface="Arial" panose="020B0604020202020204" pitchFamily="34" charset="0"/>
                <a:cs typeface="Arial" panose="020B0604020202020204" pitchFamily="34" charset="0"/>
              </a:rPr>
              <a:t>¼ cup serving size</a:t>
            </a:r>
          </a:p>
          <a:p>
            <a:endParaRPr lang="en-US" dirty="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9176" y="1760969"/>
            <a:ext cx="3600712" cy="4659745"/>
          </a:xfrm>
          <a:prstGeom prst="rect">
            <a:avLst/>
          </a:prstGeom>
        </p:spPr>
      </p:pic>
    </p:spTree>
    <p:extLst>
      <p:ext uri="{BB962C8B-B14F-4D97-AF65-F5344CB8AC3E}">
        <p14:creationId xmlns:p14="http://schemas.microsoft.com/office/powerpoint/2010/main" val="1124576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987"/>
            <a:ext cx="10515600" cy="1131376"/>
          </a:xfrm>
        </p:spPr>
        <p:txBody>
          <a:bodyPr>
            <a:normAutofit/>
          </a:bodyPr>
          <a:lstStyle/>
          <a:p>
            <a:r>
              <a:rPr lang="en-US" sz="4000" b="1" u="sng" dirty="0">
                <a:solidFill>
                  <a:srgbClr val="002060"/>
                </a:solidFill>
                <a:latin typeface="Century Gothic" panose="020B0502020202020204" pitchFamily="34" charset="0"/>
                <a:cs typeface="Arial" panose="020B0604020202020204" pitchFamily="34" charset="0"/>
              </a:rPr>
              <a:t>Family Style Meal Service</a:t>
            </a:r>
          </a:p>
        </p:txBody>
      </p:sp>
      <p:sp>
        <p:nvSpPr>
          <p:cNvPr id="3" name="Content Placeholder 2"/>
          <p:cNvSpPr>
            <a:spLocks noGrp="1"/>
          </p:cNvSpPr>
          <p:nvPr>
            <p:ph idx="1"/>
          </p:nvPr>
        </p:nvSpPr>
        <p:spPr>
          <a:xfrm>
            <a:off x="838199" y="1580147"/>
            <a:ext cx="5407617" cy="4596816"/>
          </a:xfrm>
        </p:spPr>
        <p:txBody>
          <a:bodyPr>
            <a:normAutofit fontScale="92500" lnSpcReduction="20000"/>
          </a:bodyPr>
          <a:lstStyle/>
          <a:p>
            <a:r>
              <a:rPr lang="en-US" sz="4000" b="1" dirty="0">
                <a:solidFill>
                  <a:schemeClr val="tx1"/>
                </a:solidFill>
                <a:latin typeface="+mn-lt"/>
                <a:cs typeface="Arial" panose="020B0604020202020204" pitchFamily="34" charset="0"/>
              </a:rPr>
              <a:t>New Mexico CACFP requirement</a:t>
            </a:r>
          </a:p>
          <a:p>
            <a:pPr lvl="1"/>
            <a:r>
              <a:rPr lang="en-US" sz="3600" dirty="0">
                <a:solidFill>
                  <a:schemeClr val="tx1"/>
                </a:solidFill>
                <a:latin typeface="+mn-lt"/>
                <a:cs typeface="Arial" panose="020B0604020202020204" pitchFamily="34" charset="0"/>
              </a:rPr>
              <a:t>Teacher eats the same meal </a:t>
            </a:r>
            <a:r>
              <a:rPr lang="en-US" sz="3600" dirty="0">
                <a:cs typeface="Arial" panose="020B0604020202020204" pitchFamily="34" charset="0"/>
              </a:rPr>
              <a:t>&amp; portion </a:t>
            </a:r>
            <a:r>
              <a:rPr lang="en-US" sz="3600" dirty="0">
                <a:solidFill>
                  <a:schemeClr val="tx1"/>
                </a:solidFill>
                <a:latin typeface="+mn-lt"/>
                <a:cs typeface="Arial" panose="020B0604020202020204" pitchFamily="34" charset="0"/>
              </a:rPr>
              <a:t>as the child and encourages trying all foods</a:t>
            </a:r>
          </a:p>
          <a:p>
            <a:pPr lvl="1"/>
            <a:endParaRPr lang="en-US" sz="3600" dirty="0">
              <a:solidFill>
                <a:schemeClr val="tx1"/>
              </a:solidFill>
              <a:latin typeface="+mn-lt"/>
              <a:cs typeface="Arial" panose="020B0604020202020204" pitchFamily="34" charset="0"/>
            </a:endParaRPr>
          </a:p>
          <a:p>
            <a:pPr lvl="1"/>
            <a:r>
              <a:rPr lang="en-US" sz="3600" dirty="0">
                <a:solidFill>
                  <a:schemeClr val="tx1"/>
                </a:solidFill>
                <a:latin typeface="+mn-lt"/>
                <a:cs typeface="Arial" panose="020B0604020202020204" pitchFamily="34" charset="0"/>
              </a:rPr>
              <a:t>Food is offered and therefore reimbursable even though child may choose not to eat it</a:t>
            </a:r>
          </a:p>
          <a:p>
            <a:pPr lvl="1"/>
            <a:endParaRPr lang="en-US" b="1" dirty="0"/>
          </a:p>
          <a:p>
            <a:endParaRPr lang="en-US" dirty="0"/>
          </a:p>
        </p:txBody>
      </p:sp>
      <p:pic>
        <p:nvPicPr>
          <p:cNvPr id="4" name="Picture 3"/>
          <p:cNvPicPr>
            <a:picLocks noChangeAspect="1"/>
          </p:cNvPicPr>
          <p:nvPr/>
        </p:nvPicPr>
        <p:blipFill>
          <a:blip r:embed="rId2"/>
          <a:stretch>
            <a:fillRect/>
          </a:stretch>
        </p:blipFill>
        <p:spPr>
          <a:xfrm>
            <a:off x="6437904" y="2107882"/>
            <a:ext cx="4619050" cy="3561397"/>
          </a:xfrm>
          <a:prstGeom prst="rect">
            <a:avLst/>
          </a:prstGeom>
        </p:spPr>
      </p:pic>
    </p:spTree>
    <p:extLst>
      <p:ext uri="{BB962C8B-B14F-4D97-AF65-F5344CB8AC3E}">
        <p14:creationId xmlns:p14="http://schemas.microsoft.com/office/powerpoint/2010/main" val="3548881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060" y="541103"/>
            <a:ext cx="9404723" cy="1400530"/>
          </a:xfrm>
        </p:spPr>
        <p:txBody>
          <a:bodyPr>
            <a:normAutofit fontScale="90000"/>
          </a:bodyPr>
          <a:lstStyle/>
          <a:p>
            <a:r>
              <a:rPr lang="en-US" b="1" u="sng" dirty="0">
                <a:solidFill>
                  <a:srgbClr val="002060"/>
                </a:solidFill>
                <a:latin typeface="Century Gothic" panose="020B0502020202020204" pitchFamily="34" charset="0"/>
              </a:rPr>
              <a:t>Documentation </a:t>
            </a:r>
            <a:br>
              <a:rPr lang="en-US" b="1" u="sng" dirty="0">
                <a:solidFill>
                  <a:srgbClr val="002060"/>
                </a:solidFill>
                <a:latin typeface="Century Gothic" panose="020B0502020202020204" pitchFamily="34" charset="0"/>
              </a:rPr>
            </a:br>
            <a:br>
              <a:rPr lang="en-US" b="1" u="sng" dirty="0">
                <a:solidFill>
                  <a:schemeClr val="tx1"/>
                </a:solidFill>
                <a:latin typeface="Century Gothic" panose="020B0502020202020204" pitchFamily="34" charset="0"/>
              </a:rPr>
            </a:br>
            <a:r>
              <a:rPr lang="en-US" sz="3600" b="1" dirty="0">
                <a:solidFill>
                  <a:schemeClr val="tx1"/>
                </a:solidFill>
                <a:latin typeface="Century Gothic" panose="020B0502020202020204" pitchFamily="34" charset="0"/>
              </a:rPr>
              <a:t>Product Information</a:t>
            </a:r>
          </a:p>
        </p:txBody>
      </p:sp>
      <p:sp>
        <p:nvSpPr>
          <p:cNvPr id="3" name="Content Placeholder 2"/>
          <p:cNvSpPr>
            <a:spLocks noGrp="1"/>
          </p:cNvSpPr>
          <p:nvPr>
            <p:ph idx="1"/>
          </p:nvPr>
        </p:nvSpPr>
        <p:spPr>
          <a:xfrm>
            <a:off x="456868" y="2302821"/>
            <a:ext cx="6938722" cy="4555179"/>
          </a:xfrm>
        </p:spPr>
        <p:txBody>
          <a:bodyPr>
            <a:noAutofit/>
          </a:bodyPr>
          <a:lstStyle/>
          <a:p>
            <a:r>
              <a:rPr lang="en-US" sz="3600" dirty="0">
                <a:solidFill>
                  <a:schemeClr val="tx1"/>
                </a:solidFill>
              </a:rPr>
              <a:t>Keep labels of items purchased </a:t>
            </a:r>
          </a:p>
          <a:p>
            <a:pPr marL="0" indent="0">
              <a:buNone/>
            </a:pPr>
            <a:r>
              <a:rPr lang="en-US" sz="3600" dirty="0"/>
              <a:t>   </a:t>
            </a:r>
            <a:r>
              <a:rPr lang="en-US" sz="3600" dirty="0">
                <a:solidFill>
                  <a:schemeClr val="tx1"/>
                </a:solidFill>
              </a:rPr>
              <a:t>and served</a:t>
            </a:r>
          </a:p>
          <a:p>
            <a:r>
              <a:rPr lang="en-US" sz="3600" dirty="0">
                <a:solidFill>
                  <a:schemeClr val="tx1"/>
                </a:solidFill>
              </a:rPr>
              <a:t>Binder or Other Organized System</a:t>
            </a:r>
          </a:p>
          <a:p>
            <a:pPr lvl="1"/>
            <a:r>
              <a:rPr lang="en-US" sz="3600" dirty="0">
                <a:solidFill>
                  <a:schemeClr val="tx1"/>
                </a:solidFill>
              </a:rPr>
              <a:t>Keep updated</a:t>
            </a:r>
          </a:p>
          <a:p>
            <a:r>
              <a:rPr lang="en-US" sz="3600" dirty="0">
                <a:solidFill>
                  <a:schemeClr val="tx1"/>
                </a:solidFill>
              </a:rPr>
              <a:t>Menu planning made easier</a:t>
            </a:r>
          </a:p>
          <a:p>
            <a:pPr lvl="1"/>
            <a:r>
              <a:rPr lang="en-US" sz="3600" dirty="0">
                <a:solidFill>
                  <a:schemeClr val="tx1"/>
                </a:solidFill>
              </a:rPr>
              <a:t>Buy same items </a:t>
            </a:r>
          </a:p>
        </p:txBody>
      </p:sp>
      <p:pic>
        <p:nvPicPr>
          <p:cNvPr id="1026" name="Picture 2" descr="Image result for binde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72670" y="52604"/>
            <a:ext cx="3061974" cy="30619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9219622" y="3342641"/>
            <a:ext cx="4037108" cy="1469573"/>
          </a:xfrm>
          <a:prstGeom prst="rect">
            <a:avLst/>
          </a:prstGeom>
        </p:spPr>
      </p:pic>
      <p:pic>
        <p:nvPicPr>
          <p:cNvPr id="1032" name="Picture 8" descr="Related imag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48530" y="4150658"/>
            <a:ext cx="2029775" cy="1381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bread bag 100% whole grain"/>
          <p:cNvPicPr>
            <a:picLocks noChangeAspect="1" noChangeArrowheads="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538575" y="3912755"/>
            <a:ext cx="1304545" cy="26813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37761" y="1076184"/>
            <a:ext cx="2836571" cy="2836571"/>
          </a:xfrm>
          <a:prstGeom prst="rect">
            <a:avLst/>
          </a:prstGeom>
        </p:spPr>
      </p:pic>
    </p:spTree>
    <p:extLst>
      <p:ext uri="{BB962C8B-B14F-4D97-AF65-F5344CB8AC3E}">
        <p14:creationId xmlns:p14="http://schemas.microsoft.com/office/powerpoint/2010/main" val="3941348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29560"/>
            <a:ext cx="9404723" cy="1400530"/>
          </a:xfrm>
        </p:spPr>
        <p:txBody>
          <a:bodyPr>
            <a:normAutofit/>
          </a:bodyPr>
          <a:lstStyle/>
          <a:p>
            <a:r>
              <a:rPr lang="en-US" sz="4000" b="1" u="sng" dirty="0">
                <a:solidFill>
                  <a:srgbClr val="002060"/>
                </a:solidFill>
                <a:latin typeface="Century Gothic" panose="020B0502020202020204" pitchFamily="34" charset="0"/>
              </a:rPr>
              <a:t>Menu Documentation</a:t>
            </a:r>
            <a:br>
              <a:rPr lang="en-US" sz="4000" b="1" u="sng" dirty="0">
                <a:solidFill>
                  <a:srgbClr val="002060"/>
                </a:solidFill>
                <a:latin typeface="Century Gothic" panose="020B0502020202020204" pitchFamily="34" charset="0"/>
              </a:rPr>
            </a:br>
            <a:r>
              <a:rPr lang="en-US" sz="3600" dirty="0">
                <a:latin typeface="Century Gothic" panose="020B0502020202020204" pitchFamily="34" charset="0"/>
              </a:rPr>
              <a:t>Cereals</a:t>
            </a:r>
            <a:endParaRPr lang="en-US" sz="3600" dirty="0">
              <a:solidFill>
                <a:schemeClr val="tx1"/>
              </a:solidFill>
              <a:latin typeface="Century Gothic" panose="020B0502020202020204" pitchFamily="34" charset="0"/>
            </a:endParaRPr>
          </a:p>
        </p:txBody>
      </p:sp>
      <p:sp>
        <p:nvSpPr>
          <p:cNvPr id="3" name="Content Placeholder 2"/>
          <p:cNvSpPr>
            <a:spLocks noGrp="1"/>
          </p:cNvSpPr>
          <p:nvPr>
            <p:ph idx="1"/>
          </p:nvPr>
        </p:nvSpPr>
        <p:spPr>
          <a:xfrm>
            <a:off x="646111" y="1630090"/>
            <a:ext cx="10724116" cy="4697558"/>
          </a:xfrm>
        </p:spPr>
        <p:txBody>
          <a:bodyPr>
            <a:normAutofit/>
          </a:bodyPr>
          <a:lstStyle/>
          <a:p>
            <a:r>
              <a:rPr lang="en-US" sz="3600" dirty="0">
                <a:solidFill>
                  <a:schemeClr val="tx1"/>
                </a:solidFill>
              </a:rPr>
              <a:t>Write the </a:t>
            </a:r>
            <a:r>
              <a:rPr lang="en-US" sz="3600" b="1" dirty="0">
                <a:solidFill>
                  <a:schemeClr val="tx1"/>
                </a:solidFill>
              </a:rPr>
              <a:t>specific name </a:t>
            </a:r>
            <a:r>
              <a:rPr lang="en-US" sz="3600" dirty="0">
                <a:solidFill>
                  <a:schemeClr val="tx1"/>
                </a:solidFill>
              </a:rPr>
              <a:t>of cereal(s) on menus</a:t>
            </a:r>
          </a:p>
          <a:p>
            <a:pPr lvl="1"/>
            <a:r>
              <a:rPr lang="en-US" sz="3200" dirty="0"/>
              <a:t>Verifies if within the sugar limit and/or whole grain-rich</a:t>
            </a:r>
            <a:endParaRPr lang="en-US" sz="3200" dirty="0">
              <a:solidFill>
                <a:schemeClr val="tx1"/>
              </a:solidFill>
            </a:endParaRPr>
          </a:p>
          <a:p>
            <a:endParaRPr lang="en-US" dirty="0"/>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0505" y="2935903"/>
            <a:ext cx="10449722" cy="2103664"/>
          </a:xfrm>
          <a:prstGeom prst="rect">
            <a:avLst/>
          </a:prstGeom>
        </p:spPr>
      </p:pic>
    </p:spTree>
    <p:extLst>
      <p:ext uri="{BB962C8B-B14F-4D97-AF65-F5344CB8AC3E}">
        <p14:creationId xmlns:p14="http://schemas.microsoft.com/office/powerpoint/2010/main" val="2612145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156447" y="658772"/>
            <a:ext cx="9637629" cy="914399"/>
          </a:xfrm>
        </p:spPr>
        <p:txBody>
          <a:bodyPr>
            <a:normAutofit fontScale="90000"/>
          </a:bodyPr>
          <a:lstStyle/>
          <a:p>
            <a:r>
              <a:rPr lang="en-US" sz="4800" b="1" u="sng" dirty="0">
                <a:solidFill>
                  <a:srgbClr val="002060"/>
                </a:solidFill>
                <a:latin typeface="Century Gothic" panose="020B0502020202020204" pitchFamily="34" charset="0"/>
              </a:rPr>
              <a:t>Nutrition Education</a:t>
            </a:r>
            <a:br>
              <a:rPr lang="en-US" sz="4800" b="1" u="sng" dirty="0">
                <a:solidFill>
                  <a:srgbClr val="002060"/>
                </a:solidFill>
                <a:latin typeface="Century Gothic" panose="020B0502020202020204" pitchFamily="34" charset="0"/>
              </a:rPr>
            </a:br>
            <a:r>
              <a:rPr lang="en-US" sz="4000" dirty="0">
                <a:solidFill>
                  <a:srgbClr val="002060"/>
                </a:solidFill>
                <a:latin typeface="Century Gothic" panose="020B0502020202020204" pitchFamily="34" charset="0"/>
              </a:rPr>
              <a:t>Monthly CACFP Requirement</a:t>
            </a:r>
            <a:br>
              <a:rPr lang="en-US" b="1" u="sng" dirty="0">
                <a:latin typeface="Arial" pitchFamily="34" charset="0"/>
                <a:cs typeface="Arial" pitchFamily="34" charset="0"/>
              </a:rPr>
            </a:br>
            <a:endParaRPr lang="en-US" b="1" u="sng" dirty="0">
              <a:latin typeface="Arial" pitchFamily="34" charset="0"/>
              <a:cs typeface="Arial" pitchFamily="34" charset="0"/>
            </a:endParaRPr>
          </a:p>
        </p:txBody>
      </p:sp>
      <p:sp>
        <p:nvSpPr>
          <p:cNvPr id="31747" name="Rectangle 3"/>
          <p:cNvSpPr>
            <a:spLocks noGrp="1" noChangeArrowheads="1"/>
          </p:cNvSpPr>
          <p:nvPr>
            <p:ph idx="1"/>
          </p:nvPr>
        </p:nvSpPr>
        <p:spPr>
          <a:xfrm>
            <a:off x="1219200" y="1752601"/>
            <a:ext cx="4468906" cy="4424081"/>
          </a:xfrm>
        </p:spPr>
        <p:txBody>
          <a:bodyPr>
            <a:normAutofit fontScale="92500"/>
          </a:bodyPr>
          <a:lstStyle/>
          <a:p>
            <a:pPr eaLnBrk="1" hangingPunct="1">
              <a:lnSpc>
                <a:spcPct val="90000"/>
              </a:lnSpc>
              <a:spcBef>
                <a:spcPct val="85000"/>
              </a:spcBef>
              <a:buClr>
                <a:srgbClr val="336600"/>
              </a:buClr>
              <a:buFont typeface="Arial" pitchFamily="34" charset="0"/>
              <a:buChar char="•"/>
            </a:pPr>
            <a:r>
              <a:rPr lang="en-US" sz="3600" dirty="0">
                <a:latin typeface="Arial" pitchFamily="34" charset="0"/>
                <a:cs typeface="Arial" pitchFamily="34" charset="0"/>
              </a:rPr>
              <a:t>Use Nutrition Education Form</a:t>
            </a:r>
          </a:p>
          <a:p>
            <a:pPr>
              <a:lnSpc>
                <a:spcPct val="90000"/>
              </a:lnSpc>
              <a:spcBef>
                <a:spcPct val="85000"/>
              </a:spcBef>
              <a:buClr>
                <a:srgbClr val="336600"/>
              </a:buClr>
              <a:buFont typeface="Arial" pitchFamily="34" charset="0"/>
              <a:buChar char="•"/>
            </a:pPr>
            <a:r>
              <a:rPr lang="en-US" sz="3600" dirty="0">
                <a:latin typeface="Arial" pitchFamily="34" charset="0"/>
                <a:cs typeface="Arial" pitchFamily="34" charset="0"/>
              </a:rPr>
              <a:t> 1 Nutrition Education activity per month</a:t>
            </a:r>
          </a:p>
          <a:p>
            <a:pPr eaLnBrk="1" hangingPunct="1">
              <a:lnSpc>
                <a:spcPct val="90000"/>
              </a:lnSpc>
              <a:spcBef>
                <a:spcPct val="85000"/>
              </a:spcBef>
              <a:buClr>
                <a:srgbClr val="336600"/>
              </a:buClr>
              <a:buFont typeface="Arial" pitchFamily="34" charset="0"/>
              <a:buChar char="•"/>
            </a:pPr>
            <a:r>
              <a:rPr lang="en-US" sz="3600" dirty="0">
                <a:latin typeface="Arial" pitchFamily="34" charset="0"/>
                <a:cs typeface="Arial" pitchFamily="34" charset="0"/>
              </a:rPr>
              <a:t>Keep filed for administrative review</a:t>
            </a:r>
          </a:p>
          <a:p>
            <a:pPr eaLnBrk="1" hangingPunct="1">
              <a:lnSpc>
                <a:spcPct val="90000"/>
              </a:lnSpc>
              <a:spcBef>
                <a:spcPct val="85000"/>
              </a:spcBef>
              <a:buClr>
                <a:srgbClr val="336600"/>
              </a:buClr>
              <a:buFont typeface="Arial" pitchFamily="34" charset="0"/>
              <a:buChar char="•"/>
            </a:pPr>
            <a:endParaRPr lang="en-US" sz="4100" b="1" dirty="0"/>
          </a:p>
          <a:p>
            <a:pPr lvl="1">
              <a:lnSpc>
                <a:spcPct val="90000"/>
              </a:lnSpc>
              <a:spcBef>
                <a:spcPct val="85000"/>
              </a:spcBef>
              <a:buClr>
                <a:srgbClr val="336600"/>
              </a:buClr>
              <a:buNone/>
            </a:pPr>
            <a:endParaRPr lang="en-US" sz="2000" dirty="0"/>
          </a:p>
        </p:txBody>
      </p:sp>
      <p:sp>
        <p:nvSpPr>
          <p:cNvPr id="31748" name="Rectangle 4"/>
          <p:cNvSpPr>
            <a:spLocks noChangeArrowheads="1"/>
          </p:cNvSpPr>
          <p:nvPr/>
        </p:nvSpPr>
        <p:spPr bwMode="auto">
          <a:xfrm>
            <a:off x="5997575" y="1930488"/>
            <a:ext cx="3429000" cy="3733800"/>
          </a:xfrm>
          <a:prstGeom prst="rect">
            <a:avLst/>
          </a:prstGeom>
          <a:solidFill>
            <a:srgbClr val="FFFFFF"/>
          </a:solidFill>
          <a:ln w="9525">
            <a:solidFill>
              <a:schemeClr val="tx1"/>
            </a:solidFill>
            <a:miter lim="800000"/>
            <a:headEnd/>
            <a:tailEnd/>
          </a:ln>
        </p:spPr>
        <p:txBody>
          <a:bodyPr wrap="none" anchor="ctr"/>
          <a:lstStyle/>
          <a:p>
            <a:endParaRPr lang="en-US"/>
          </a:p>
        </p:txBody>
      </p:sp>
      <p:pic>
        <p:nvPicPr>
          <p:cNvPr id="31749" name="Picture 5"/>
          <p:cNvPicPr>
            <a:picLocks noChangeAspect="1" noChangeArrowheads="1"/>
          </p:cNvPicPr>
          <p:nvPr/>
        </p:nvPicPr>
        <p:blipFill>
          <a:blip r:embed="rId3" cstate="print"/>
          <a:srcRect/>
          <a:stretch>
            <a:fillRect/>
          </a:stretch>
        </p:blipFill>
        <p:spPr bwMode="auto">
          <a:xfrm>
            <a:off x="6553200" y="2727413"/>
            <a:ext cx="2438400" cy="1828800"/>
          </a:xfrm>
          <a:prstGeom prst="rect">
            <a:avLst/>
          </a:prstGeom>
          <a:noFill/>
          <a:ln w="9525">
            <a:noFill/>
            <a:miter lim="800000"/>
            <a:headEnd/>
            <a:tailEnd/>
          </a:ln>
        </p:spPr>
      </p:pic>
      <p:pic>
        <p:nvPicPr>
          <p:cNvPr id="31750" name="Picture 6"/>
          <p:cNvPicPr>
            <a:picLocks noChangeAspect="1" noChangeArrowheads="1"/>
          </p:cNvPicPr>
          <p:nvPr/>
        </p:nvPicPr>
        <p:blipFill>
          <a:blip r:embed="rId4" cstate="print"/>
          <a:srcRect/>
          <a:stretch>
            <a:fillRect/>
          </a:stretch>
        </p:blipFill>
        <p:spPr bwMode="auto">
          <a:xfrm>
            <a:off x="5867400" y="1752601"/>
            <a:ext cx="336550" cy="269875"/>
          </a:xfrm>
          <a:prstGeom prst="rect">
            <a:avLst/>
          </a:prstGeom>
          <a:noFill/>
          <a:ln w="9525">
            <a:noFill/>
            <a:miter lim="800000"/>
            <a:headEnd/>
            <a:tailEnd/>
          </a:ln>
        </p:spPr>
      </p:pic>
      <p:pic>
        <p:nvPicPr>
          <p:cNvPr id="31751" name="Picture 7"/>
          <p:cNvPicPr>
            <a:picLocks noChangeAspect="1" noChangeArrowheads="1"/>
          </p:cNvPicPr>
          <p:nvPr/>
        </p:nvPicPr>
        <p:blipFill>
          <a:blip r:embed="rId4" cstate="print"/>
          <a:srcRect/>
          <a:stretch>
            <a:fillRect/>
          </a:stretch>
        </p:blipFill>
        <p:spPr bwMode="auto">
          <a:xfrm>
            <a:off x="5867400" y="1981201"/>
            <a:ext cx="336550" cy="269875"/>
          </a:xfrm>
          <a:prstGeom prst="rect">
            <a:avLst/>
          </a:prstGeom>
          <a:noFill/>
          <a:ln w="9525">
            <a:noFill/>
            <a:miter lim="800000"/>
            <a:headEnd/>
            <a:tailEnd/>
          </a:ln>
        </p:spPr>
      </p:pic>
      <p:pic>
        <p:nvPicPr>
          <p:cNvPr id="31752" name="Picture 8"/>
          <p:cNvPicPr>
            <a:picLocks noChangeAspect="1" noChangeArrowheads="1"/>
          </p:cNvPicPr>
          <p:nvPr/>
        </p:nvPicPr>
        <p:blipFill>
          <a:blip r:embed="rId4" cstate="print"/>
          <a:srcRect/>
          <a:stretch>
            <a:fillRect/>
          </a:stretch>
        </p:blipFill>
        <p:spPr bwMode="auto">
          <a:xfrm>
            <a:off x="5867400" y="2438401"/>
            <a:ext cx="336550" cy="269875"/>
          </a:xfrm>
          <a:prstGeom prst="rect">
            <a:avLst/>
          </a:prstGeom>
          <a:noFill/>
          <a:ln w="9525">
            <a:noFill/>
            <a:miter lim="800000"/>
            <a:headEnd/>
            <a:tailEnd/>
          </a:ln>
        </p:spPr>
      </p:pic>
      <p:pic>
        <p:nvPicPr>
          <p:cNvPr id="31753" name="Picture 9"/>
          <p:cNvPicPr>
            <a:picLocks noChangeAspect="1" noChangeArrowheads="1"/>
          </p:cNvPicPr>
          <p:nvPr/>
        </p:nvPicPr>
        <p:blipFill>
          <a:blip r:embed="rId4" cstate="print"/>
          <a:srcRect/>
          <a:stretch>
            <a:fillRect/>
          </a:stretch>
        </p:blipFill>
        <p:spPr bwMode="auto">
          <a:xfrm>
            <a:off x="5867400" y="2209801"/>
            <a:ext cx="336550" cy="269875"/>
          </a:xfrm>
          <a:prstGeom prst="rect">
            <a:avLst/>
          </a:prstGeom>
          <a:noFill/>
          <a:ln w="9525">
            <a:noFill/>
            <a:miter lim="800000"/>
            <a:headEnd/>
            <a:tailEnd/>
          </a:ln>
        </p:spPr>
      </p:pic>
      <p:pic>
        <p:nvPicPr>
          <p:cNvPr id="31754" name="Picture 10"/>
          <p:cNvPicPr>
            <a:picLocks noChangeAspect="1" noChangeArrowheads="1"/>
          </p:cNvPicPr>
          <p:nvPr/>
        </p:nvPicPr>
        <p:blipFill>
          <a:blip r:embed="rId4" cstate="print"/>
          <a:srcRect/>
          <a:stretch>
            <a:fillRect/>
          </a:stretch>
        </p:blipFill>
        <p:spPr bwMode="auto">
          <a:xfrm>
            <a:off x="5867400" y="2667001"/>
            <a:ext cx="336550" cy="269875"/>
          </a:xfrm>
          <a:prstGeom prst="rect">
            <a:avLst/>
          </a:prstGeom>
          <a:noFill/>
          <a:ln w="9525">
            <a:noFill/>
            <a:miter lim="800000"/>
            <a:headEnd/>
            <a:tailEnd/>
          </a:ln>
        </p:spPr>
      </p:pic>
      <p:pic>
        <p:nvPicPr>
          <p:cNvPr id="31755" name="Picture 11"/>
          <p:cNvPicPr>
            <a:picLocks noChangeAspect="1" noChangeArrowheads="1"/>
          </p:cNvPicPr>
          <p:nvPr/>
        </p:nvPicPr>
        <p:blipFill>
          <a:blip r:embed="rId4" cstate="print"/>
          <a:srcRect/>
          <a:stretch>
            <a:fillRect/>
          </a:stretch>
        </p:blipFill>
        <p:spPr bwMode="auto">
          <a:xfrm>
            <a:off x="5867400" y="2895601"/>
            <a:ext cx="336550" cy="269875"/>
          </a:xfrm>
          <a:prstGeom prst="rect">
            <a:avLst/>
          </a:prstGeom>
          <a:noFill/>
          <a:ln w="9525">
            <a:noFill/>
            <a:miter lim="800000"/>
            <a:headEnd/>
            <a:tailEnd/>
          </a:ln>
        </p:spPr>
      </p:pic>
      <p:pic>
        <p:nvPicPr>
          <p:cNvPr id="31756" name="Picture 12"/>
          <p:cNvPicPr>
            <a:picLocks noChangeAspect="1" noChangeArrowheads="1"/>
          </p:cNvPicPr>
          <p:nvPr/>
        </p:nvPicPr>
        <p:blipFill>
          <a:blip r:embed="rId4" cstate="print"/>
          <a:srcRect/>
          <a:stretch>
            <a:fillRect/>
          </a:stretch>
        </p:blipFill>
        <p:spPr bwMode="auto">
          <a:xfrm>
            <a:off x="5867400" y="3124201"/>
            <a:ext cx="336550" cy="269875"/>
          </a:xfrm>
          <a:prstGeom prst="rect">
            <a:avLst/>
          </a:prstGeom>
          <a:noFill/>
          <a:ln w="9525">
            <a:noFill/>
            <a:miter lim="800000"/>
            <a:headEnd/>
            <a:tailEnd/>
          </a:ln>
        </p:spPr>
      </p:pic>
      <p:pic>
        <p:nvPicPr>
          <p:cNvPr id="31757" name="Picture 13"/>
          <p:cNvPicPr>
            <a:picLocks noChangeAspect="1" noChangeArrowheads="1"/>
          </p:cNvPicPr>
          <p:nvPr/>
        </p:nvPicPr>
        <p:blipFill>
          <a:blip r:embed="rId4" cstate="print"/>
          <a:srcRect/>
          <a:stretch>
            <a:fillRect/>
          </a:stretch>
        </p:blipFill>
        <p:spPr bwMode="auto">
          <a:xfrm>
            <a:off x="5867400" y="3352801"/>
            <a:ext cx="336550" cy="269875"/>
          </a:xfrm>
          <a:prstGeom prst="rect">
            <a:avLst/>
          </a:prstGeom>
          <a:noFill/>
          <a:ln w="9525">
            <a:noFill/>
            <a:miter lim="800000"/>
            <a:headEnd/>
            <a:tailEnd/>
          </a:ln>
        </p:spPr>
      </p:pic>
      <p:pic>
        <p:nvPicPr>
          <p:cNvPr id="31758" name="Picture 14"/>
          <p:cNvPicPr>
            <a:picLocks noChangeAspect="1" noChangeArrowheads="1"/>
          </p:cNvPicPr>
          <p:nvPr/>
        </p:nvPicPr>
        <p:blipFill>
          <a:blip r:embed="rId4" cstate="print"/>
          <a:srcRect/>
          <a:stretch>
            <a:fillRect/>
          </a:stretch>
        </p:blipFill>
        <p:spPr bwMode="auto">
          <a:xfrm>
            <a:off x="5867400" y="5181601"/>
            <a:ext cx="336550" cy="269875"/>
          </a:xfrm>
          <a:prstGeom prst="rect">
            <a:avLst/>
          </a:prstGeom>
          <a:noFill/>
          <a:ln w="9525">
            <a:noFill/>
            <a:miter lim="800000"/>
            <a:headEnd/>
            <a:tailEnd/>
          </a:ln>
        </p:spPr>
      </p:pic>
      <p:pic>
        <p:nvPicPr>
          <p:cNvPr id="31759" name="Picture 15"/>
          <p:cNvPicPr>
            <a:picLocks noChangeAspect="1" noChangeArrowheads="1"/>
          </p:cNvPicPr>
          <p:nvPr/>
        </p:nvPicPr>
        <p:blipFill>
          <a:blip r:embed="rId4" cstate="print"/>
          <a:srcRect/>
          <a:stretch>
            <a:fillRect/>
          </a:stretch>
        </p:blipFill>
        <p:spPr bwMode="auto">
          <a:xfrm>
            <a:off x="5867400" y="4953001"/>
            <a:ext cx="336550" cy="269875"/>
          </a:xfrm>
          <a:prstGeom prst="rect">
            <a:avLst/>
          </a:prstGeom>
          <a:noFill/>
          <a:ln w="9525">
            <a:noFill/>
            <a:miter lim="800000"/>
            <a:headEnd/>
            <a:tailEnd/>
          </a:ln>
        </p:spPr>
      </p:pic>
      <p:pic>
        <p:nvPicPr>
          <p:cNvPr id="31760" name="Picture 16"/>
          <p:cNvPicPr>
            <a:picLocks noChangeAspect="1" noChangeArrowheads="1"/>
          </p:cNvPicPr>
          <p:nvPr/>
        </p:nvPicPr>
        <p:blipFill>
          <a:blip r:embed="rId4" cstate="print"/>
          <a:srcRect/>
          <a:stretch>
            <a:fillRect/>
          </a:stretch>
        </p:blipFill>
        <p:spPr bwMode="auto">
          <a:xfrm>
            <a:off x="5867400" y="4724401"/>
            <a:ext cx="336550" cy="269875"/>
          </a:xfrm>
          <a:prstGeom prst="rect">
            <a:avLst/>
          </a:prstGeom>
          <a:noFill/>
          <a:ln w="9525">
            <a:noFill/>
            <a:miter lim="800000"/>
            <a:headEnd/>
            <a:tailEnd/>
          </a:ln>
        </p:spPr>
      </p:pic>
      <p:pic>
        <p:nvPicPr>
          <p:cNvPr id="31761" name="Picture 17"/>
          <p:cNvPicPr>
            <a:picLocks noChangeAspect="1" noChangeArrowheads="1"/>
          </p:cNvPicPr>
          <p:nvPr/>
        </p:nvPicPr>
        <p:blipFill>
          <a:blip r:embed="rId4" cstate="print"/>
          <a:srcRect/>
          <a:stretch>
            <a:fillRect/>
          </a:stretch>
        </p:blipFill>
        <p:spPr bwMode="auto">
          <a:xfrm>
            <a:off x="5867400" y="4495801"/>
            <a:ext cx="336550" cy="269875"/>
          </a:xfrm>
          <a:prstGeom prst="rect">
            <a:avLst/>
          </a:prstGeom>
          <a:noFill/>
          <a:ln w="9525">
            <a:noFill/>
            <a:miter lim="800000"/>
            <a:headEnd/>
            <a:tailEnd/>
          </a:ln>
        </p:spPr>
      </p:pic>
      <p:pic>
        <p:nvPicPr>
          <p:cNvPr id="31762" name="Picture 18"/>
          <p:cNvPicPr>
            <a:picLocks noChangeAspect="1" noChangeArrowheads="1"/>
          </p:cNvPicPr>
          <p:nvPr/>
        </p:nvPicPr>
        <p:blipFill>
          <a:blip r:embed="rId4" cstate="print"/>
          <a:srcRect/>
          <a:stretch>
            <a:fillRect/>
          </a:stretch>
        </p:blipFill>
        <p:spPr bwMode="auto">
          <a:xfrm>
            <a:off x="5867400" y="4267201"/>
            <a:ext cx="336550" cy="269875"/>
          </a:xfrm>
          <a:prstGeom prst="rect">
            <a:avLst/>
          </a:prstGeom>
          <a:noFill/>
          <a:ln w="9525">
            <a:noFill/>
            <a:miter lim="800000"/>
            <a:headEnd/>
            <a:tailEnd/>
          </a:ln>
        </p:spPr>
      </p:pic>
      <p:pic>
        <p:nvPicPr>
          <p:cNvPr id="31763" name="Picture 19"/>
          <p:cNvPicPr>
            <a:picLocks noChangeAspect="1" noChangeArrowheads="1"/>
          </p:cNvPicPr>
          <p:nvPr/>
        </p:nvPicPr>
        <p:blipFill>
          <a:blip r:embed="rId4" cstate="print"/>
          <a:srcRect/>
          <a:stretch>
            <a:fillRect/>
          </a:stretch>
        </p:blipFill>
        <p:spPr bwMode="auto">
          <a:xfrm>
            <a:off x="5867400" y="4038601"/>
            <a:ext cx="336550" cy="269875"/>
          </a:xfrm>
          <a:prstGeom prst="rect">
            <a:avLst/>
          </a:prstGeom>
          <a:noFill/>
          <a:ln w="9525">
            <a:noFill/>
            <a:miter lim="800000"/>
            <a:headEnd/>
            <a:tailEnd/>
          </a:ln>
        </p:spPr>
      </p:pic>
      <p:pic>
        <p:nvPicPr>
          <p:cNvPr id="31764" name="Picture 20"/>
          <p:cNvPicPr>
            <a:picLocks noChangeAspect="1" noChangeArrowheads="1"/>
          </p:cNvPicPr>
          <p:nvPr/>
        </p:nvPicPr>
        <p:blipFill>
          <a:blip r:embed="rId4" cstate="print"/>
          <a:srcRect/>
          <a:stretch>
            <a:fillRect/>
          </a:stretch>
        </p:blipFill>
        <p:spPr bwMode="auto">
          <a:xfrm>
            <a:off x="5867400" y="3810001"/>
            <a:ext cx="336550" cy="269875"/>
          </a:xfrm>
          <a:prstGeom prst="rect">
            <a:avLst/>
          </a:prstGeom>
          <a:noFill/>
          <a:ln w="9525">
            <a:noFill/>
            <a:miter lim="800000"/>
            <a:headEnd/>
            <a:tailEnd/>
          </a:ln>
        </p:spPr>
      </p:pic>
      <p:pic>
        <p:nvPicPr>
          <p:cNvPr id="31765" name="Picture 21"/>
          <p:cNvPicPr>
            <a:picLocks noChangeAspect="1" noChangeArrowheads="1"/>
          </p:cNvPicPr>
          <p:nvPr/>
        </p:nvPicPr>
        <p:blipFill>
          <a:blip r:embed="rId4" cstate="print"/>
          <a:srcRect/>
          <a:stretch>
            <a:fillRect/>
          </a:stretch>
        </p:blipFill>
        <p:spPr bwMode="auto">
          <a:xfrm>
            <a:off x="5867400" y="3581401"/>
            <a:ext cx="336550" cy="269875"/>
          </a:xfrm>
          <a:prstGeom prst="rect">
            <a:avLst/>
          </a:prstGeom>
          <a:noFill/>
          <a:ln w="9525">
            <a:noFill/>
            <a:miter lim="800000"/>
            <a:headEnd/>
            <a:tailEnd/>
          </a:ln>
        </p:spPr>
      </p:pic>
      <p:pic>
        <p:nvPicPr>
          <p:cNvPr id="31766" name="Picture 22"/>
          <p:cNvPicPr>
            <a:picLocks noChangeAspect="1" noChangeArrowheads="1"/>
          </p:cNvPicPr>
          <p:nvPr/>
        </p:nvPicPr>
        <p:blipFill>
          <a:blip r:embed="rId4" cstate="print"/>
          <a:srcRect/>
          <a:stretch>
            <a:fillRect/>
          </a:stretch>
        </p:blipFill>
        <p:spPr bwMode="auto">
          <a:xfrm>
            <a:off x="8610600" y="5638801"/>
            <a:ext cx="336550" cy="269875"/>
          </a:xfrm>
          <a:prstGeom prst="rect">
            <a:avLst/>
          </a:prstGeom>
          <a:noFill/>
          <a:ln w="9525">
            <a:noFill/>
            <a:miter lim="800000"/>
            <a:headEnd/>
            <a:tailEnd/>
          </a:ln>
        </p:spPr>
      </p:pic>
      <p:pic>
        <p:nvPicPr>
          <p:cNvPr id="31767" name="Picture 23"/>
          <p:cNvPicPr>
            <a:picLocks noChangeAspect="1" noChangeArrowheads="1"/>
          </p:cNvPicPr>
          <p:nvPr/>
        </p:nvPicPr>
        <p:blipFill>
          <a:blip r:embed="rId4" cstate="print"/>
          <a:srcRect/>
          <a:stretch>
            <a:fillRect/>
          </a:stretch>
        </p:blipFill>
        <p:spPr bwMode="auto">
          <a:xfrm>
            <a:off x="8305800" y="5638801"/>
            <a:ext cx="336550" cy="269875"/>
          </a:xfrm>
          <a:prstGeom prst="rect">
            <a:avLst/>
          </a:prstGeom>
          <a:noFill/>
          <a:ln w="9525">
            <a:noFill/>
            <a:miter lim="800000"/>
            <a:headEnd/>
            <a:tailEnd/>
          </a:ln>
        </p:spPr>
      </p:pic>
      <p:pic>
        <p:nvPicPr>
          <p:cNvPr id="31768" name="Picture 24"/>
          <p:cNvPicPr>
            <a:picLocks noChangeAspect="1" noChangeArrowheads="1"/>
          </p:cNvPicPr>
          <p:nvPr/>
        </p:nvPicPr>
        <p:blipFill>
          <a:blip r:embed="rId4" cstate="print"/>
          <a:srcRect/>
          <a:stretch>
            <a:fillRect/>
          </a:stretch>
        </p:blipFill>
        <p:spPr bwMode="auto">
          <a:xfrm>
            <a:off x="8001000" y="5638801"/>
            <a:ext cx="336550" cy="269875"/>
          </a:xfrm>
          <a:prstGeom prst="rect">
            <a:avLst/>
          </a:prstGeom>
          <a:noFill/>
          <a:ln w="9525">
            <a:noFill/>
            <a:miter lim="800000"/>
            <a:headEnd/>
            <a:tailEnd/>
          </a:ln>
        </p:spPr>
      </p:pic>
      <p:pic>
        <p:nvPicPr>
          <p:cNvPr id="31769" name="Picture 25"/>
          <p:cNvPicPr>
            <a:picLocks noChangeAspect="1" noChangeArrowheads="1"/>
          </p:cNvPicPr>
          <p:nvPr/>
        </p:nvPicPr>
        <p:blipFill>
          <a:blip r:embed="rId4" cstate="print"/>
          <a:srcRect/>
          <a:stretch>
            <a:fillRect/>
          </a:stretch>
        </p:blipFill>
        <p:spPr bwMode="auto">
          <a:xfrm>
            <a:off x="7696200" y="5638801"/>
            <a:ext cx="336550" cy="269875"/>
          </a:xfrm>
          <a:prstGeom prst="rect">
            <a:avLst/>
          </a:prstGeom>
          <a:noFill/>
          <a:ln w="9525">
            <a:noFill/>
            <a:miter lim="800000"/>
            <a:headEnd/>
            <a:tailEnd/>
          </a:ln>
        </p:spPr>
      </p:pic>
      <p:pic>
        <p:nvPicPr>
          <p:cNvPr id="31770" name="Picture 26"/>
          <p:cNvPicPr>
            <a:picLocks noChangeAspect="1" noChangeArrowheads="1"/>
          </p:cNvPicPr>
          <p:nvPr/>
        </p:nvPicPr>
        <p:blipFill>
          <a:blip r:embed="rId4" cstate="print"/>
          <a:srcRect/>
          <a:stretch>
            <a:fillRect/>
          </a:stretch>
        </p:blipFill>
        <p:spPr bwMode="auto">
          <a:xfrm>
            <a:off x="7391400" y="5638801"/>
            <a:ext cx="336550" cy="269875"/>
          </a:xfrm>
          <a:prstGeom prst="rect">
            <a:avLst/>
          </a:prstGeom>
          <a:noFill/>
          <a:ln w="9525">
            <a:noFill/>
            <a:miter lim="800000"/>
            <a:headEnd/>
            <a:tailEnd/>
          </a:ln>
        </p:spPr>
      </p:pic>
      <p:pic>
        <p:nvPicPr>
          <p:cNvPr id="31771" name="Picture 27"/>
          <p:cNvPicPr>
            <a:picLocks noChangeAspect="1" noChangeArrowheads="1"/>
          </p:cNvPicPr>
          <p:nvPr/>
        </p:nvPicPr>
        <p:blipFill>
          <a:blip r:embed="rId4" cstate="print"/>
          <a:srcRect/>
          <a:stretch>
            <a:fillRect/>
          </a:stretch>
        </p:blipFill>
        <p:spPr bwMode="auto">
          <a:xfrm>
            <a:off x="7086600" y="5638801"/>
            <a:ext cx="336550" cy="269875"/>
          </a:xfrm>
          <a:prstGeom prst="rect">
            <a:avLst/>
          </a:prstGeom>
          <a:noFill/>
          <a:ln w="9525">
            <a:noFill/>
            <a:miter lim="800000"/>
            <a:headEnd/>
            <a:tailEnd/>
          </a:ln>
        </p:spPr>
      </p:pic>
      <p:pic>
        <p:nvPicPr>
          <p:cNvPr id="31772" name="Picture 28"/>
          <p:cNvPicPr>
            <a:picLocks noChangeAspect="1" noChangeArrowheads="1"/>
          </p:cNvPicPr>
          <p:nvPr/>
        </p:nvPicPr>
        <p:blipFill>
          <a:blip r:embed="rId4" cstate="print"/>
          <a:srcRect/>
          <a:stretch>
            <a:fillRect/>
          </a:stretch>
        </p:blipFill>
        <p:spPr bwMode="auto">
          <a:xfrm>
            <a:off x="6781800" y="5638801"/>
            <a:ext cx="336550" cy="269875"/>
          </a:xfrm>
          <a:prstGeom prst="rect">
            <a:avLst/>
          </a:prstGeom>
          <a:noFill/>
          <a:ln w="9525">
            <a:noFill/>
            <a:miter lim="800000"/>
            <a:headEnd/>
            <a:tailEnd/>
          </a:ln>
        </p:spPr>
      </p:pic>
      <p:pic>
        <p:nvPicPr>
          <p:cNvPr id="31773" name="Picture 29"/>
          <p:cNvPicPr>
            <a:picLocks noChangeAspect="1" noChangeArrowheads="1"/>
          </p:cNvPicPr>
          <p:nvPr/>
        </p:nvPicPr>
        <p:blipFill>
          <a:blip r:embed="rId4" cstate="print"/>
          <a:srcRect/>
          <a:stretch>
            <a:fillRect/>
          </a:stretch>
        </p:blipFill>
        <p:spPr bwMode="auto">
          <a:xfrm>
            <a:off x="6477000" y="5638801"/>
            <a:ext cx="336550" cy="269875"/>
          </a:xfrm>
          <a:prstGeom prst="rect">
            <a:avLst/>
          </a:prstGeom>
          <a:noFill/>
          <a:ln w="9525">
            <a:noFill/>
            <a:miter lim="800000"/>
            <a:headEnd/>
            <a:tailEnd/>
          </a:ln>
        </p:spPr>
      </p:pic>
      <p:pic>
        <p:nvPicPr>
          <p:cNvPr id="31774" name="Picture 30"/>
          <p:cNvPicPr>
            <a:picLocks noChangeAspect="1" noChangeArrowheads="1"/>
          </p:cNvPicPr>
          <p:nvPr/>
        </p:nvPicPr>
        <p:blipFill>
          <a:blip r:embed="rId4" cstate="print"/>
          <a:srcRect/>
          <a:stretch>
            <a:fillRect/>
          </a:stretch>
        </p:blipFill>
        <p:spPr bwMode="auto">
          <a:xfrm>
            <a:off x="6172200" y="5638801"/>
            <a:ext cx="336550" cy="269875"/>
          </a:xfrm>
          <a:prstGeom prst="rect">
            <a:avLst/>
          </a:prstGeom>
          <a:noFill/>
          <a:ln w="9525">
            <a:noFill/>
            <a:miter lim="800000"/>
            <a:headEnd/>
            <a:tailEnd/>
          </a:ln>
        </p:spPr>
      </p:pic>
      <p:pic>
        <p:nvPicPr>
          <p:cNvPr id="31775" name="Picture 31"/>
          <p:cNvPicPr>
            <a:picLocks noChangeAspect="1" noChangeArrowheads="1"/>
          </p:cNvPicPr>
          <p:nvPr/>
        </p:nvPicPr>
        <p:blipFill>
          <a:blip r:embed="rId4" cstate="print"/>
          <a:srcRect/>
          <a:stretch>
            <a:fillRect/>
          </a:stretch>
        </p:blipFill>
        <p:spPr bwMode="auto">
          <a:xfrm>
            <a:off x="5867400" y="5638801"/>
            <a:ext cx="336550" cy="269875"/>
          </a:xfrm>
          <a:prstGeom prst="rect">
            <a:avLst/>
          </a:prstGeom>
          <a:noFill/>
          <a:ln w="9525">
            <a:noFill/>
            <a:miter lim="800000"/>
            <a:headEnd/>
            <a:tailEnd/>
          </a:ln>
        </p:spPr>
      </p:pic>
      <p:pic>
        <p:nvPicPr>
          <p:cNvPr id="31776" name="Picture 32"/>
          <p:cNvPicPr>
            <a:picLocks noChangeAspect="1" noChangeArrowheads="1"/>
          </p:cNvPicPr>
          <p:nvPr/>
        </p:nvPicPr>
        <p:blipFill>
          <a:blip r:embed="rId4" cstate="print"/>
          <a:srcRect/>
          <a:stretch>
            <a:fillRect/>
          </a:stretch>
        </p:blipFill>
        <p:spPr bwMode="auto">
          <a:xfrm>
            <a:off x="5867400" y="5410201"/>
            <a:ext cx="336550" cy="269875"/>
          </a:xfrm>
          <a:prstGeom prst="rect">
            <a:avLst/>
          </a:prstGeom>
          <a:noFill/>
          <a:ln w="9525">
            <a:noFill/>
            <a:miter lim="800000"/>
            <a:headEnd/>
            <a:tailEnd/>
          </a:ln>
        </p:spPr>
      </p:pic>
      <p:pic>
        <p:nvPicPr>
          <p:cNvPr id="31777" name="Picture 33"/>
          <p:cNvPicPr>
            <a:picLocks noChangeAspect="1" noChangeArrowheads="1"/>
          </p:cNvPicPr>
          <p:nvPr/>
        </p:nvPicPr>
        <p:blipFill>
          <a:blip r:embed="rId4" cstate="print"/>
          <a:srcRect/>
          <a:stretch>
            <a:fillRect/>
          </a:stretch>
        </p:blipFill>
        <p:spPr bwMode="auto">
          <a:xfrm>
            <a:off x="8305800" y="1752601"/>
            <a:ext cx="336550" cy="269875"/>
          </a:xfrm>
          <a:prstGeom prst="rect">
            <a:avLst/>
          </a:prstGeom>
          <a:noFill/>
          <a:ln w="9525">
            <a:noFill/>
            <a:miter lim="800000"/>
            <a:headEnd/>
            <a:tailEnd/>
          </a:ln>
        </p:spPr>
      </p:pic>
      <p:pic>
        <p:nvPicPr>
          <p:cNvPr id="31778" name="Picture 34"/>
          <p:cNvPicPr>
            <a:picLocks noChangeAspect="1" noChangeArrowheads="1"/>
          </p:cNvPicPr>
          <p:nvPr/>
        </p:nvPicPr>
        <p:blipFill>
          <a:blip r:embed="rId4" cstate="print"/>
          <a:srcRect/>
          <a:stretch>
            <a:fillRect/>
          </a:stretch>
        </p:blipFill>
        <p:spPr bwMode="auto">
          <a:xfrm>
            <a:off x="8610600" y="1752601"/>
            <a:ext cx="336550" cy="269875"/>
          </a:xfrm>
          <a:prstGeom prst="rect">
            <a:avLst/>
          </a:prstGeom>
          <a:noFill/>
          <a:ln w="9525">
            <a:noFill/>
            <a:miter lim="800000"/>
            <a:headEnd/>
            <a:tailEnd/>
          </a:ln>
        </p:spPr>
      </p:pic>
      <p:pic>
        <p:nvPicPr>
          <p:cNvPr id="31779" name="Picture 35"/>
          <p:cNvPicPr>
            <a:picLocks noChangeAspect="1" noChangeArrowheads="1"/>
          </p:cNvPicPr>
          <p:nvPr/>
        </p:nvPicPr>
        <p:blipFill>
          <a:blip r:embed="rId4" cstate="print"/>
          <a:srcRect/>
          <a:stretch>
            <a:fillRect/>
          </a:stretch>
        </p:blipFill>
        <p:spPr bwMode="auto">
          <a:xfrm>
            <a:off x="8947150" y="1753440"/>
            <a:ext cx="336550" cy="269875"/>
          </a:xfrm>
          <a:prstGeom prst="rect">
            <a:avLst/>
          </a:prstGeom>
          <a:noFill/>
          <a:ln w="9525">
            <a:noFill/>
            <a:miter lim="800000"/>
            <a:headEnd/>
            <a:tailEnd/>
          </a:ln>
        </p:spPr>
      </p:pic>
      <p:pic>
        <p:nvPicPr>
          <p:cNvPr id="31780" name="Picture 36"/>
          <p:cNvPicPr>
            <a:picLocks noChangeAspect="1" noChangeArrowheads="1"/>
          </p:cNvPicPr>
          <p:nvPr/>
        </p:nvPicPr>
        <p:blipFill>
          <a:blip r:embed="rId4" cstate="print"/>
          <a:srcRect/>
          <a:stretch>
            <a:fillRect/>
          </a:stretch>
        </p:blipFill>
        <p:spPr bwMode="auto">
          <a:xfrm>
            <a:off x="9220200" y="1752601"/>
            <a:ext cx="336550" cy="269875"/>
          </a:xfrm>
          <a:prstGeom prst="rect">
            <a:avLst/>
          </a:prstGeom>
          <a:noFill/>
          <a:ln w="9525">
            <a:noFill/>
            <a:miter lim="800000"/>
            <a:headEnd/>
            <a:tailEnd/>
          </a:ln>
        </p:spPr>
      </p:pic>
      <p:pic>
        <p:nvPicPr>
          <p:cNvPr id="31781" name="Picture 37"/>
          <p:cNvPicPr>
            <a:picLocks noChangeAspect="1" noChangeArrowheads="1"/>
          </p:cNvPicPr>
          <p:nvPr/>
        </p:nvPicPr>
        <p:blipFill>
          <a:blip r:embed="rId4" cstate="print"/>
          <a:srcRect/>
          <a:stretch>
            <a:fillRect/>
          </a:stretch>
        </p:blipFill>
        <p:spPr bwMode="auto">
          <a:xfrm>
            <a:off x="9220200" y="1981201"/>
            <a:ext cx="336550" cy="269875"/>
          </a:xfrm>
          <a:prstGeom prst="rect">
            <a:avLst/>
          </a:prstGeom>
          <a:noFill/>
          <a:ln w="9525">
            <a:noFill/>
            <a:miter lim="800000"/>
            <a:headEnd/>
            <a:tailEnd/>
          </a:ln>
        </p:spPr>
      </p:pic>
      <p:pic>
        <p:nvPicPr>
          <p:cNvPr id="31782" name="Picture 38"/>
          <p:cNvPicPr>
            <a:picLocks noChangeAspect="1" noChangeArrowheads="1"/>
          </p:cNvPicPr>
          <p:nvPr/>
        </p:nvPicPr>
        <p:blipFill>
          <a:blip r:embed="rId4" cstate="print"/>
          <a:srcRect/>
          <a:stretch>
            <a:fillRect/>
          </a:stretch>
        </p:blipFill>
        <p:spPr bwMode="auto">
          <a:xfrm>
            <a:off x="9220200" y="2209801"/>
            <a:ext cx="336550" cy="269875"/>
          </a:xfrm>
          <a:prstGeom prst="rect">
            <a:avLst/>
          </a:prstGeom>
          <a:noFill/>
          <a:ln w="9525">
            <a:noFill/>
            <a:miter lim="800000"/>
            <a:headEnd/>
            <a:tailEnd/>
          </a:ln>
        </p:spPr>
      </p:pic>
      <p:pic>
        <p:nvPicPr>
          <p:cNvPr id="31783" name="Picture 39"/>
          <p:cNvPicPr>
            <a:picLocks noChangeAspect="1" noChangeArrowheads="1"/>
          </p:cNvPicPr>
          <p:nvPr/>
        </p:nvPicPr>
        <p:blipFill>
          <a:blip r:embed="rId4" cstate="print"/>
          <a:srcRect/>
          <a:stretch>
            <a:fillRect/>
          </a:stretch>
        </p:blipFill>
        <p:spPr bwMode="auto">
          <a:xfrm>
            <a:off x="9220200" y="2438401"/>
            <a:ext cx="336550" cy="269875"/>
          </a:xfrm>
          <a:prstGeom prst="rect">
            <a:avLst/>
          </a:prstGeom>
          <a:noFill/>
          <a:ln w="9525">
            <a:noFill/>
            <a:miter lim="800000"/>
            <a:headEnd/>
            <a:tailEnd/>
          </a:ln>
        </p:spPr>
      </p:pic>
      <p:pic>
        <p:nvPicPr>
          <p:cNvPr id="31784" name="Picture 40"/>
          <p:cNvPicPr>
            <a:picLocks noChangeAspect="1" noChangeArrowheads="1"/>
          </p:cNvPicPr>
          <p:nvPr/>
        </p:nvPicPr>
        <p:blipFill>
          <a:blip r:embed="rId4" cstate="print"/>
          <a:srcRect/>
          <a:stretch>
            <a:fillRect/>
          </a:stretch>
        </p:blipFill>
        <p:spPr bwMode="auto">
          <a:xfrm>
            <a:off x="9220200" y="2667001"/>
            <a:ext cx="336550" cy="269875"/>
          </a:xfrm>
          <a:prstGeom prst="rect">
            <a:avLst/>
          </a:prstGeom>
          <a:noFill/>
          <a:ln w="9525">
            <a:noFill/>
            <a:miter lim="800000"/>
            <a:headEnd/>
            <a:tailEnd/>
          </a:ln>
        </p:spPr>
      </p:pic>
      <p:pic>
        <p:nvPicPr>
          <p:cNvPr id="31785" name="Picture 41"/>
          <p:cNvPicPr>
            <a:picLocks noChangeAspect="1" noChangeArrowheads="1"/>
          </p:cNvPicPr>
          <p:nvPr/>
        </p:nvPicPr>
        <p:blipFill>
          <a:blip r:embed="rId4" cstate="print"/>
          <a:srcRect/>
          <a:stretch>
            <a:fillRect/>
          </a:stretch>
        </p:blipFill>
        <p:spPr bwMode="auto">
          <a:xfrm>
            <a:off x="9220200" y="2895601"/>
            <a:ext cx="336550" cy="269875"/>
          </a:xfrm>
          <a:prstGeom prst="rect">
            <a:avLst/>
          </a:prstGeom>
          <a:noFill/>
          <a:ln w="9525">
            <a:noFill/>
            <a:miter lim="800000"/>
            <a:headEnd/>
            <a:tailEnd/>
          </a:ln>
        </p:spPr>
      </p:pic>
      <p:pic>
        <p:nvPicPr>
          <p:cNvPr id="31786" name="Picture 42"/>
          <p:cNvPicPr>
            <a:picLocks noChangeAspect="1" noChangeArrowheads="1"/>
          </p:cNvPicPr>
          <p:nvPr/>
        </p:nvPicPr>
        <p:blipFill>
          <a:blip r:embed="rId4" cstate="print"/>
          <a:srcRect/>
          <a:stretch>
            <a:fillRect/>
          </a:stretch>
        </p:blipFill>
        <p:spPr bwMode="auto">
          <a:xfrm>
            <a:off x="9220200" y="3124201"/>
            <a:ext cx="336550" cy="269875"/>
          </a:xfrm>
          <a:prstGeom prst="rect">
            <a:avLst/>
          </a:prstGeom>
          <a:noFill/>
          <a:ln w="9525">
            <a:noFill/>
            <a:miter lim="800000"/>
            <a:headEnd/>
            <a:tailEnd/>
          </a:ln>
        </p:spPr>
      </p:pic>
      <p:pic>
        <p:nvPicPr>
          <p:cNvPr id="31787" name="Picture 43"/>
          <p:cNvPicPr>
            <a:picLocks noChangeAspect="1" noChangeArrowheads="1"/>
          </p:cNvPicPr>
          <p:nvPr/>
        </p:nvPicPr>
        <p:blipFill>
          <a:blip r:embed="rId4" cstate="print"/>
          <a:srcRect/>
          <a:stretch>
            <a:fillRect/>
          </a:stretch>
        </p:blipFill>
        <p:spPr bwMode="auto">
          <a:xfrm>
            <a:off x="9220200" y="3352801"/>
            <a:ext cx="336550" cy="269875"/>
          </a:xfrm>
          <a:prstGeom prst="rect">
            <a:avLst/>
          </a:prstGeom>
          <a:noFill/>
          <a:ln w="9525">
            <a:noFill/>
            <a:miter lim="800000"/>
            <a:headEnd/>
            <a:tailEnd/>
          </a:ln>
        </p:spPr>
      </p:pic>
      <p:pic>
        <p:nvPicPr>
          <p:cNvPr id="31788" name="Picture 44"/>
          <p:cNvPicPr>
            <a:picLocks noChangeAspect="1" noChangeArrowheads="1"/>
          </p:cNvPicPr>
          <p:nvPr/>
        </p:nvPicPr>
        <p:blipFill>
          <a:blip r:embed="rId4" cstate="print"/>
          <a:srcRect/>
          <a:stretch>
            <a:fillRect/>
          </a:stretch>
        </p:blipFill>
        <p:spPr bwMode="auto">
          <a:xfrm>
            <a:off x="9220200" y="3581401"/>
            <a:ext cx="336550" cy="269875"/>
          </a:xfrm>
          <a:prstGeom prst="rect">
            <a:avLst/>
          </a:prstGeom>
          <a:noFill/>
          <a:ln w="9525">
            <a:noFill/>
            <a:miter lim="800000"/>
            <a:headEnd/>
            <a:tailEnd/>
          </a:ln>
        </p:spPr>
      </p:pic>
      <p:pic>
        <p:nvPicPr>
          <p:cNvPr id="31789" name="Picture 45"/>
          <p:cNvPicPr>
            <a:picLocks noChangeAspect="1" noChangeArrowheads="1"/>
          </p:cNvPicPr>
          <p:nvPr/>
        </p:nvPicPr>
        <p:blipFill>
          <a:blip r:embed="rId4" cstate="print"/>
          <a:srcRect/>
          <a:stretch>
            <a:fillRect/>
          </a:stretch>
        </p:blipFill>
        <p:spPr bwMode="auto">
          <a:xfrm>
            <a:off x="9220200" y="4038601"/>
            <a:ext cx="336550" cy="269875"/>
          </a:xfrm>
          <a:prstGeom prst="rect">
            <a:avLst/>
          </a:prstGeom>
          <a:noFill/>
          <a:ln w="9525">
            <a:noFill/>
            <a:miter lim="800000"/>
            <a:headEnd/>
            <a:tailEnd/>
          </a:ln>
        </p:spPr>
      </p:pic>
      <p:pic>
        <p:nvPicPr>
          <p:cNvPr id="31790" name="Picture 46"/>
          <p:cNvPicPr>
            <a:picLocks noChangeAspect="1" noChangeArrowheads="1"/>
          </p:cNvPicPr>
          <p:nvPr/>
        </p:nvPicPr>
        <p:blipFill>
          <a:blip r:embed="rId4" cstate="print"/>
          <a:srcRect/>
          <a:stretch>
            <a:fillRect/>
          </a:stretch>
        </p:blipFill>
        <p:spPr bwMode="auto">
          <a:xfrm>
            <a:off x="9220200" y="3810001"/>
            <a:ext cx="336550" cy="269875"/>
          </a:xfrm>
          <a:prstGeom prst="rect">
            <a:avLst/>
          </a:prstGeom>
          <a:noFill/>
          <a:ln w="9525">
            <a:noFill/>
            <a:miter lim="800000"/>
            <a:headEnd/>
            <a:tailEnd/>
          </a:ln>
        </p:spPr>
      </p:pic>
      <p:pic>
        <p:nvPicPr>
          <p:cNvPr id="31791" name="Picture 47"/>
          <p:cNvPicPr>
            <a:picLocks noChangeAspect="1" noChangeArrowheads="1"/>
          </p:cNvPicPr>
          <p:nvPr/>
        </p:nvPicPr>
        <p:blipFill>
          <a:blip r:embed="rId4" cstate="print"/>
          <a:srcRect/>
          <a:stretch>
            <a:fillRect/>
          </a:stretch>
        </p:blipFill>
        <p:spPr bwMode="auto">
          <a:xfrm>
            <a:off x="9220200" y="4267201"/>
            <a:ext cx="336550" cy="269875"/>
          </a:xfrm>
          <a:prstGeom prst="rect">
            <a:avLst/>
          </a:prstGeom>
          <a:noFill/>
          <a:ln w="9525">
            <a:noFill/>
            <a:miter lim="800000"/>
            <a:headEnd/>
            <a:tailEnd/>
          </a:ln>
        </p:spPr>
      </p:pic>
      <p:pic>
        <p:nvPicPr>
          <p:cNvPr id="31792" name="Picture 48"/>
          <p:cNvPicPr>
            <a:picLocks noChangeAspect="1" noChangeArrowheads="1"/>
          </p:cNvPicPr>
          <p:nvPr/>
        </p:nvPicPr>
        <p:blipFill>
          <a:blip r:embed="rId4" cstate="print"/>
          <a:srcRect/>
          <a:stretch>
            <a:fillRect/>
          </a:stretch>
        </p:blipFill>
        <p:spPr bwMode="auto">
          <a:xfrm>
            <a:off x="9220200" y="4495801"/>
            <a:ext cx="336550" cy="269875"/>
          </a:xfrm>
          <a:prstGeom prst="rect">
            <a:avLst/>
          </a:prstGeom>
          <a:noFill/>
          <a:ln w="9525">
            <a:noFill/>
            <a:miter lim="800000"/>
            <a:headEnd/>
            <a:tailEnd/>
          </a:ln>
        </p:spPr>
      </p:pic>
      <p:pic>
        <p:nvPicPr>
          <p:cNvPr id="31793" name="Picture 49"/>
          <p:cNvPicPr>
            <a:picLocks noChangeAspect="1" noChangeArrowheads="1"/>
          </p:cNvPicPr>
          <p:nvPr/>
        </p:nvPicPr>
        <p:blipFill>
          <a:blip r:embed="rId4" cstate="print"/>
          <a:srcRect/>
          <a:stretch>
            <a:fillRect/>
          </a:stretch>
        </p:blipFill>
        <p:spPr bwMode="auto">
          <a:xfrm>
            <a:off x="9220200" y="4724401"/>
            <a:ext cx="336550" cy="269875"/>
          </a:xfrm>
          <a:prstGeom prst="rect">
            <a:avLst/>
          </a:prstGeom>
          <a:noFill/>
          <a:ln w="9525">
            <a:noFill/>
            <a:miter lim="800000"/>
            <a:headEnd/>
            <a:tailEnd/>
          </a:ln>
        </p:spPr>
      </p:pic>
      <p:pic>
        <p:nvPicPr>
          <p:cNvPr id="31794" name="Picture 50"/>
          <p:cNvPicPr>
            <a:picLocks noChangeAspect="1" noChangeArrowheads="1"/>
          </p:cNvPicPr>
          <p:nvPr/>
        </p:nvPicPr>
        <p:blipFill>
          <a:blip r:embed="rId4" cstate="print"/>
          <a:srcRect/>
          <a:stretch>
            <a:fillRect/>
          </a:stretch>
        </p:blipFill>
        <p:spPr bwMode="auto">
          <a:xfrm>
            <a:off x="9220200" y="4953001"/>
            <a:ext cx="336550" cy="269875"/>
          </a:xfrm>
          <a:prstGeom prst="rect">
            <a:avLst/>
          </a:prstGeom>
          <a:noFill/>
          <a:ln w="9525">
            <a:noFill/>
            <a:miter lim="800000"/>
            <a:headEnd/>
            <a:tailEnd/>
          </a:ln>
        </p:spPr>
      </p:pic>
      <p:pic>
        <p:nvPicPr>
          <p:cNvPr id="31795" name="Picture 51"/>
          <p:cNvPicPr>
            <a:picLocks noChangeAspect="1" noChangeArrowheads="1"/>
          </p:cNvPicPr>
          <p:nvPr/>
        </p:nvPicPr>
        <p:blipFill>
          <a:blip r:embed="rId4" cstate="print"/>
          <a:srcRect/>
          <a:stretch>
            <a:fillRect/>
          </a:stretch>
        </p:blipFill>
        <p:spPr bwMode="auto">
          <a:xfrm>
            <a:off x="9220200" y="5181601"/>
            <a:ext cx="336550" cy="269875"/>
          </a:xfrm>
          <a:prstGeom prst="rect">
            <a:avLst/>
          </a:prstGeom>
          <a:noFill/>
          <a:ln w="9525">
            <a:noFill/>
            <a:miter lim="800000"/>
            <a:headEnd/>
            <a:tailEnd/>
          </a:ln>
        </p:spPr>
      </p:pic>
      <p:pic>
        <p:nvPicPr>
          <p:cNvPr id="31796" name="Picture 52"/>
          <p:cNvPicPr>
            <a:picLocks noChangeAspect="1" noChangeArrowheads="1"/>
          </p:cNvPicPr>
          <p:nvPr/>
        </p:nvPicPr>
        <p:blipFill>
          <a:blip r:embed="rId4" cstate="print"/>
          <a:srcRect/>
          <a:stretch>
            <a:fillRect/>
          </a:stretch>
        </p:blipFill>
        <p:spPr bwMode="auto">
          <a:xfrm>
            <a:off x="9220200" y="5410201"/>
            <a:ext cx="336550" cy="269875"/>
          </a:xfrm>
          <a:prstGeom prst="rect">
            <a:avLst/>
          </a:prstGeom>
          <a:noFill/>
          <a:ln w="9525">
            <a:noFill/>
            <a:miter lim="800000"/>
            <a:headEnd/>
            <a:tailEnd/>
          </a:ln>
        </p:spPr>
      </p:pic>
      <p:pic>
        <p:nvPicPr>
          <p:cNvPr id="31797" name="Picture 53"/>
          <p:cNvPicPr>
            <a:picLocks noChangeAspect="1" noChangeArrowheads="1"/>
          </p:cNvPicPr>
          <p:nvPr/>
        </p:nvPicPr>
        <p:blipFill>
          <a:blip r:embed="rId4" cstate="print"/>
          <a:srcRect/>
          <a:stretch>
            <a:fillRect/>
          </a:stretch>
        </p:blipFill>
        <p:spPr bwMode="auto">
          <a:xfrm>
            <a:off x="9220200" y="5638801"/>
            <a:ext cx="336550" cy="269875"/>
          </a:xfrm>
          <a:prstGeom prst="rect">
            <a:avLst/>
          </a:prstGeom>
          <a:noFill/>
          <a:ln w="9525">
            <a:noFill/>
            <a:miter lim="800000"/>
            <a:headEnd/>
            <a:tailEnd/>
          </a:ln>
        </p:spPr>
      </p:pic>
      <p:pic>
        <p:nvPicPr>
          <p:cNvPr id="31798" name="Picture 54"/>
          <p:cNvPicPr>
            <a:picLocks noChangeAspect="1" noChangeArrowheads="1"/>
          </p:cNvPicPr>
          <p:nvPr/>
        </p:nvPicPr>
        <p:blipFill>
          <a:blip r:embed="rId4" cstate="print"/>
          <a:srcRect/>
          <a:stretch>
            <a:fillRect/>
          </a:stretch>
        </p:blipFill>
        <p:spPr bwMode="auto">
          <a:xfrm>
            <a:off x="8915400" y="5638801"/>
            <a:ext cx="336550" cy="269875"/>
          </a:xfrm>
          <a:prstGeom prst="rect">
            <a:avLst/>
          </a:prstGeom>
          <a:noFill/>
          <a:ln w="9525">
            <a:noFill/>
            <a:miter lim="800000"/>
            <a:headEnd/>
            <a:tailEnd/>
          </a:ln>
        </p:spPr>
      </p:pic>
      <p:pic>
        <p:nvPicPr>
          <p:cNvPr id="31799" name="Picture 55"/>
          <p:cNvPicPr>
            <a:picLocks noChangeAspect="1" noChangeArrowheads="1"/>
          </p:cNvPicPr>
          <p:nvPr/>
        </p:nvPicPr>
        <p:blipFill>
          <a:blip r:embed="rId4" cstate="print"/>
          <a:srcRect/>
          <a:stretch>
            <a:fillRect/>
          </a:stretch>
        </p:blipFill>
        <p:spPr bwMode="auto">
          <a:xfrm>
            <a:off x="6172200" y="1752601"/>
            <a:ext cx="336550" cy="269875"/>
          </a:xfrm>
          <a:prstGeom prst="rect">
            <a:avLst/>
          </a:prstGeom>
          <a:noFill/>
          <a:ln w="9525">
            <a:noFill/>
            <a:miter lim="800000"/>
            <a:headEnd/>
            <a:tailEnd/>
          </a:ln>
        </p:spPr>
      </p:pic>
      <p:pic>
        <p:nvPicPr>
          <p:cNvPr id="31800" name="Picture 56"/>
          <p:cNvPicPr>
            <a:picLocks noChangeAspect="1" noChangeArrowheads="1"/>
          </p:cNvPicPr>
          <p:nvPr/>
        </p:nvPicPr>
        <p:blipFill>
          <a:blip r:embed="rId4" cstate="print"/>
          <a:srcRect/>
          <a:stretch>
            <a:fillRect/>
          </a:stretch>
        </p:blipFill>
        <p:spPr bwMode="auto">
          <a:xfrm>
            <a:off x="6477000" y="1752601"/>
            <a:ext cx="336550" cy="269875"/>
          </a:xfrm>
          <a:prstGeom prst="rect">
            <a:avLst/>
          </a:prstGeom>
          <a:noFill/>
          <a:ln w="9525">
            <a:noFill/>
            <a:miter lim="800000"/>
            <a:headEnd/>
            <a:tailEnd/>
          </a:ln>
        </p:spPr>
      </p:pic>
      <p:pic>
        <p:nvPicPr>
          <p:cNvPr id="31801" name="Picture 57"/>
          <p:cNvPicPr>
            <a:picLocks noChangeAspect="1" noChangeArrowheads="1"/>
          </p:cNvPicPr>
          <p:nvPr/>
        </p:nvPicPr>
        <p:blipFill>
          <a:blip r:embed="rId4" cstate="print"/>
          <a:srcRect/>
          <a:stretch>
            <a:fillRect/>
          </a:stretch>
        </p:blipFill>
        <p:spPr bwMode="auto">
          <a:xfrm>
            <a:off x="6781800" y="1752601"/>
            <a:ext cx="336550" cy="269875"/>
          </a:xfrm>
          <a:prstGeom prst="rect">
            <a:avLst/>
          </a:prstGeom>
          <a:noFill/>
          <a:ln w="9525">
            <a:noFill/>
            <a:miter lim="800000"/>
            <a:headEnd/>
            <a:tailEnd/>
          </a:ln>
        </p:spPr>
      </p:pic>
      <p:pic>
        <p:nvPicPr>
          <p:cNvPr id="31802" name="Picture 58"/>
          <p:cNvPicPr>
            <a:picLocks noChangeAspect="1" noChangeArrowheads="1"/>
          </p:cNvPicPr>
          <p:nvPr/>
        </p:nvPicPr>
        <p:blipFill>
          <a:blip r:embed="rId4" cstate="print"/>
          <a:srcRect/>
          <a:stretch>
            <a:fillRect/>
          </a:stretch>
        </p:blipFill>
        <p:spPr bwMode="auto">
          <a:xfrm>
            <a:off x="7086600" y="1752601"/>
            <a:ext cx="336550" cy="269875"/>
          </a:xfrm>
          <a:prstGeom prst="rect">
            <a:avLst/>
          </a:prstGeom>
          <a:noFill/>
          <a:ln w="9525">
            <a:noFill/>
            <a:miter lim="800000"/>
            <a:headEnd/>
            <a:tailEnd/>
          </a:ln>
        </p:spPr>
      </p:pic>
      <p:pic>
        <p:nvPicPr>
          <p:cNvPr id="31803" name="Picture 59"/>
          <p:cNvPicPr>
            <a:picLocks noChangeAspect="1" noChangeArrowheads="1"/>
          </p:cNvPicPr>
          <p:nvPr/>
        </p:nvPicPr>
        <p:blipFill>
          <a:blip r:embed="rId4" cstate="print"/>
          <a:srcRect/>
          <a:stretch>
            <a:fillRect/>
          </a:stretch>
        </p:blipFill>
        <p:spPr bwMode="auto">
          <a:xfrm>
            <a:off x="7391400" y="1752601"/>
            <a:ext cx="336550" cy="269875"/>
          </a:xfrm>
          <a:prstGeom prst="rect">
            <a:avLst/>
          </a:prstGeom>
          <a:noFill/>
          <a:ln w="9525">
            <a:noFill/>
            <a:miter lim="800000"/>
            <a:headEnd/>
            <a:tailEnd/>
          </a:ln>
        </p:spPr>
      </p:pic>
      <p:pic>
        <p:nvPicPr>
          <p:cNvPr id="31804" name="Picture 60"/>
          <p:cNvPicPr>
            <a:picLocks noChangeAspect="1" noChangeArrowheads="1"/>
          </p:cNvPicPr>
          <p:nvPr/>
        </p:nvPicPr>
        <p:blipFill>
          <a:blip r:embed="rId4" cstate="print"/>
          <a:srcRect/>
          <a:stretch>
            <a:fillRect/>
          </a:stretch>
        </p:blipFill>
        <p:spPr bwMode="auto">
          <a:xfrm>
            <a:off x="7696200" y="1752601"/>
            <a:ext cx="336550" cy="269875"/>
          </a:xfrm>
          <a:prstGeom prst="rect">
            <a:avLst/>
          </a:prstGeom>
          <a:noFill/>
          <a:ln w="9525">
            <a:noFill/>
            <a:miter lim="800000"/>
            <a:headEnd/>
            <a:tailEnd/>
          </a:ln>
        </p:spPr>
      </p:pic>
      <p:pic>
        <p:nvPicPr>
          <p:cNvPr id="31805" name="Picture 61"/>
          <p:cNvPicPr>
            <a:picLocks noChangeAspect="1" noChangeArrowheads="1"/>
          </p:cNvPicPr>
          <p:nvPr/>
        </p:nvPicPr>
        <p:blipFill>
          <a:blip r:embed="rId4" cstate="print"/>
          <a:srcRect/>
          <a:stretch>
            <a:fillRect/>
          </a:stretch>
        </p:blipFill>
        <p:spPr bwMode="auto">
          <a:xfrm>
            <a:off x="8001000" y="1752601"/>
            <a:ext cx="336550" cy="269875"/>
          </a:xfrm>
          <a:prstGeom prst="rect">
            <a:avLst/>
          </a:prstGeom>
          <a:noFill/>
          <a:ln w="9525">
            <a:noFill/>
            <a:miter lim="800000"/>
            <a:headEnd/>
            <a:tailEnd/>
          </a:ln>
        </p:spPr>
      </p:pic>
      <p:sp>
        <p:nvSpPr>
          <p:cNvPr id="31806" name="Text Box 62"/>
          <p:cNvSpPr txBox="1">
            <a:spLocks noChangeArrowheads="1"/>
          </p:cNvSpPr>
          <p:nvPr/>
        </p:nvSpPr>
        <p:spPr bwMode="auto">
          <a:xfrm>
            <a:off x="6324600" y="2133601"/>
            <a:ext cx="2895600" cy="366713"/>
          </a:xfrm>
          <a:prstGeom prst="rect">
            <a:avLst/>
          </a:prstGeom>
          <a:noFill/>
          <a:ln w="9525">
            <a:noFill/>
            <a:miter lim="800000"/>
            <a:headEnd/>
            <a:tailEnd/>
          </a:ln>
        </p:spPr>
        <p:txBody>
          <a:bodyPr>
            <a:spAutoFit/>
          </a:bodyPr>
          <a:lstStyle/>
          <a:p>
            <a:pPr algn="ctr">
              <a:spcBef>
                <a:spcPct val="50000"/>
              </a:spcBef>
            </a:pPr>
            <a:r>
              <a:rPr lang="en-US" b="1">
                <a:latin typeface="Curlz MT" pitchFamily="82" charset="0"/>
              </a:rPr>
              <a:t>Nutrition Merry-Go-Round</a:t>
            </a:r>
          </a:p>
        </p:txBody>
      </p:sp>
      <p:sp>
        <p:nvSpPr>
          <p:cNvPr id="31807" name="Text Box 63"/>
          <p:cNvSpPr txBox="1">
            <a:spLocks noChangeArrowheads="1"/>
          </p:cNvSpPr>
          <p:nvPr/>
        </p:nvSpPr>
        <p:spPr bwMode="auto">
          <a:xfrm>
            <a:off x="6324600" y="4800601"/>
            <a:ext cx="2819400" cy="646331"/>
          </a:xfrm>
          <a:prstGeom prst="rect">
            <a:avLst/>
          </a:prstGeom>
          <a:noFill/>
          <a:ln w="9525">
            <a:noFill/>
            <a:miter lim="800000"/>
            <a:headEnd/>
            <a:tailEnd/>
          </a:ln>
        </p:spPr>
        <p:txBody>
          <a:bodyPr>
            <a:spAutoFit/>
          </a:bodyPr>
          <a:lstStyle/>
          <a:p>
            <a:pPr algn="ctr">
              <a:lnSpc>
                <a:spcPct val="90000"/>
              </a:lnSpc>
            </a:pPr>
            <a:r>
              <a:rPr lang="en-US" sz="1000" b="1">
                <a:latin typeface="Tahoma" pitchFamily="34" charset="0"/>
              </a:rPr>
              <a:t>New Mexico Family Nutrition Bureau</a:t>
            </a:r>
          </a:p>
          <a:p>
            <a:pPr algn="ctr">
              <a:lnSpc>
                <a:spcPct val="90000"/>
              </a:lnSpc>
            </a:pPr>
            <a:r>
              <a:rPr lang="en-US" sz="1000" b="1">
                <a:latin typeface="Tahoma" pitchFamily="34" charset="0"/>
              </a:rPr>
              <a:t>Nutrition Education and Training Section</a:t>
            </a:r>
          </a:p>
          <a:p>
            <a:pPr algn="ctr">
              <a:lnSpc>
                <a:spcPct val="90000"/>
              </a:lnSpc>
            </a:pPr>
            <a:r>
              <a:rPr lang="en-US" sz="1000" b="1">
                <a:latin typeface="Tahoma" pitchFamily="34" charset="0"/>
              </a:rPr>
              <a:t>3401 Pan American Freeway NE</a:t>
            </a:r>
          </a:p>
          <a:p>
            <a:pPr algn="ctr">
              <a:lnSpc>
                <a:spcPct val="90000"/>
              </a:lnSpc>
            </a:pPr>
            <a:r>
              <a:rPr lang="en-US" sz="1000" b="1">
                <a:latin typeface="Tahoma" pitchFamily="34" charset="0"/>
              </a:rPr>
              <a:t>Albuquerque, New Mexico  87107</a:t>
            </a:r>
          </a:p>
        </p:txBody>
      </p:sp>
    </p:spTree>
    <p:extLst>
      <p:ext uri="{BB962C8B-B14F-4D97-AF65-F5344CB8AC3E}">
        <p14:creationId xmlns:p14="http://schemas.microsoft.com/office/powerpoint/2010/main" val="407983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084" y="596314"/>
            <a:ext cx="10515600" cy="1325563"/>
          </a:xfrm>
        </p:spPr>
        <p:txBody>
          <a:bodyPr/>
          <a:lstStyle/>
          <a:p>
            <a:r>
              <a:rPr lang="en-US" b="1" dirty="0">
                <a:solidFill>
                  <a:srgbClr val="002060"/>
                </a:solidFill>
                <a:latin typeface="Century Gothic" panose="020B0502020202020204" pitchFamily="34" charset="0"/>
              </a:rPr>
              <a:t>Family Nutrition Education Staff</a:t>
            </a:r>
            <a:endParaRPr lang="en-US" b="1" dirty="0">
              <a:solidFill>
                <a:srgbClr val="002060"/>
              </a:solidFill>
            </a:endParaRPr>
          </a:p>
        </p:txBody>
      </p:sp>
      <p:sp>
        <p:nvSpPr>
          <p:cNvPr id="3" name="Content Placeholder 2"/>
          <p:cNvSpPr>
            <a:spLocks noGrp="1"/>
          </p:cNvSpPr>
          <p:nvPr>
            <p:ph idx="1"/>
          </p:nvPr>
        </p:nvSpPr>
        <p:spPr>
          <a:xfrm>
            <a:off x="497306" y="1921877"/>
            <a:ext cx="10792326" cy="4351338"/>
          </a:xfrm>
        </p:spPr>
        <p:txBody>
          <a:bodyPr>
            <a:normAutofit/>
          </a:bodyPr>
          <a:lstStyle/>
          <a:p>
            <a:pPr marL="0" indent="0">
              <a:buNone/>
            </a:pPr>
            <a:r>
              <a:rPr lang="en-US" b="1" dirty="0">
                <a:latin typeface="Century Gothic" panose="020B0502020202020204" pitchFamily="34" charset="0"/>
              </a:rPr>
              <a:t>Pam Mitchell</a:t>
            </a:r>
            <a:r>
              <a:rPr lang="en-US" sz="2400" dirty="0">
                <a:latin typeface="Century Gothic" panose="020B0502020202020204" pitchFamily="34" charset="0"/>
              </a:rPr>
              <a:t>		Manager			(505) 841-4853</a:t>
            </a:r>
          </a:p>
          <a:p>
            <a:pPr marL="0" indent="0">
              <a:buNone/>
            </a:pPr>
            <a:r>
              <a:rPr lang="en-US" sz="2400" dirty="0">
                <a:latin typeface="Century Gothic" panose="020B0502020202020204" pitchFamily="34" charset="0"/>
              </a:rPr>
              <a:t>						       </a:t>
            </a:r>
            <a:r>
              <a:rPr lang="en-US" sz="2400" dirty="0">
                <a:latin typeface="Century Gothic" panose="020B0502020202020204" pitchFamily="34" charset="0"/>
                <a:hlinkClick r:id="rId2"/>
              </a:rPr>
              <a:t>pam.mitchell@state.nm.us</a:t>
            </a:r>
            <a:r>
              <a:rPr lang="en-US" sz="2400" dirty="0">
                <a:latin typeface="Century Gothic" panose="020B0502020202020204" pitchFamily="34" charset="0"/>
              </a:rPr>
              <a:t> </a:t>
            </a:r>
          </a:p>
          <a:p>
            <a:pPr marL="0" indent="0">
              <a:buNone/>
            </a:pPr>
            <a:endParaRPr lang="en-US" sz="2400" dirty="0">
              <a:latin typeface="Century Gothic" panose="020B0502020202020204" pitchFamily="34" charset="0"/>
            </a:endParaRPr>
          </a:p>
          <a:p>
            <a:pPr marL="0" indent="0">
              <a:buNone/>
            </a:pPr>
            <a:r>
              <a:rPr lang="en-US" b="1" dirty="0">
                <a:latin typeface="Century Gothic" panose="020B0502020202020204" pitchFamily="34" charset="0"/>
              </a:rPr>
              <a:t>Teresa Taylor</a:t>
            </a:r>
            <a:r>
              <a:rPr lang="en-US" sz="2400" dirty="0">
                <a:latin typeface="Century Gothic" panose="020B0502020202020204" pitchFamily="34" charset="0"/>
              </a:rPr>
              <a:t>		Nutritionist			(505) 841-4854</a:t>
            </a:r>
          </a:p>
          <a:p>
            <a:pPr marL="457200" lvl="1" indent="0">
              <a:buNone/>
            </a:pPr>
            <a:r>
              <a:rPr lang="en-US" dirty="0">
                <a:latin typeface="Century Gothic" panose="020B0502020202020204" pitchFamily="34" charset="0"/>
              </a:rPr>
              <a:t>						       </a:t>
            </a:r>
            <a:r>
              <a:rPr lang="en-US" dirty="0">
                <a:latin typeface="Century Gothic" panose="020B0502020202020204" pitchFamily="34" charset="0"/>
                <a:hlinkClick r:id="rId3"/>
              </a:rPr>
              <a:t>teresa.taylor@state.nm.us</a:t>
            </a:r>
            <a:r>
              <a:rPr lang="en-US" dirty="0">
                <a:latin typeface="Century Gothic" panose="020B0502020202020204" pitchFamily="34" charset="0"/>
              </a:rPr>
              <a:t> </a:t>
            </a:r>
          </a:p>
          <a:p>
            <a:pPr marL="0" indent="0">
              <a:buNone/>
            </a:pPr>
            <a:endParaRPr lang="en-US" sz="2400" dirty="0">
              <a:latin typeface="Century Gothic" panose="020B0502020202020204" pitchFamily="34" charset="0"/>
            </a:endParaRPr>
          </a:p>
          <a:p>
            <a:pPr marL="0" indent="0">
              <a:buNone/>
            </a:pPr>
            <a:r>
              <a:rPr lang="en-US" b="1" dirty="0">
                <a:latin typeface="Century Gothic" panose="020B0502020202020204" pitchFamily="34" charset="0"/>
              </a:rPr>
              <a:t>Laura Spencer</a:t>
            </a:r>
            <a:r>
              <a:rPr lang="en-US" sz="2400" dirty="0">
                <a:latin typeface="Century Gothic" panose="020B0502020202020204" pitchFamily="34" charset="0"/>
              </a:rPr>
              <a:t>		Nutritionist			(505) 841-4852</a:t>
            </a:r>
            <a:r>
              <a:rPr lang="en-US" dirty="0">
                <a:latin typeface="Century Gothic" panose="020B0502020202020204" pitchFamily="34" charset="0"/>
              </a:rPr>
              <a:t>						           </a:t>
            </a:r>
            <a:r>
              <a:rPr lang="en-US" sz="2400" dirty="0">
                <a:latin typeface="Century Gothic" panose="020B0502020202020204" pitchFamily="34" charset="0"/>
                <a:hlinkClick r:id="rId4"/>
              </a:rPr>
              <a:t>laura.spencer2@state.nm.us</a:t>
            </a:r>
            <a:r>
              <a:rPr lang="en-US" sz="2400" dirty="0">
                <a:latin typeface="Century Gothic" panose="020B0502020202020204" pitchFamily="34" charset="0"/>
              </a:rPr>
              <a:t> </a:t>
            </a:r>
          </a:p>
          <a:p>
            <a:pPr marL="457200" lvl="1" indent="0">
              <a:buNone/>
            </a:pPr>
            <a:endParaRPr lang="en-US" dirty="0">
              <a:latin typeface="Century Gothic" panose="020B0502020202020204" pitchFamily="34" charset="0"/>
            </a:endParaRPr>
          </a:p>
          <a:p>
            <a:pPr marL="457200" lvl="1" indent="0">
              <a:buNone/>
            </a:pPr>
            <a:endParaRPr lang="en-US" dirty="0">
              <a:latin typeface="Century Gothic" panose="020B0502020202020204" pitchFamily="34" charset="0"/>
            </a:endParaRPr>
          </a:p>
          <a:p>
            <a:pPr marL="0" indent="0">
              <a:buNone/>
            </a:pPr>
            <a:endParaRPr lang="en-US" sz="2400" dirty="0">
              <a:latin typeface="Century Gothic" panose="020B0502020202020204" pitchFamily="34" charset="0"/>
            </a:endParaRPr>
          </a:p>
          <a:p>
            <a:pPr marL="0" indent="0">
              <a:buNone/>
            </a:pPr>
            <a:endParaRPr lang="en-US" sz="2400" dirty="0">
              <a:latin typeface="Century Gothic" panose="020B0502020202020204" pitchFamily="34" charset="0"/>
            </a:endParaRPr>
          </a:p>
          <a:p>
            <a:pPr marL="0" indent="0">
              <a:buNone/>
            </a:pPr>
            <a:endParaRPr lang="en-US" sz="2400" dirty="0">
              <a:latin typeface="Century Gothic" panose="020B0502020202020204" pitchFamily="34" charset="0"/>
            </a:endParaRPr>
          </a:p>
          <a:p>
            <a:endParaRPr lang="en-US" sz="2400"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2179" y="104274"/>
            <a:ext cx="1733010" cy="1650582"/>
          </a:xfrm>
          <a:prstGeom prst="rect">
            <a:avLst/>
          </a:prstGeom>
        </p:spPr>
      </p:pic>
    </p:spTree>
    <p:extLst>
      <p:ext uri="{BB962C8B-B14F-4D97-AF65-F5344CB8AC3E}">
        <p14:creationId xmlns:p14="http://schemas.microsoft.com/office/powerpoint/2010/main" val="92032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809" y="409433"/>
            <a:ext cx="9404723" cy="1400530"/>
          </a:xfrm>
        </p:spPr>
        <p:txBody>
          <a:bodyPr>
            <a:normAutofit fontScale="90000"/>
          </a:bodyPr>
          <a:lstStyle/>
          <a:p>
            <a:pPr algn="ctr"/>
            <a:r>
              <a:rPr lang="en-US" b="1" dirty="0">
                <a:solidFill>
                  <a:srgbClr val="002060"/>
                </a:solidFill>
                <a:latin typeface="Century Gothic" panose="020B0502020202020204" pitchFamily="34" charset="0"/>
              </a:rPr>
              <a:t>Thank You for Being a Sponsor of the Child and Adult Care Food Program!</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916" y="1926382"/>
            <a:ext cx="5674510" cy="3928507"/>
          </a:xfrm>
          <a:prstGeom prst="rect">
            <a:avLst/>
          </a:prstGeom>
        </p:spPr>
      </p:pic>
    </p:spTree>
    <p:extLst>
      <p:ext uri="{BB962C8B-B14F-4D97-AF65-F5344CB8AC3E}">
        <p14:creationId xmlns:p14="http://schemas.microsoft.com/office/powerpoint/2010/main" val="4233482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fontScale="90000"/>
          </a:bodyPr>
          <a:lstStyle/>
          <a:p>
            <a:r>
              <a:rPr lang="en-US" b="1" u="sng" dirty="0">
                <a:solidFill>
                  <a:srgbClr val="002060"/>
                </a:solidFill>
              </a:rPr>
              <a:t>CACFP Meal Pattern Review</a:t>
            </a:r>
            <a:br>
              <a:rPr lang="en-US" dirty="0">
                <a:solidFill>
                  <a:srgbClr val="002060"/>
                </a:solidFill>
              </a:rPr>
            </a:br>
            <a:r>
              <a:rPr lang="en-US" sz="4000" dirty="0">
                <a:solidFill>
                  <a:srgbClr val="002060"/>
                </a:solidFill>
              </a:rPr>
              <a:t>Look at your handout and find the </a:t>
            </a:r>
            <a:r>
              <a:rPr lang="en-US" sz="4000" b="1" dirty="0">
                <a:solidFill>
                  <a:srgbClr val="002060"/>
                </a:solidFill>
              </a:rPr>
              <a:t>reimbursable</a:t>
            </a:r>
            <a:r>
              <a:rPr lang="en-US" sz="4000" dirty="0">
                <a:solidFill>
                  <a:srgbClr val="002060"/>
                </a:solidFill>
              </a:rPr>
              <a:t> meals?</a:t>
            </a:r>
            <a:endParaRPr lang="en-US" sz="4000" dirty="0">
              <a:latin typeface="Arial" panose="020B0604020202020204" pitchFamily="34" charset="0"/>
              <a:cs typeface="Arial" panose="020B0604020202020204" pitchFamily="34" charset="0"/>
            </a:endParaRPr>
          </a:p>
        </p:txBody>
      </p:sp>
      <p:pic>
        <p:nvPicPr>
          <p:cNvPr id="28" name="Content Placeholder 2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42114" y="1325563"/>
            <a:ext cx="8772459" cy="5266306"/>
          </a:xfrm>
        </p:spPr>
      </p:pic>
    </p:spTree>
    <p:extLst>
      <p:ext uri="{BB962C8B-B14F-4D97-AF65-F5344CB8AC3E}">
        <p14:creationId xmlns:p14="http://schemas.microsoft.com/office/powerpoint/2010/main" val="3499916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22411</TotalTime>
  <Words>4168</Words>
  <Application>Microsoft Office PowerPoint</Application>
  <PresentationFormat>Widescreen</PresentationFormat>
  <Paragraphs>747</Paragraphs>
  <Slides>41</Slides>
  <Notes>21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41</vt:i4>
      </vt:variant>
    </vt:vector>
  </HeadingPairs>
  <TitlesOfParts>
    <vt:vector size="54" baseType="lpstr">
      <vt:lpstr>Aharoni</vt:lpstr>
      <vt:lpstr>Arial</vt:lpstr>
      <vt:lpstr>Calibri</vt:lpstr>
      <vt:lpstr>Calibri Light</vt:lpstr>
      <vt:lpstr>Century Gothic</vt:lpstr>
      <vt:lpstr>Chiller</vt:lpstr>
      <vt:lpstr>Curlz MT</vt:lpstr>
      <vt:lpstr>Gadget</vt:lpstr>
      <vt:lpstr>Lato Black</vt:lpstr>
      <vt:lpstr>Tahoma</vt:lpstr>
      <vt:lpstr>Times New Roman</vt:lpstr>
      <vt:lpstr>Wingdings</vt:lpstr>
      <vt:lpstr>Office Theme</vt:lpstr>
      <vt:lpstr>CACFP Meal Service Training                                            AM Session</vt:lpstr>
      <vt:lpstr>Training Overview</vt:lpstr>
      <vt:lpstr>Child &amp; Adult  Meal Pattern   </vt:lpstr>
      <vt:lpstr>Child Meal Pattern    Requirements Overview </vt:lpstr>
      <vt:lpstr>    CACFP Breakfast Meal Pattern-Handout </vt:lpstr>
      <vt:lpstr>Breakfast  </vt:lpstr>
      <vt:lpstr>Breakfast</vt:lpstr>
      <vt:lpstr>Meat/Meat Alternate</vt:lpstr>
      <vt:lpstr>Limit Added Sugars</vt:lpstr>
      <vt:lpstr>Cereals  Whole Grain-Rich</vt:lpstr>
      <vt:lpstr> Grains Enriched Cereals  </vt:lpstr>
      <vt:lpstr>Activity: Find the Breakfast Menu Problems </vt:lpstr>
      <vt:lpstr>  CACFP Lunch &amp; Supper Meal Pattern - handout</vt:lpstr>
      <vt:lpstr>Lunch/Supper 3-5 Year Olds</vt:lpstr>
      <vt:lpstr>CACFP Meal Pattern Reminders for Milk</vt:lpstr>
      <vt:lpstr>Milk Transition Period (24-25 months)</vt:lpstr>
      <vt:lpstr>Non-Dairy Beverages</vt:lpstr>
      <vt:lpstr>CACFP Meal Pattern Is This a Whole Grain-Rich Bread?</vt:lpstr>
      <vt:lpstr>PowerPoint Presentation</vt:lpstr>
      <vt:lpstr>CACFP Meal Pattern  Reminder for Crackers</vt:lpstr>
      <vt:lpstr>Meal Pattern Reminders</vt:lpstr>
      <vt:lpstr>Activity: Find the Lunch/Supper Menu Problems </vt:lpstr>
      <vt:lpstr>CACFP Snack Meal Pattern-handout</vt:lpstr>
      <vt:lpstr>Snack</vt:lpstr>
      <vt:lpstr>Activity: Find the Snack Menu Problems </vt:lpstr>
      <vt:lpstr>PowerPoint Presentation</vt:lpstr>
      <vt:lpstr>Basic Food Safety</vt:lpstr>
      <vt:lpstr>Safe Food Handling </vt:lpstr>
      <vt:lpstr>Menu Planning</vt:lpstr>
      <vt:lpstr>Meal Requirements</vt:lpstr>
      <vt:lpstr>CACFP Resource Creditable Foods (Revised edition coming soon)</vt:lpstr>
      <vt:lpstr>Meat/Meat Alternates Combination Foods</vt:lpstr>
      <vt:lpstr>CN Label = Healthy Food?</vt:lpstr>
      <vt:lpstr>New Mexico Food Purchasing and Production Guide --  Updated</vt:lpstr>
      <vt:lpstr>Family Style Meal Service</vt:lpstr>
      <vt:lpstr>Documentation   Product Information</vt:lpstr>
      <vt:lpstr>Menu Documentation Cereals</vt:lpstr>
      <vt:lpstr>Nutrition Education Monthly CACFP Requirement </vt:lpstr>
      <vt:lpstr>Family Nutrition Education Staff</vt:lpstr>
      <vt:lpstr>Thank You for Being a Sponsor of the Child and Adult Care Food Program!</vt:lpstr>
      <vt:lpstr>CACFP Meal Pattern Review Look at your handout and find the reimbursable meals?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CACFP Meal Patterns Training</dc:title>
  <dc:creator>Lutina Cochran</dc:creator>
  <cp:lastModifiedBy>Rometa Nguyen</cp:lastModifiedBy>
  <cp:revision>768</cp:revision>
  <cp:lastPrinted>2018-04-18T17:34:30Z</cp:lastPrinted>
  <dcterms:created xsi:type="dcterms:W3CDTF">2017-02-20T05:08:12Z</dcterms:created>
  <dcterms:modified xsi:type="dcterms:W3CDTF">2021-06-04T15:22:37Z</dcterms:modified>
</cp:coreProperties>
</file>