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2"/>
  </p:notesMasterIdLst>
  <p:handoutMasterIdLst>
    <p:handoutMasterId r:id="rId33"/>
  </p:handoutMasterIdLst>
  <p:sldIdLst>
    <p:sldId id="270" r:id="rId2"/>
    <p:sldId id="293" r:id="rId3"/>
    <p:sldId id="271" r:id="rId4"/>
    <p:sldId id="294" r:id="rId5"/>
    <p:sldId id="272" r:id="rId6"/>
    <p:sldId id="274" r:id="rId7"/>
    <p:sldId id="275" r:id="rId8"/>
    <p:sldId id="276" r:id="rId9"/>
    <p:sldId id="277" r:id="rId10"/>
    <p:sldId id="278" r:id="rId11"/>
    <p:sldId id="282" r:id="rId12"/>
    <p:sldId id="283" r:id="rId13"/>
    <p:sldId id="284" r:id="rId14"/>
    <p:sldId id="285" r:id="rId15"/>
    <p:sldId id="296" r:id="rId16"/>
    <p:sldId id="297" r:id="rId17"/>
    <p:sldId id="299" r:id="rId18"/>
    <p:sldId id="302" r:id="rId19"/>
    <p:sldId id="303" r:id="rId20"/>
    <p:sldId id="304" r:id="rId21"/>
    <p:sldId id="305" r:id="rId22"/>
    <p:sldId id="300" r:id="rId23"/>
    <p:sldId id="301" r:id="rId24"/>
    <p:sldId id="306" r:id="rId25"/>
    <p:sldId id="286" r:id="rId26"/>
    <p:sldId id="287" r:id="rId27"/>
    <p:sldId id="288" r:id="rId28"/>
    <p:sldId id="291" r:id="rId29"/>
    <p:sldId id="290" r:id="rId30"/>
    <p:sldId id="29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6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80" y="40"/>
      </p:cViewPr>
      <p:guideLst>
        <p:guide orient="horz" pos="2160"/>
        <p:guide pos="3840"/>
        <p:guide orient="horz" pos="39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160"/>
    </p:cViewPr>
  </p:sorter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C3787-D225-4F78-8E71-4DD8FC1EC8F1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2D29-8AC0-4FB1-933D-AD24ECC43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40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E625E-096F-494B-B7CE-A49E276A3A39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2C895-EB1C-4157-9E46-0DF3298BA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6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2C895-EB1C-4157-9E46-0DF3298BA9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37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2C895-EB1C-4157-9E46-0DF3298BA9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85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2C895-EB1C-4157-9E46-0DF3298BA9C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12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chemeClr val="bg2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accent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6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7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5" name="Freeform 44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Freeform 51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Freeform 57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Freeform 67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Freeform 68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7" name="Rectangle 46"/>
          <p:cNvSpPr/>
          <p:nvPr/>
        </p:nvSpPr>
        <p:spPr bwMode="ltGray"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 descr="An empty placeholder to add an image. Click on the placeholder and select the image that you wish to add"/>
          <p:cNvSpPr>
            <a:spLocks noGrp="1"/>
          </p:cNvSpPr>
          <p:nvPr>
            <p:ph type="pic" sz="quarter" idx="13" hasCustomPrompt="1"/>
          </p:nvPr>
        </p:nvSpPr>
        <p:spPr>
          <a:xfrm>
            <a:off x="1195939" y="2695635"/>
            <a:ext cx="4414838" cy="3551578"/>
          </a:xfrm>
        </p:spPr>
        <p:txBody>
          <a:bodyPr/>
          <a:lstStyle>
            <a:lvl1pPr marL="68580" indent="0">
              <a:buNone/>
              <a:defRPr/>
            </a:lvl1pPr>
          </a:lstStyle>
          <a:p>
            <a:r>
              <a:rPr lang="en-US" dirty="0"/>
              <a:t>Insert product photo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5FB4A4D-BEB3-42DE-8D0E-DB8F0B5DA3ED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7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557D-1DB1-46C0-998A-94433545C341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610B-0B0E-4C6C-A7A6-0853CA34DDCA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C144-8206-4C57-B7F2-12168FDC6C23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1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8FB8-1142-402E-8BCA-4DC30F103E56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3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CBAD-D360-40D3-A33A-B189CE27C2FB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471D-48A1-4899-AFFF-8ACC56D03BF3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00513-7D68-4635-8489-06A9AFAAD13D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1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736AC-4807-4E91-B671-F9B91617C7B3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3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7" name="Freeform 46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Freeform 58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Freeform 69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Freeform 70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7" name="Rectangle 56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DBCC-10C7-4CB5-9734-C5542D870FBB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8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9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9" name="Rectangle 78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80" name="Rectangle 79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6" name="Freeform 45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Freeform 62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Hexagon 69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Hexagon 70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2" name="Hexagon 71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3" name="Freeform 72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4" name="Freeform 73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1" name="Rectangle 100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46AD-5C1D-4E35-A3CE-CF8952DE9936}" type="datetime1">
              <a:rPr lang="en-US" smtClean="0"/>
              <a:t>6/4/2021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5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 bwMode="invGray">
          <a:xfrm>
            <a:off x="-506608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5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5" name="Rectangle 104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6" name="Rectangle 105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4" name="Freeform 43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5" name="Freeform 44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6" name="Freeform 45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Hexagon 49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Freeform 54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Hexagon 57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5" name="Hexagon 94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6" name="Hexagon 95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7" name="Hexagon 96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8" name="Hexagon 97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9" name="Freeform 98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0" name="Freeform 99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1" name="Rectangle 70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39097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EFEFE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EFEFE"/>
                </a:solidFill>
              </a:defRPr>
            </a:lvl1pPr>
          </a:lstStyle>
          <a:p>
            <a:fld id="{EED287B1-10B2-498E-AB88-8F08CA169E5C}" type="datetime1">
              <a:rPr lang="en-US" smtClean="0"/>
              <a:pPr/>
              <a:t>6/4/2021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5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75054" indent="-28575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892808" indent="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864" userDrawn="1">
          <p15:clr>
            <a:srgbClr val="F26B43"/>
          </p15:clr>
        </p15:guide>
        <p15:guide id="3" pos="67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newmexicokids.org/focus-materials/#115-cacfp-centers-form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Renewal Applications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7" b="12797"/>
          <a:stretch>
            <a:fillRect/>
          </a:stretch>
        </p:blipFill>
        <p:spPr>
          <a:xfrm>
            <a:off x="1430552" y="274369"/>
            <a:ext cx="2524599" cy="2030949"/>
          </a:xfr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 FY 2019-2020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572" y="274368"/>
            <a:ext cx="2353614" cy="1626133"/>
          </a:xfrm>
          <a:prstGeom prst="rect">
            <a:avLst/>
          </a:prstGeom>
        </p:spPr>
      </p:pic>
      <p:pic>
        <p:nvPicPr>
          <p:cNvPr id="7" name="Picture 6" descr="Image result for healthy habits start early log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44" y="3298795"/>
            <a:ext cx="3114675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92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IEA 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Choose one of the options</a:t>
            </a:r>
          </a:p>
          <a:p>
            <a:pPr lvl="1"/>
            <a:r>
              <a:rPr lang="en-US" dirty="0"/>
              <a:t>Count 1 time a year in October &amp; use the numbers the rest of the year. Numbers will be consistent for entire year.</a:t>
            </a:r>
          </a:p>
          <a:p>
            <a:pPr lvl="1"/>
            <a:r>
              <a:rPr lang="en-US" dirty="0"/>
              <a:t>Collect and count forms each month. Numbers will vary</a:t>
            </a:r>
          </a:p>
          <a:p>
            <a:pPr lvl="0"/>
            <a:r>
              <a:rPr lang="en-US" dirty="0"/>
              <a:t>Be sure you are using the most recent version of the form</a:t>
            </a:r>
          </a:p>
          <a:p>
            <a:pPr lvl="0"/>
            <a:r>
              <a:rPr lang="en-US" dirty="0"/>
              <a:t>Use a roster of enrolled students regardless of which option you choose. </a:t>
            </a:r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232" y="162807"/>
            <a:ext cx="2028824" cy="262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2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Financial &amp; Administrative Policies and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This area caused the most organizations the most trouble last year. </a:t>
            </a:r>
          </a:p>
          <a:p>
            <a:pPr lvl="0"/>
            <a:r>
              <a:rPr lang="en-US" dirty="0"/>
              <a:t>If you are responsible for developing these policies &amp; procedures at your organization and have not yet attended the workshop, FNB STRONGLY encourages you to attend a workshop on developing these policies. </a:t>
            </a:r>
          </a:p>
          <a:p>
            <a:pPr lvl="0"/>
            <a:r>
              <a:rPr lang="en-US" dirty="0"/>
              <a:t>If you did not hear back last year that your policies had problems, it does not mean they were well done.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3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Site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Organizations with more than 1 location</a:t>
            </a:r>
          </a:p>
          <a:p>
            <a:pPr lvl="0"/>
            <a:r>
              <a:rPr lang="en-US" dirty="0"/>
              <a:t>Form 002 is required;  Lists all sponsored facilities.  Lists should be in Alpha order &amp; match information about how many sites from management plan AND match sites reported on the Civil Rights Data collection form AND match the monitoring schedule  AND match EPICS report 640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311" y="184701"/>
            <a:ext cx="3447513" cy="214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2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 Site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Indicate if the information is correct &amp; current or needs updating. </a:t>
            </a:r>
          </a:p>
          <a:p>
            <a:pPr lvl="0"/>
            <a:r>
              <a:rPr lang="en-US" dirty="0"/>
              <a:t>Multiple sites only: Use Report 640 from EPICS to indicate which sites are not current (if any) </a:t>
            </a:r>
          </a:p>
          <a:p>
            <a:pPr lvl="0"/>
            <a:r>
              <a:rPr lang="en-US" dirty="0"/>
              <a:t>Attach Form A-3 with Current information for each site </a:t>
            </a:r>
          </a:p>
          <a:p>
            <a:pPr lvl="0"/>
            <a:r>
              <a:rPr lang="en-US" dirty="0"/>
              <a:t>No need to submit Form A-3 if all information is current</a:t>
            </a:r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300" y="65933"/>
            <a:ext cx="29146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3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All organizations (except brand new institutions) need to submit management plans this year.  Form A-2 </a:t>
            </a:r>
          </a:p>
          <a:p>
            <a:pPr lvl="0"/>
            <a:r>
              <a:rPr lang="en-US" dirty="0"/>
              <a:t>Plan to spend a some time on completing this plan.  </a:t>
            </a:r>
          </a:p>
          <a:p>
            <a:pPr lvl="0"/>
            <a:r>
              <a:rPr lang="en-US" dirty="0"/>
              <a:t>Many things are different from previous versions of the plan</a:t>
            </a:r>
          </a:p>
          <a:p>
            <a:pPr lvl="0"/>
            <a:r>
              <a:rPr lang="en-US" dirty="0"/>
              <a:t>Organizations who have 2017 version on file, do not need to submit a new one.  However financial &amp; administrative policies &amp; procedures will need to be submitted.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636" y="174841"/>
            <a:ext cx="3548130" cy="19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Please open the form on Adobe Acrobat &amp; TYPE in your responses. </a:t>
            </a:r>
          </a:p>
          <a:p>
            <a:r>
              <a:rPr lang="en-US" sz="3000" dirty="0"/>
              <a:t>Please use the legal name of the organization</a:t>
            </a:r>
          </a:p>
          <a:p>
            <a:r>
              <a:rPr lang="en-US" sz="3000" dirty="0"/>
              <a:t>DUNS number should be on last year’s approval</a:t>
            </a:r>
          </a:p>
          <a:p>
            <a:r>
              <a:rPr lang="en-US" sz="3000" dirty="0"/>
              <a:t>DOBs are required for Principles</a:t>
            </a:r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986" y="92348"/>
            <a:ext cx="2774659" cy="207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7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Plan; Financial Viability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Fiscal Year – Your organization’s 12 month reporting period</a:t>
            </a:r>
          </a:p>
          <a:p>
            <a:r>
              <a:rPr lang="en-US" dirty="0"/>
              <a:t>List Month &amp; Day of start and end of the Fiscal Year</a:t>
            </a:r>
          </a:p>
          <a:p>
            <a:r>
              <a:rPr lang="en-US" dirty="0"/>
              <a:t>Programs &amp; Public Funding + Past public funding</a:t>
            </a:r>
          </a:p>
          <a:p>
            <a:r>
              <a:rPr lang="en-US" dirty="0"/>
              <a:t>Does organization require an audit? </a:t>
            </a:r>
          </a:p>
          <a:p>
            <a:pPr lvl="1"/>
            <a:r>
              <a:rPr lang="en-US" dirty="0"/>
              <a:t>When was it done?  What period was covered? FY?</a:t>
            </a:r>
          </a:p>
          <a:p>
            <a:r>
              <a:rPr lang="en-US" dirty="0"/>
              <a:t>Accounting functions done by???</a:t>
            </a:r>
          </a:p>
          <a:p>
            <a:r>
              <a:rPr lang="en-US" dirty="0"/>
              <a:t>Accounting method?  Cash?  Accrual? </a:t>
            </a:r>
          </a:p>
          <a:p>
            <a:r>
              <a:rPr lang="en-US" dirty="0"/>
              <a:t>Form 990  and Agency P&amp;L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354" y="4584879"/>
            <a:ext cx="3831747" cy="19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Management Plan; </a:t>
            </a:r>
            <a:br>
              <a:rPr lang="en-US" dirty="0"/>
            </a:br>
            <a:r>
              <a:rPr lang="en-US" dirty="0"/>
              <a:t>Accountability – Checks &amp; Balances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88961" y="1964602"/>
            <a:ext cx="4570051" cy="772228"/>
          </a:xfrm>
        </p:spPr>
        <p:txBody>
          <a:bodyPr>
            <a:normAutofit fontScale="47500" lnSpcReduction="20000"/>
          </a:bodyPr>
          <a:lstStyle/>
          <a:p>
            <a:endParaRPr lang="en-US" sz="2200" dirty="0"/>
          </a:p>
          <a:p>
            <a:endParaRPr lang="en-US" sz="2200" dirty="0"/>
          </a:p>
          <a:p>
            <a:r>
              <a:rPr lang="en-US" sz="5100" dirty="0"/>
              <a:t>Policies &amp; Procedures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Cash management</a:t>
            </a:r>
          </a:p>
          <a:p>
            <a:r>
              <a:rPr lang="en-US" dirty="0"/>
              <a:t>Banking</a:t>
            </a:r>
          </a:p>
          <a:p>
            <a:r>
              <a:rPr lang="en-US" dirty="0"/>
              <a:t>Budget</a:t>
            </a:r>
          </a:p>
          <a:p>
            <a:r>
              <a:rPr lang="en-US" dirty="0"/>
              <a:t>Claims</a:t>
            </a:r>
          </a:p>
          <a:p>
            <a:r>
              <a:rPr lang="en-US" dirty="0"/>
              <a:t>Separation of duties</a:t>
            </a:r>
          </a:p>
          <a:p>
            <a:r>
              <a:rPr lang="en-US" dirty="0"/>
              <a:t>Travel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93536" y="2170664"/>
            <a:ext cx="4563203" cy="78510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sz="8600" dirty="0"/>
          </a:p>
          <a:p>
            <a:endParaRPr lang="en-US" sz="8600" dirty="0"/>
          </a:p>
          <a:p>
            <a:endParaRPr lang="en-US" sz="8600" dirty="0"/>
          </a:p>
          <a:p>
            <a:endParaRPr lang="en-US" sz="8600" dirty="0"/>
          </a:p>
          <a:p>
            <a:r>
              <a:rPr lang="en-US" sz="9600" dirty="0"/>
              <a:t>Policies &amp; Procedures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Donations</a:t>
            </a:r>
          </a:p>
          <a:p>
            <a:r>
              <a:rPr lang="en-US" dirty="0"/>
              <a:t>Audit</a:t>
            </a:r>
          </a:p>
          <a:p>
            <a:r>
              <a:rPr lang="en-US" dirty="0"/>
              <a:t>Purchasing </a:t>
            </a:r>
          </a:p>
          <a:p>
            <a:r>
              <a:rPr lang="en-US" dirty="0"/>
              <a:t>Code of Conduct</a:t>
            </a:r>
          </a:p>
          <a:p>
            <a:r>
              <a:rPr lang="en-US" dirty="0"/>
              <a:t>Inventory</a:t>
            </a:r>
          </a:p>
          <a:p>
            <a:r>
              <a:rPr lang="en-US" dirty="0"/>
              <a:t>Employee Compensation</a:t>
            </a:r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450" y="2743339"/>
            <a:ext cx="2879716" cy="142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4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 - 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Non-profit 501-C-3 organizations</a:t>
            </a:r>
          </a:p>
          <a:p>
            <a:pPr lvl="1"/>
            <a:r>
              <a:rPr lang="en-US" dirty="0"/>
              <a:t>990 Report unless exempt</a:t>
            </a:r>
          </a:p>
          <a:p>
            <a:pPr lvl="1"/>
            <a:r>
              <a:rPr lang="en-US" dirty="0"/>
              <a:t>Board of Directors info. Form 001</a:t>
            </a:r>
          </a:p>
          <a:p>
            <a:pPr lvl="1"/>
            <a:r>
              <a:rPr lang="en-US" dirty="0"/>
              <a:t>Board meeting minutes</a:t>
            </a:r>
          </a:p>
          <a:p>
            <a:r>
              <a:rPr lang="en-US" dirty="0"/>
              <a:t>Sponsors of multiple sites</a:t>
            </a:r>
          </a:p>
          <a:p>
            <a:pPr lvl="1"/>
            <a:r>
              <a:rPr lang="en-US" dirty="0"/>
              <a:t>Multiple Site addendum Form #002</a:t>
            </a:r>
          </a:p>
          <a:p>
            <a:pPr lvl="1"/>
            <a:r>
              <a:rPr lang="en-US" dirty="0"/>
              <a:t>Monitoring plan</a:t>
            </a:r>
          </a:p>
          <a:p>
            <a:pPr lvl="1"/>
            <a:r>
              <a:rPr lang="en-US" dirty="0"/>
              <a:t>Copy of outside employment policy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442" y="2170664"/>
            <a:ext cx="3928057" cy="348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Management Plan; </a:t>
            </a:r>
            <a:br>
              <a:rPr lang="en-US" dirty="0"/>
            </a:br>
            <a:r>
              <a:rPr lang="en-US" dirty="0"/>
              <a:t>Organizational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Org Chart</a:t>
            </a:r>
          </a:p>
          <a:p>
            <a:r>
              <a:rPr lang="en-US" dirty="0"/>
              <a:t>Chain of Command for larger governmental organizations.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838" y="2170664"/>
            <a:ext cx="4560887" cy="3447602"/>
          </a:xfrm>
        </p:spPr>
      </p:pic>
    </p:spTree>
    <p:extLst>
      <p:ext uri="{BB962C8B-B14F-4D97-AF65-F5344CB8AC3E}">
        <p14:creationId xmlns:p14="http://schemas.microsoft.com/office/powerpoint/2010/main" val="49833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Requirement for Renewal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Each year participating organizations must submit a renewal application</a:t>
            </a:r>
          </a:p>
          <a:p>
            <a:pPr lvl="0"/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Approval includes a budget for the new year</a:t>
            </a:r>
          </a:p>
          <a:p>
            <a:pPr lvl="0"/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Approval is needed for changes and updates</a:t>
            </a:r>
          </a:p>
          <a:p>
            <a:pPr lvl="0"/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previous year’s spending pattern is examined</a:t>
            </a:r>
          </a:p>
          <a:p>
            <a:pPr lvl="0"/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Annual certification is required.</a:t>
            </a:r>
            <a:endParaRPr lang="en-US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19" y="4571999"/>
            <a:ext cx="4730392" cy="193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Management Plan: </a:t>
            </a:r>
            <a:br>
              <a:rPr lang="en-US" dirty="0"/>
            </a:br>
            <a:r>
              <a:rPr lang="en-US" dirty="0"/>
              <a:t>Administrative Capability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Experience operating publically funded programs</a:t>
            </a:r>
          </a:p>
          <a:p>
            <a:r>
              <a:rPr lang="en-US" sz="3200" dirty="0"/>
              <a:t>Education or training</a:t>
            </a:r>
          </a:p>
          <a:p>
            <a:r>
              <a:rPr lang="en-US" sz="3200" dirty="0"/>
              <a:t>Attendance at State sponsored training</a:t>
            </a:r>
          </a:p>
          <a:p>
            <a:r>
              <a:rPr lang="en-US" sz="3200" dirty="0"/>
              <a:t>Assignment for notifying FNB of changes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176" y="426612"/>
            <a:ext cx="3291893" cy="184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5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Management Plan – </a:t>
            </a:r>
            <a:br>
              <a:rPr lang="en-US" dirty="0"/>
            </a:br>
            <a:r>
              <a:rPr lang="en-US" dirty="0"/>
              <a:t>Administrative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Responsibility chart for CACFP Administrative Duties</a:t>
            </a:r>
          </a:p>
          <a:p>
            <a:r>
              <a:rPr lang="en-US" dirty="0"/>
              <a:t>Monitoring function not needed by independent institutions</a:t>
            </a:r>
          </a:p>
          <a:p>
            <a:r>
              <a:rPr lang="en-US" dirty="0"/>
              <a:t>All Admin labor costs requested should be detailed on this chart.   </a:t>
            </a:r>
          </a:p>
          <a:p>
            <a:r>
              <a:rPr lang="en-US" dirty="0"/>
              <a:t>Total Admin labor requested on budget should not exceed labor cost totaled in this table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079" y="137008"/>
            <a:ext cx="2583623" cy="21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8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888" y="628419"/>
            <a:ext cx="9366325" cy="1143000"/>
          </a:xfrm>
        </p:spPr>
        <p:txBody>
          <a:bodyPr/>
          <a:lstStyle/>
          <a:p>
            <a:r>
              <a:rPr lang="en-US" dirty="0"/>
              <a:t>Staff Training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Menu Record Book </a:t>
            </a:r>
          </a:p>
          <a:p>
            <a:r>
              <a:rPr lang="en-US" dirty="0"/>
              <a:t>Meal Counts</a:t>
            </a:r>
          </a:p>
          <a:p>
            <a:r>
              <a:rPr lang="en-US" dirty="0"/>
              <a:t>Attendance</a:t>
            </a:r>
          </a:p>
          <a:p>
            <a:r>
              <a:rPr lang="en-US" dirty="0"/>
              <a:t>IEAs </a:t>
            </a:r>
          </a:p>
          <a:p>
            <a:r>
              <a:rPr lang="en-US" dirty="0"/>
              <a:t>Nutrition Ed</a:t>
            </a:r>
          </a:p>
          <a:p>
            <a:r>
              <a:rPr lang="en-US" dirty="0"/>
              <a:t>Expense tracking</a:t>
            </a:r>
          </a:p>
          <a:p>
            <a:r>
              <a:rPr lang="en-US" dirty="0"/>
              <a:t>Menu Planning</a:t>
            </a:r>
          </a:p>
          <a:p>
            <a:r>
              <a:rPr lang="en-US" dirty="0"/>
              <a:t>Creditable Foods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Meal Pattern</a:t>
            </a:r>
          </a:p>
          <a:p>
            <a:r>
              <a:rPr lang="en-US" dirty="0"/>
              <a:t>Monitoring</a:t>
            </a:r>
          </a:p>
          <a:p>
            <a:r>
              <a:rPr lang="en-US" dirty="0"/>
              <a:t>Family style dining</a:t>
            </a:r>
          </a:p>
          <a:p>
            <a:r>
              <a:rPr lang="en-US" dirty="0"/>
              <a:t>Claim for reimbursement</a:t>
            </a:r>
          </a:p>
          <a:p>
            <a:r>
              <a:rPr lang="en-US" dirty="0"/>
              <a:t>Civil Rights</a:t>
            </a:r>
          </a:p>
          <a:p>
            <a:r>
              <a:rPr lang="en-US" dirty="0"/>
              <a:t>Enrollment forms</a:t>
            </a:r>
          </a:p>
          <a:p>
            <a:r>
              <a:rPr lang="en-US" dirty="0"/>
              <a:t>OR use the State Agency composed Agenda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566" y="140451"/>
            <a:ext cx="4225625" cy="211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Plan; Daily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 for collecting claim information</a:t>
            </a:r>
          </a:p>
          <a:p>
            <a:r>
              <a:rPr lang="en-US" dirty="0"/>
              <a:t>Method for taking attendance</a:t>
            </a:r>
          </a:p>
          <a:p>
            <a:r>
              <a:rPr lang="en-US" dirty="0"/>
              <a:t>Method for taking meal counts</a:t>
            </a:r>
          </a:p>
          <a:p>
            <a:r>
              <a:rPr lang="en-US" dirty="0"/>
              <a:t>Meal preparation method</a:t>
            </a:r>
          </a:p>
          <a:p>
            <a:r>
              <a:rPr lang="en-US" dirty="0"/>
              <a:t>Documentation of meal eligibility</a:t>
            </a:r>
          </a:p>
          <a:p>
            <a:r>
              <a:rPr lang="en-US" dirty="0"/>
              <a:t>Meal service style</a:t>
            </a:r>
          </a:p>
          <a:p>
            <a:r>
              <a:rPr lang="en-US" dirty="0"/>
              <a:t>IEA Processing</a:t>
            </a:r>
          </a:p>
          <a:p>
            <a:r>
              <a:rPr lang="en-US" dirty="0"/>
              <a:t> #8 &amp; #9 not needed.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44" y="3361386"/>
            <a:ext cx="4702197" cy="31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9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Nutrition Education Planning Chart  Form N- 038</a:t>
            </a:r>
          </a:p>
          <a:p>
            <a:r>
              <a:rPr lang="en-US" dirty="0"/>
              <a:t>Certification statement</a:t>
            </a:r>
          </a:p>
          <a:p>
            <a:r>
              <a:rPr lang="en-US" dirty="0"/>
              <a:t>Signature of Principle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656" y="2965359"/>
            <a:ext cx="4828572" cy="352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Renewal Application</a:t>
            </a:r>
            <a:br>
              <a:rPr lang="en-US" dirty="0"/>
            </a:br>
            <a:r>
              <a:rPr lang="en-US" dirty="0"/>
              <a:t>Vended meal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5770766" cy="3493008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Forms 050, 052 and/or 054 need to be submitted for vended programs</a:t>
            </a:r>
          </a:p>
          <a:p>
            <a:pPr lvl="0"/>
            <a:r>
              <a:rPr lang="en-US" dirty="0"/>
              <a:t>Specific forms needed depends on the size and scope of the organization’s operations</a:t>
            </a:r>
          </a:p>
          <a:p>
            <a:pPr lvl="0"/>
            <a:r>
              <a:rPr lang="en-US" dirty="0"/>
              <a:t>Keep in mind having a FSM company operating your food service is different than traditional vending.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54667" y="875764"/>
            <a:ext cx="3631011" cy="534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1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Certification page is attesting to the information listed and all other items submitted, being correct. </a:t>
            </a:r>
          </a:p>
          <a:p>
            <a:pPr lvl="0"/>
            <a:r>
              <a:rPr lang="en-US" dirty="0"/>
              <a:t>Authorized representative signs the form</a:t>
            </a:r>
          </a:p>
          <a:p>
            <a:pPr lvl="0"/>
            <a:r>
              <a:rPr lang="en-US" dirty="0"/>
              <a:t>If different; the CACFP Coordinator should also sign the form.</a:t>
            </a:r>
          </a:p>
          <a:p>
            <a:pPr lvl="0"/>
            <a:r>
              <a:rPr lang="en-US" dirty="0"/>
              <a:t>Be sure to include correct DOB information for each person.</a:t>
            </a:r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874" y="336461"/>
            <a:ext cx="3351526" cy="188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much do you need to send in for your renewal application?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Your renewal application should consist of: </a:t>
            </a:r>
          </a:p>
          <a:p>
            <a:pPr lvl="1"/>
            <a:r>
              <a:rPr lang="en-US" dirty="0"/>
              <a:t>2 pages Application checklist</a:t>
            </a:r>
          </a:p>
          <a:p>
            <a:pPr lvl="1"/>
            <a:r>
              <a:rPr lang="en-US" dirty="0"/>
              <a:t>1 page copy of training certificate</a:t>
            </a:r>
          </a:p>
          <a:p>
            <a:pPr lvl="1"/>
            <a:r>
              <a:rPr lang="en-US" dirty="0"/>
              <a:t>3 pages; Form 95  Do not need each month’s detail</a:t>
            </a:r>
          </a:p>
          <a:p>
            <a:pPr lvl="1"/>
            <a:r>
              <a:rPr lang="en-US" dirty="0"/>
              <a:t>1-4 pages Agency P&amp;L</a:t>
            </a:r>
          </a:p>
          <a:p>
            <a:pPr lvl="1"/>
            <a:r>
              <a:rPr lang="en-US" dirty="0"/>
              <a:t>1-2 pages Civil Rights Data Collection (depending on #sites)</a:t>
            </a:r>
          </a:p>
          <a:p>
            <a:pPr lvl="1"/>
            <a:r>
              <a:rPr lang="en-US" dirty="0"/>
              <a:t>3-12 pages of Financial Policies &amp; Procedures</a:t>
            </a:r>
          </a:p>
          <a:p>
            <a:pPr lvl="1"/>
            <a:r>
              <a:rPr lang="en-US" dirty="0"/>
              <a:t>5 pages Management plan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7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may also need: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New proposed budget; If your percentages have changed</a:t>
            </a:r>
          </a:p>
          <a:p>
            <a:pPr lvl="0"/>
            <a:r>
              <a:rPr lang="en-US" dirty="0"/>
              <a:t>Balance Sheet if P&amp;L shows a loss for the year</a:t>
            </a:r>
          </a:p>
          <a:p>
            <a:pPr lvl="0"/>
            <a:r>
              <a:rPr lang="en-US" dirty="0"/>
              <a:t>Copy of your Audit</a:t>
            </a:r>
          </a:p>
          <a:p>
            <a:pPr lvl="0"/>
            <a:r>
              <a:rPr lang="en-US" dirty="0"/>
              <a:t>990 Report for 501 c (3) organizations</a:t>
            </a:r>
          </a:p>
          <a:p>
            <a:pPr lvl="0"/>
            <a:r>
              <a:rPr lang="en-US" dirty="0"/>
              <a:t>Board minutes - Nonprofits</a:t>
            </a:r>
          </a:p>
          <a:p>
            <a:pPr lvl="0"/>
            <a:r>
              <a:rPr lang="en-US" dirty="0"/>
              <a:t>Organizational chart- Proprietary </a:t>
            </a:r>
          </a:p>
          <a:p>
            <a:pPr lvl="0"/>
            <a:r>
              <a:rPr lang="en-US" dirty="0"/>
              <a:t>Form  002 for Sponsors of multiple sites</a:t>
            </a:r>
          </a:p>
          <a:p>
            <a:pPr lvl="0"/>
            <a:r>
              <a:rPr lang="en-US" dirty="0"/>
              <a:t>Form A-3 to update site information</a:t>
            </a:r>
          </a:p>
          <a:p>
            <a:pPr lvl="0"/>
            <a:r>
              <a:rPr lang="en-US" dirty="0"/>
              <a:t>Form 050, 052 or 054 for Vended programs 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463" y="2807592"/>
            <a:ext cx="2833645" cy="371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2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8194" y="1416676"/>
            <a:ext cx="8849957" cy="1107583"/>
          </a:xfrm>
        </p:spPr>
        <p:txBody>
          <a:bodyPr>
            <a:normAutofit fontScale="90000"/>
          </a:bodyPr>
          <a:lstStyle/>
          <a:p>
            <a:r>
              <a:rPr lang="en-US" dirty="0"/>
              <a:t>Your renewal application should be about 16 to 30 pages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678194" y="2717443"/>
            <a:ext cx="8849956" cy="3070172"/>
          </a:xfrm>
        </p:spPr>
        <p:txBody>
          <a:bodyPr/>
          <a:lstStyle/>
          <a:p>
            <a:r>
              <a:rPr lang="en-US" dirty="0"/>
              <a:t>More if you are submitting an audit or your P&amp;L is extra large</a:t>
            </a:r>
          </a:p>
          <a:p>
            <a:r>
              <a:rPr lang="en-US" dirty="0"/>
              <a:t>More if you need to submit any of the additional items for vended programs, multiple sites, or need a change in budget or need to update site information  </a:t>
            </a:r>
          </a:p>
          <a:p>
            <a:r>
              <a:rPr lang="en-US" dirty="0"/>
              <a:t>More if you have exceptionally detailed policies and procedures</a:t>
            </a:r>
          </a:p>
          <a:p>
            <a:r>
              <a:rPr lang="en-US" dirty="0"/>
              <a:t>More if you need to send in a copy of your 990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773" y="3992451"/>
            <a:ext cx="1682443" cy="25069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564" y="4941879"/>
            <a:ext cx="2349052" cy="15575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1910" y="5325950"/>
            <a:ext cx="27911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Like this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38682" y="5220179"/>
            <a:ext cx="34814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Not this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321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Renewal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Required in order to participate in CACFP for the new fiscal year;  Oct 1, 2019 to Sept 30, 2020</a:t>
            </a:r>
          </a:p>
          <a:p>
            <a:r>
              <a:rPr lang="en-US" dirty="0"/>
              <a:t>Due dates: </a:t>
            </a:r>
          </a:p>
          <a:p>
            <a:pPr lvl="1"/>
            <a:r>
              <a:rPr lang="en-US" dirty="0"/>
              <a:t>July 20, Independent Centers</a:t>
            </a:r>
          </a:p>
          <a:p>
            <a:pPr lvl="1"/>
            <a:r>
              <a:rPr lang="en-US" dirty="0"/>
              <a:t>August 15, Sponsoring Organizations</a:t>
            </a:r>
          </a:p>
          <a:p>
            <a:r>
              <a:rPr lang="en-US" dirty="0"/>
              <a:t>Available on-line now @ newmexicokids.org</a:t>
            </a:r>
          </a:p>
          <a:p>
            <a:r>
              <a:rPr lang="en-US" dirty="0"/>
              <a:t>Form A-4</a:t>
            </a:r>
          </a:p>
          <a:p>
            <a:r>
              <a:rPr lang="en-US" dirty="0"/>
              <a:t>Late submissions not accepted after Sept 15,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620" y="2678805"/>
            <a:ext cx="1753605" cy="13135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197" y="3209588"/>
            <a:ext cx="1704103" cy="170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2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749621"/>
          </a:xfrm>
        </p:spPr>
        <p:txBody>
          <a:bodyPr/>
          <a:lstStyle/>
          <a:p>
            <a:r>
              <a:rPr lang="en-US" dirty="0"/>
              <a:t>Please do not submit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91320" y="1911528"/>
            <a:ext cx="9390977" cy="4064269"/>
          </a:xfrm>
        </p:spPr>
        <p:txBody>
          <a:bodyPr>
            <a:normAutofit/>
          </a:bodyPr>
          <a:lstStyle/>
          <a:p>
            <a:r>
              <a:rPr lang="en-US" dirty="0"/>
              <a:t>Copies of your business license</a:t>
            </a:r>
          </a:p>
          <a:p>
            <a:r>
              <a:rPr lang="en-US" dirty="0"/>
              <a:t>Monthly pages for Form 95</a:t>
            </a:r>
          </a:p>
          <a:p>
            <a:r>
              <a:rPr lang="en-US" dirty="0"/>
              <a:t>Copy of your or our training agenda</a:t>
            </a:r>
          </a:p>
          <a:p>
            <a:r>
              <a:rPr lang="en-US" dirty="0"/>
              <a:t>Training certificates for everyone who attended training</a:t>
            </a:r>
          </a:p>
          <a:p>
            <a:r>
              <a:rPr lang="en-US" dirty="0"/>
              <a:t>Copies of Cooks Academy certificates</a:t>
            </a:r>
          </a:p>
          <a:p>
            <a:r>
              <a:rPr lang="en-US" dirty="0"/>
              <a:t>Reports showing monthly budget to actual expenses</a:t>
            </a:r>
          </a:p>
          <a:p>
            <a:r>
              <a:rPr lang="en-US" dirty="0"/>
              <a:t>Civil Rights form 35 (Long form - 2 pages)</a:t>
            </a:r>
          </a:p>
          <a:p>
            <a:r>
              <a:rPr lang="en-US" dirty="0"/>
              <a:t>IEA Rosters</a:t>
            </a:r>
          </a:p>
          <a:p>
            <a:r>
              <a:rPr lang="en-US" dirty="0"/>
              <a:t>Sanitation Inspection reports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5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Renewal Application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Found at </a:t>
            </a:r>
            <a:r>
              <a:rPr lang="en-US" dirty="0">
                <a:hlinkClick r:id="rId2"/>
              </a:rPr>
              <a:t>www.newmexicokids.org/focus-materials/#115-cacfp-centers-forms</a:t>
            </a:r>
            <a:endParaRPr lang="en-US" dirty="0"/>
          </a:p>
          <a:p>
            <a:pPr lvl="0"/>
            <a:r>
              <a:rPr lang="en-US" dirty="0"/>
              <a:t>At the website choose Caregivers and Educators </a:t>
            </a:r>
          </a:p>
          <a:p>
            <a:pPr lvl="0"/>
            <a:r>
              <a:rPr lang="en-US" dirty="0"/>
              <a:t>Then Forms, Documents and Materials Library </a:t>
            </a:r>
          </a:p>
          <a:p>
            <a:pPr lvl="0"/>
            <a:r>
              <a:rPr lang="en-US" dirty="0"/>
              <a:t>Then CACFP Centers Forms &amp;  Form A-4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844" y="4520484"/>
            <a:ext cx="5712183" cy="19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9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things to know before you start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Please type in your responses on the computer</a:t>
            </a:r>
          </a:p>
          <a:p>
            <a:pPr lvl="0"/>
            <a:r>
              <a:rPr lang="en-US" dirty="0"/>
              <a:t>Use Adobe Acrobat as your software to open &amp; read the file.  You can download Adobe Reader free of charge</a:t>
            </a:r>
          </a:p>
          <a:p>
            <a:pPr lvl="0"/>
            <a:r>
              <a:rPr lang="en-US" dirty="0"/>
              <a:t>DO NOT print the form &amp; fill it out with a pen or pencil </a:t>
            </a:r>
          </a:p>
          <a:p>
            <a:pPr lvl="0"/>
            <a:r>
              <a:rPr lang="en-US" dirty="0"/>
              <a:t>Do print out the form after it has been filled in completely and Sign it and Mail it in. </a:t>
            </a:r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876" y="4608601"/>
            <a:ext cx="2841044" cy="1909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466" y="4608601"/>
            <a:ext cx="2857500" cy="19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6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Renewal Application Checklist </a:t>
            </a:r>
            <a:br>
              <a:rPr lang="en-US" dirty="0"/>
            </a:br>
            <a:r>
              <a:rPr lang="en-US" dirty="0"/>
              <a:t>Form A-4; 2 pages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Staff Training </a:t>
            </a:r>
          </a:p>
          <a:p>
            <a:pPr lvl="1"/>
            <a:r>
              <a:rPr lang="en-US" dirty="0"/>
              <a:t>Training at one of the State agency sessions required for the instructor who will provide staff training at your location</a:t>
            </a:r>
          </a:p>
          <a:p>
            <a:pPr lvl="1"/>
            <a:r>
              <a:rPr lang="en-US" dirty="0"/>
              <a:t>Submit Date and name of the person who will train your staff</a:t>
            </a:r>
          </a:p>
          <a:p>
            <a:pPr lvl="1"/>
            <a:r>
              <a:rPr lang="en-US" dirty="0"/>
              <a:t>Indicate State Agency agenda or developing your own.</a:t>
            </a:r>
          </a:p>
          <a:p>
            <a:pPr lvl="0"/>
            <a:r>
              <a:rPr lang="en-US" dirty="0"/>
              <a:t>Submit a copy of your training certificate; Not the original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451" y="4836027"/>
            <a:ext cx="3017545" cy="16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5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Agency’s Accounting Method; Cash or Accrual?</a:t>
            </a:r>
          </a:p>
          <a:p>
            <a:pPr lvl="0"/>
            <a:r>
              <a:rPr lang="en-US" dirty="0"/>
              <a:t>Proposed budget; Keep it the same or include a new proposal.  Make sure your proposed numbers are supported by Form 95 documentation of actual expenses or some other valid explanation</a:t>
            </a:r>
          </a:p>
          <a:p>
            <a:pPr lvl="0"/>
            <a:r>
              <a:rPr lang="en-US" dirty="0"/>
              <a:t>Form 95 – CACFP Income &amp; Expense Tracking form- Be sure to use the latest version.  Reports submitted on the old form will be rejected. </a:t>
            </a:r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104" y="161559"/>
            <a:ext cx="4018209" cy="20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9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Agency P &amp; L for most recent fiscal year.  If the report shows a loss, include a Balance sheet and audit if you have one. </a:t>
            </a:r>
          </a:p>
          <a:p>
            <a:pPr lvl="0"/>
            <a:r>
              <a:rPr lang="en-US" dirty="0"/>
              <a:t>Municipal government organization are exempt. </a:t>
            </a:r>
          </a:p>
          <a:p>
            <a:pPr lvl="1"/>
            <a:r>
              <a:rPr lang="en-US" dirty="0"/>
              <a:t>City, County, Tribal</a:t>
            </a:r>
          </a:p>
          <a:p>
            <a:pPr lvl="0"/>
            <a:r>
              <a:rPr lang="en-US" dirty="0"/>
              <a:t>Public Schools, Universities, military bases are exempt.</a:t>
            </a:r>
          </a:p>
          <a:p>
            <a:pPr lvl="0"/>
            <a:r>
              <a:rPr lang="en-US" dirty="0"/>
              <a:t>Charter schools &amp; private schools need to submit a P&amp;L</a:t>
            </a:r>
          </a:p>
          <a:p>
            <a:pPr lvl="0"/>
            <a:r>
              <a:rPr lang="en-US" dirty="0"/>
              <a:t>Submit a copy of your audit if required to have an audit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15" y="210397"/>
            <a:ext cx="3381226" cy="196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0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Civil Rights Data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Form – 036 – One page</a:t>
            </a:r>
          </a:p>
          <a:p>
            <a:pPr lvl="0"/>
            <a:r>
              <a:rPr lang="en-US" dirty="0"/>
              <a:t>Collect data from any recent time period</a:t>
            </a:r>
          </a:p>
          <a:p>
            <a:pPr lvl="0"/>
            <a:r>
              <a:rPr lang="en-US" dirty="0"/>
              <a:t>Be sure the numbers reported under Ethnicity and the numbers reported for Race, each add up to the total enrollment.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959" y="4078140"/>
            <a:ext cx="3760631" cy="235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8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duct overview presentati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roduct overview presentation.potx" id="{B28DC015-93EB-44B4-96D3-A8389FA731F7}" vid="{002F0659-0D88-4125-B907-A96737D600EC}"/>
    </a:ext>
  </a:extLst>
</a:theme>
</file>

<file path=ppt/theme/theme2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product overview presentation</Template>
  <TotalTime>904</TotalTime>
  <Words>1506</Words>
  <Application>Microsoft Office PowerPoint</Application>
  <PresentationFormat>Widescreen</PresentationFormat>
  <Paragraphs>209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Century Gothic</vt:lpstr>
      <vt:lpstr>Tahoma</vt:lpstr>
      <vt:lpstr>Wingdings 2</vt:lpstr>
      <vt:lpstr>Product overview presentation</vt:lpstr>
      <vt:lpstr>Renewal Applications</vt:lpstr>
      <vt:lpstr>Requirement for Renewal Applications</vt:lpstr>
      <vt:lpstr>Renewal Applications</vt:lpstr>
      <vt:lpstr>Renewal Application Form</vt:lpstr>
      <vt:lpstr>Some things to know before you start</vt:lpstr>
      <vt:lpstr>Renewal Application Checklist  Form A-4; 2 pages</vt:lpstr>
      <vt:lpstr>Financial</vt:lpstr>
      <vt:lpstr>Financial Continued</vt:lpstr>
      <vt:lpstr>Civil Rights Data Collection</vt:lpstr>
      <vt:lpstr>IEA option</vt:lpstr>
      <vt:lpstr>Financial &amp; Administrative Policies and Procedures</vt:lpstr>
      <vt:lpstr>Multiple Site Form</vt:lpstr>
      <vt:lpstr>Facility Site Information</vt:lpstr>
      <vt:lpstr>Management Plan</vt:lpstr>
      <vt:lpstr>Management Plan</vt:lpstr>
      <vt:lpstr>Management Plan; Financial Viability</vt:lpstr>
      <vt:lpstr>Management Plan;  Accountability – Checks &amp; Balances</vt:lpstr>
      <vt:lpstr>Management Plan - Accountability</vt:lpstr>
      <vt:lpstr>Management Plan;  Organizational Structure</vt:lpstr>
      <vt:lpstr> Management Plan:  Administrative Capability </vt:lpstr>
      <vt:lpstr>Management Plan –  Administrative Duties</vt:lpstr>
      <vt:lpstr>Staff Training</vt:lpstr>
      <vt:lpstr>Management Plan; Daily Operations</vt:lpstr>
      <vt:lpstr>Management Plan</vt:lpstr>
      <vt:lpstr>Renewal Application Vended meal service</vt:lpstr>
      <vt:lpstr>Certification</vt:lpstr>
      <vt:lpstr>How much do you need to send in for your renewal application? </vt:lpstr>
      <vt:lpstr>You may also need: </vt:lpstr>
      <vt:lpstr>Your renewal application should be about 16 to 30 pages</vt:lpstr>
      <vt:lpstr>Please do not submit</vt:lpstr>
    </vt:vector>
  </TitlesOfParts>
  <Company>New Mexico Children, Youth &amp; Families Department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Renewal Applications</dc:title>
  <dc:creator>Windows User</dc:creator>
  <cp:lastModifiedBy>Rometa Nguyen</cp:lastModifiedBy>
  <cp:revision>36</cp:revision>
  <dcterms:created xsi:type="dcterms:W3CDTF">2019-02-27T16:19:33Z</dcterms:created>
  <dcterms:modified xsi:type="dcterms:W3CDTF">2021-06-04T15:29:06Z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