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handoutMasterIdLst>
    <p:handoutMasterId r:id="rId38"/>
  </p:handoutMasterIdLst>
  <p:sldIdLst>
    <p:sldId id="726" r:id="rId2"/>
    <p:sldId id="267" r:id="rId3"/>
    <p:sldId id="461" r:id="rId4"/>
    <p:sldId id="512" r:id="rId5"/>
    <p:sldId id="850" r:id="rId6"/>
    <p:sldId id="604" r:id="rId7"/>
    <p:sldId id="606" r:id="rId8"/>
    <p:sldId id="607" r:id="rId9"/>
    <p:sldId id="855" r:id="rId10"/>
    <p:sldId id="613" r:id="rId11"/>
    <p:sldId id="738" r:id="rId12"/>
    <p:sldId id="853" r:id="rId13"/>
    <p:sldId id="856" r:id="rId14"/>
    <p:sldId id="851" r:id="rId15"/>
    <p:sldId id="614" r:id="rId16"/>
    <p:sldId id="616" r:id="rId17"/>
    <p:sldId id="617" r:id="rId18"/>
    <p:sldId id="868" r:id="rId19"/>
    <p:sldId id="608" r:id="rId20"/>
    <p:sldId id="860" r:id="rId21"/>
    <p:sldId id="688" r:id="rId22"/>
    <p:sldId id="340" r:id="rId23"/>
    <p:sldId id="866" r:id="rId24"/>
    <p:sldId id="867" r:id="rId25"/>
    <p:sldId id="852" r:id="rId26"/>
    <p:sldId id="854" r:id="rId27"/>
    <p:sldId id="795" r:id="rId28"/>
    <p:sldId id="694" r:id="rId29"/>
    <p:sldId id="605" r:id="rId30"/>
    <p:sldId id="864" r:id="rId31"/>
    <p:sldId id="863" r:id="rId32"/>
    <p:sldId id="861" r:id="rId33"/>
    <p:sldId id="857" r:id="rId34"/>
    <p:sldId id="862" r:id="rId35"/>
    <p:sldId id="858" r:id="rId3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69D1"/>
    <a:srgbClr val="F8F8F8"/>
    <a:srgbClr val="000000"/>
    <a:srgbClr val="F2F214"/>
    <a:srgbClr val="EDE81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78284" autoAdjust="0"/>
  </p:normalViewPr>
  <p:slideViewPr>
    <p:cSldViewPr snapToGrid="0">
      <p:cViewPr varScale="1">
        <p:scale>
          <a:sx n="53" d="100"/>
          <a:sy n="53" d="100"/>
        </p:scale>
        <p:origin x="1176" y="52"/>
      </p:cViewPr>
      <p:guideLst>
        <p:guide orient="horz" pos="2160"/>
        <p:guide pos="3840"/>
      </p:guideLst>
    </p:cSldViewPr>
  </p:slideViewPr>
  <p:outlineViewPr>
    <p:cViewPr>
      <p:scale>
        <a:sx n="33" d="100"/>
        <a:sy n="33" d="100"/>
      </p:scale>
      <p:origin x="0" y="-67068"/>
    </p:cViewPr>
  </p:outlineViewPr>
  <p:notesTextViewPr>
    <p:cViewPr>
      <p:scale>
        <a:sx n="3" d="2"/>
        <a:sy n="3" d="2"/>
      </p:scale>
      <p:origin x="0" y="0"/>
    </p:cViewPr>
  </p:notesTextViewPr>
  <p:sorterViewPr>
    <p:cViewPr>
      <p:scale>
        <a:sx n="200" d="100"/>
        <a:sy n="200" d="100"/>
      </p:scale>
      <p:origin x="0" y="-2395"/>
    </p:cViewPr>
  </p:sorterViewPr>
  <p:notesViewPr>
    <p:cSldViewPr snapToGrid="0">
      <p:cViewPr varScale="1">
        <p:scale>
          <a:sx n="53" d="100"/>
          <a:sy n="53" d="100"/>
        </p:scale>
        <p:origin x="197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image" Target="../media/image20.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image" Target="../media/image20.jp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68543B-75B2-49DD-BC74-B95C1355D82C}" type="doc">
      <dgm:prSet loTypeId="urn:microsoft.com/office/officeart/2005/8/layout/chevron2" loCatId="list" qsTypeId="urn:microsoft.com/office/officeart/2005/8/quickstyle/simple1" qsCatId="simple" csTypeId="urn:microsoft.com/office/officeart/2005/8/colors/colorful1" csCatId="colorful" phldr="1"/>
      <dgm:spPr/>
      <dgm:t>
        <a:bodyPr/>
        <a:lstStyle/>
        <a:p>
          <a:endParaRPr lang="en-US"/>
        </a:p>
      </dgm:t>
    </dgm:pt>
    <dgm:pt modelId="{BBC0F4F3-5C39-4C8F-AEAC-3EDF135B784A}">
      <dgm:prSet phldrT="[Text]"/>
      <dgm:spPr/>
      <dgm:t>
        <a:bodyPr/>
        <a:lstStyle/>
        <a:p>
          <a:r>
            <a:rPr lang="en-US" dirty="0"/>
            <a:t>1</a:t>
          </a:r>
        </a:p>
      </dgm:t>
    </dgm:pt>
    <dgm:pt modelId="{CFAEF56F-CA45-4D5B-B7D3-89F03FD4C549}" type="parTrans" cxnId="{EBE90901-BCD1-4BD5-A7C7-CC1D2000D8AE}">
      <dgm:prSet/>
      <dgm:spPr/>
      <dgm:t>
        <a:bodyPr/>
        <a:lstStyle/>
        <a:p>
          <a:endParaRPr lang="en-US"/>
        </a:p>
      </dgm:t>
    </dgm:pt>
    <dgm:pt modelId="{59CA6A63-EA34-46CB-8093-7D89B5759402}" type="sibTrans" cxnId="{EBE90901-BCD1-4BD5-A7C7-CC1D2000D8AE}">
      <dgm:prSet/>
      <dgm:spPr/>
      <dgm:t>
        <a:bodyPr/>
        <a:lstStyle/>
        <a:p>
          <a:endParaRPr lang="en-US"/>
        </a:p>
      </dgm:t>
    </dgm:pt>
    <dgm:pt modelId="{34496900-D306-4FFD-9FCB-6655BEE9B8E5}">
      <dgm:prSet phldrT="[Text]"/>
      <dgm:spPr/>
      <dgm:t>
        <a:bodyPr/>
        <a:lstStyle/>
        <a:p>
          <a:r>
            <a:rPr lang="en-US" dirty="0"/>
            <a:t>4</a:t>
          </a:r>
        </a:p>
      </dgm:t>
    </dgm:pt>
    <dgm:pt modelId="{BA80909F-C741-4E69-82D6-A9D4DB3F11B7}" type="parTrans" cxnId="{67693954-2A00-4792-A8C5-3268A7CEC529}">
      <dgm:prSet/>
      <dgm:spPr/>
      <dgm:t>
        <a:bodyPr/>
        <a:lstStyle/>
        <a:p>
          <a:endParaRPr lang="en-US"/>
        </a:p>
      </dgm:t>
    </dgm:pt>
    <dgm:pt modelId="{E73C141C-ED41-425D-A048-767352954399}" type="sibTrans" cxnId="{67693954-2A00-4792-A8C5-3268A7CEC529}">
      <dgm:prSet/>
      <dgm:spPr/>
      <dgm:t>
        <a:bodyPr/>
        <a:lstStyle/>
        <a:p>
          <a:endParaRPr lang="en-US"/>
        </a:p>
      </dgm:t>
    </dgm:pt>
    <dgm:pt modelId="{357EB998-4479-014E-824A-BBBD4481488E}">
      <dgm:prSet phldrT="[Text]"/>
      <dgm:spPr/>
      <dgm:t>
        <a:bodyPr/>
        <a:lstStyle/>
        <a:p>
          <a:r>
            <a:rPr lang="en-US" dirty="0"/>
            <a:t>3</a:t>
          </a:r>
        </a:p>
      </dgm:t>
    </dgm:pt>
    <dgm:pt modelId="{D7D686B1-53D9-2A4A-B098-C77438E9EDCE}" type="parTrans" cxnId="{D7D06E39-2894-804D-800E-117E719B4FEE}">
      <dgm:prSet/>
      <dgm:spPr/>
      <dgm:t>
        <a:bodyPr/>
        <a:lstStyle/>
        <a:p>
          <a:endParaRPr lang="en-US"/>
        </a:p>
      </dgm:t>
    </dgm:pt>
    <dgm:pt modelId="{CE9BABFD-54C4-E34B-8B87-48CAE782D27D}" type="sibTrans" cxnId="{D7D06E39-2894-804D-800E-117E719B4FEE}">
      <dgm:prSet/>
      <dgm:spPr/>
      <dgm:t>
        <a:bodyPr/>
        <a:lstStyle/>
        <a:p>
          <a:endParaRPr lang="en-US"/>
        </a:p>
      </dgm:t>
    </dgm:pt>
    <dgm:pt modelId="{D4BF633D-3FDD-D04D-AF45-E983EF18FDEB}">
      <dgm:prSet phldrT="[Text]"/>
      <dgm:spPr/>
      <dgm:t>
        <a:bodyPr/>
        <a:lstStyle/>
        <a:p>
          <a:r>
            <a:rPr lang="en-US" dirty="0"/>
            <a:t>2</a:t>
          </a:r>
        </a:p>
      </dgm:t>
    </dgm:pt>
    <dgm:pt modelId="{A2929BFE-E15B-B543-877F-EDF0A65249D3}" type="parTrans" cxnId="{2426CC1B-3691-1F4D-8AAC-27862A3A5672}">
      <dgm:prSet/>
      <dgm:spPr/>
      <dgm:t>
        <a:bodyPr/>
        <a:lstStyle/>
        <a:p>
          <a:endParaRPr lang="en-US"/>
        </a:p>
      </dgm:t>
    </dgm:pt>
    <dgm:pt modelId="{6520AD82-0F44-3548-8B81-0C97BE4B53A4}" type="sibTrans" cxnId="{2426CC1B-3691-1F4D-8AAC-27862A3A5672}">
      <dgm:prSet/>
      <dgm:spPr/>
      <dgm:t>
        <a:bodyPr/>
        <a:lstStyle/>
        <a:p>
          <a:endParaRPr lang="en-US"/>
        </a:p>
      </dgm:t>
    </dgm:pt>
    <dgm:pt modelId="{09668DB4-28D3-43EE-A60B-AA1D67ED3811}">
      <dgm:prSet phldrT="[Text]"/>
      <dgm:spPr/>
      <dgm:t>
        <a:bodyPr/>
        <a:lstStyle/>
        <a:p>
          <a:pPr>
            <a:buNone/>
          </a:pPr>
          <a:r>
            <a:rPr lang="en-US" dirty="0">
              <a:solidFill>
                <a:srgbClr val="002060"/>
              </a:solidFill>
            </a:rPr>
            <a:t>Requirements at Each Meal, 6-11 mo.</a:t>
          </a:r>
          <a:endParaRPr lang="en-US" b="0" dirty="0">
            <a:solidFill>
              <a:srgbClr val="002060"/>
            </a:solidFill>
          </a:endParaRPr>
        </a:p>
      </dgm:t>
    </dgm:pt>
    <dgm:pt modelId="{2CAB7E33-49DC-4B21-A1BA-BD6F3DD77289}" type="parTrans" cxnId="{E03765C5-2CA4-450F-95E9-AD6911063A1F}">
      <dgm:prSet/>
      <dgm:spPr/>
      <dgm:t>
        <a:bodyPr/>
        <a:lstStyle/>
        <a:p>
          <a:endParaRPr lang="en-US"/>
        </a:p>
      </dgm:t>
    </dgm:pt>
    <dgm:pt modelId="{68C0E3E8-3B2E-4CA0-9A8B-01220057ADFC}" type="sibTrans" cxnId="{E03765C5-2CA4-450F-95E9-AD6911063A1F}">
      <dgm:prSet/>
      <dgm:spPr/>
      <dgm:t>
        <a:bodyPr/>
        <a:lstStyle/>
        <a:p>
          <a:endParaRPr lang="en-US"/>
        </a:p>
      </dgm:t>
    </dgm:pt>
    <dgm:pt modelId="{B1BD0CFB-858D-4547-B2F3-F067F8D80454}">
      <dgm:prSet phldrT="[Text]"/>
      <dgm:spPr/>
      <dgm:t>
        <a:bodyPr/>
        <a:lstStyle/>
        <a:p>
          <a:r>
            <a:rPr lang="en-US" dirty="0">
              <a:solidFill>
                <a:srgbClr val="002060"/>
              </a:solidFill>
            </a:rPr>
            <a:t>Infant Meal Pattern Overview </a:t>
          </a:r>
          <a:endParaRPr lang="en-US" dirty="0"/>
        </a:p>
      </dgm:t>
    </dgm:pt>
    <dgm:pt modelId="{466DD1D8-9164-408F-935C-D6D7D718A35C}" type="parTrans" cxnId="{955B54E3-2BA0-4B25-A5FC-72C02B69F5F5}">
      <dgm:prSet/>
      <dgm:spPr/>
      <dgm:t>
        <a:bodyPr/>
        <a:lstStyle/>
        <a:p>
          <a:endParaRPr lang="en-US"/>
        </a:p>
      </dgm:t>
    </dgm:pt>
    <dgm:pt modelId="{3F4BA625-51FC-4C02-94BD-85C03C9B7476}" type="sibTrans" cxnId="{955B54E3-2BA0-4B25-A5FC-72C02B69F5F5}">
      <dgm:prSet/>
      <dgm:spPr/>
      <dgm:t>
        <a:bodyPr/>
        <a:lstStyle/>
        <a:p>
          <a:endParaRPr lang="en-US"/>
        </a:p>
      </dgm:t>
    </dgm:pt>
    <dgm:pt modelId="{57586762-1AB9-42E1-8E1B-21C791221061}">
      <dgm:prSet phldrT="[Text]"/>
      <dgm:spPr/>
      <dgm:t>
        <a:bodyPr/>
        <a:lstStyle/>
        <a:p>
          <a:r>
            <a:rPr lang="en-US" dirty="0">
              <a:solidFill>
                <a:srgbClr val="002060"/>
              </a:solidFill>
            </a:rPr>
            <a:t>Breastfeeding Promotion</a:t>
          </a:r>
          <a:endParaRPr lang="en-US" dirty="0"/>
        </a:p>
      </dgm:t>
    </dgm:pt>
    <dgm:pt modelId="{10FDDDD0-759B-4E95-8D35-801168B30DEE}" type="parTrans" cxnId="{3F9463B3-3112-4C61-A080-B52F284A3FE9}">
      <dgm:prSet/>
      <dgm:spPr/>
      <dgm:t>
        <a:bodyPr/>
        <a:lstStyle/>
        <a:p>
          <a:endParaRPr lang="en-US"/>
        </a:p>
      </dgm:t>
    </dgm:pt>
    <dgm:pt modelId="{7B6364C3-1F57-48A0-96C0-5C45F584F7F6}" type="sibTrans" cxnId="{3F9463B3-3112-4C61-A080-B52F284A3FE9}">
      <dgm:prSet/>
      <dgm:spPr/>
      <dgm:t>
        <a:bodyPr/>
        <a:lstStyle/>
        <a:p>
          <a:endParaRPr lang="en-US"/>
        </a:p>
      </dgm:t>
    </dgm:pt>
    <dgm:pt modelId="{6B93811E-3B6C-4D59-A474-5A9B7B843B49}">
      <dgm:prSet phldrT="[Text]"/>
      <dgm:spPr/>
      <dgm:t>
        <a:bodyPr/>
        <a:lstStyle/>
        <a:p>
          <a:r>
            <a:rPr lang="en-US" dirty="0">
              <a:solidFill>
                <a:srgbClr val="002060"/>
              </a:solidFill>
            </a:rPr>
            <a:t>Requirements, Birth – 5 mo.</a:t>
          </a:r>
          <a:endParaRPr lang="en-US" dirty="0"/>
        </a:p>
      </dgm:t>
    </dgm:pt>
    <dgm:pt modelId="{3DE7D910-F51E-4EDA-AAEB-525AD828D7CD}" type="parTrans" cxnId="{6CFA8423-EDC3-4C74-AE98-EDEE3B0BFB3A}">
      <dgm:prSet/>
      <dgm:spPr/>
      <dgm:t>
        <a:bodyPr/>
        <a:lstStyle/>
        <a:p>
          <a:endParaRPr lang="en-US"/>
        </a:p>
      </dgm:t>
    </dgm:pt>
    <dgm:pt modelId="{48BE62C8-506A-4A3A-B030-A70C5D84CAEA}" type="sibTrans" cxnId="{6CFA8423-EDC3-4C74-AE98-EDEE3B0BFB3A}">
      <dgm:prSet/>
      <dgm:spPr/>
      <dgm:t>
        <a:bodyPr/>
        <a:lstStyle/>
        <a:p>
          <a:endParaRPr lang="en-US"/>
        </a:p>
      </dgm:t>
    </dgm:pt>
    <dgm:pt modelId="{20AED3A9-6791-4F4F-B213-C669CA694B23}">
      <dgm:prSet phldrT="[Text]"/>
      <dgm:spPr/>
      <dgm:t>
        <a:bodyPr/>
        <a:lstStyle/>
        <a:p>
          <a:pPr>
            <a:buNone/>
          </a:pPr>
          <a:r>
            <a:rPr lang="en-US" dirty="0">
              <a:solidFill>
                <a:schemeClr val="bg1"/>
              </a:solidFill>
            </a:rPr>
            <a:t>5</a:t>
          </a:r>
        </a:p>
      </dgm:t>
    </dgm:pt>
    <dgm:pt modelId="{1F0C002F-1F37-4EA2-9E33-9514AD0865F7}" type="parTrans" cxnId="{D6D52FA9-2BD6-42CD-9C04-A1946E7DDE9C}">
      <dgm:prSet/>
      <dgm:spPr/>
      <dgm:t>
        <a:bodyPr/>
        <a:lstStyle/>
        <a:p>
          <a:endParaRPr lang="en-US"/>
        </a:p>
      </dgm:t>
    </dgm:pt>
    <dgm:pt modelId="{441F5ADF-624D-4C45-8802-D72945CD4A7D}" type="sibTrans" cxnId="{D6D52FA9-2BD6-42CD-9C04-A1946E7DDE9C}">
      <dgm:prSet/>
      <dgm:spPr/>
      <dgm:t>
        <a:bodyPr/>
        <a:lstStyle/>
        <a:p>
          <a:endParaRPr lang="en-US"/>
        </a:p>
      </dgm:t>
    </dgm:pt>
    <dgm:pt modelId="{41C244FF-EB3E-4918-8205-416C28B3AE0A}">
      <dgm:prSet/>
      <dgm:spPr/>
      <dgm:t>
        <a:bodyPr/>
        <a:lstStyle/>
        <a:p>
          <a:r>
            <a:rPr lang="en-US" dirty="0">
              <a:solidFill>
                <a:srgbClr val="002060"/>
              </a:solidFill>
            </a:rPr>
            <a:t>Documentation, Training Resources</a:t>
          </a:r>
        </a:p>
      </dgm:t>
    </dgm:pt>
    <dgm:pt modelId="{FFF6460A-2C35-479A-97FE-06034D0C12F5}" type="parTrans" cxnId="{CA439029-2A91-4B44-AE6A-59AED6AAD8F5}">
      <dgm:prSet/>
      <dgm:spPr/>
      <dgm:t>
        <a:bodyPr/>
        <a:lstStyle/>
        <a:p>
          <a:endParaRPr lang="en-US"/>
        </a:p>
      </dgm:t>
    </dgm:pt>
    <dgm:pt modelId="{C2CB1EDA-5A64-4081-B35F-BC04BAA3C0A6}" type="sibTrans" cxnId="{CA439029-2A91-4B44-AE6A-59AED6AAD8F5}">
      <dgm:prSet/>
      <dgm:spPr/>
      <dgm:t>
        <a:bodyPr/>
        <a:lstStyle/>
        <a:p>
          <a:endParaRPr lang="en-US"/>
        </a:p>
      </dgm:t>
    </dgm:pt>
    <dgm:pt modelId="{7246E11B-B1A8-4238-9224-08BB3BCA1ACD}" type="pres">
      <dgm:prSet presAssocID="{C068543B-75B2-49DD-BC74-B95C1355D82C}" presName="linearFlow" presStyleCnt="0">
        <dgm:presLayoutVars>
          <dgm:dir/>
          <dgm:animLvl val="lvl"/>
          <dgm:resizeHandles val="exact"/>
        </dgm:presLayoutVars>
      </dgm:prSet>
      <dgm:spPr/>
    </dgm:pt>
    <dgm:pt modelId="{B24BE0D0-2F50-4722-B6FF-CDAFC660C6F1}" type="pres">
      <dgm:prSet presAssocID="{BBC0F4F3-5C39-4C8F-AEAC-3EDF135B784A}" presName="composite" presStyleCnt="0"/>
      <dgm:spPr/>
    </dgm:pt>
    <dgm:pt modelId="{1AD307A8-CA15-4513-90BD-017F596E8FD0}" type="pres">
      <dgm:prSet presAssocID="{BBC0F4F3-5C39-4C8F-AEAC-3EDF135B784A}" presName="parentText" presStyleLbl="alignNode1" presStyleIdx="0" presStyleCnt="5">
        <dgm:presLayoutVars>
          <dgm:chMax val="1"/>
          <dgm:bulletEnabled val="1"/>
        </dgm:presLayoutVars>
      </dgm:prSet>
      <dgm:spPr/>
    </dgm:pt>
    <dgm:pt modelId="{BCB920A3-E90A-4562-B819-873FAE4DF550}" type="pres">
      <dgm:prSet presAssocID="{BBC0F4F3-5C39-4C8F-AEAC-3EDF135B784A}" presName="descendantText" presStyleLbl="alignAcc1" presStyleIdx="0" presStyleCnt="5">
        <dgm:presLayoutVars>
          <dgm:bulletEnabled val="1"/>
        </dgm:presLayoutVars>
      </dgm:prSet>
      <dgm:spPr/>
    </dgm:pt>
    <dgm:pt modelId="{FFB0A2D9-2B78-4092-834E-0084107BDF44}" type="pres">
      <dgm:prSet presAssocID="{59CA6A63-EA34-46CB-8093-7D89B5759402}" presName="sp" presStyleCnt="0"/>
      <dgm:spPr/>
    </dgm:pt>
    <dgm:pt modelId="{88900BA4-BCB6-6D46-9653-746359102F90}" type="pres">
      <dgm:prSet presAssocID="{D4BF633D-3FDD-D04D-AF45-E983EF18FDEB}" presName="composite" presStyleCnt="0"/>
      <dgm:spPr/>
    </dgm:pt>
    <dgm:pt modelId="{9B6C5BD9-7D15-E049-84C1-52527500E8F3}" type="pres">
      <dgm:prSet presAssocID="{D4BF633D-3FDD-D04D-AF45-E983EF18FDEB}" presName="parentText" presStyleLbl="alignNode1" presStyleIdx="1" presStyleCnt="5">
        <dgm:presLayoutVars>
          <dgm:chMax val="1"/>
          <dgm:bulletEnabled val="1"/>
        </dgm:presLayoutVars>
      </dgm:prSet>
      <dgm:spPr/>
    </dgm:pt>
    <dgm:pt modelId="{9A3D0EEB-3886-B941-BEF2-B8CAF9353344}" type="pres">
      <dgm:prSet presAssocID="{D4BF633D-3FDD-D04D-AF45-E983EF18FDEB}" presName="descendantText" presStyleLbl="alignAcc1" presStyleIdx="1" presStyleCnt="5">
        <dgm:presLayoutVars>
          <dgm:bulletEnabled val="1"/>
        </dgm:presLayoutVars>
      </dgm:prSet>
      <dgm:spPr/>
    </dgm:pt>
    <dgm:pt modelId="{2DF96BD9-E39D-2D42-A29A-ED028980F24E}" type="pres">
      <dgm:prSet presAssocID="{6520AD82-0F44-3548-8B81-0C97BE4B53A4}" presName="sp" presStyleCnt="0"/>
      <dgm:spPr/>
    </dgm:pt>
    <dgm:pt modelId="{DCC2A5DE-AA0D-9644-BE0B-228CE3885F76}" type="pres">
      <dgm:prSet presAssocID="{357EB998-4479-014E-824A-BBBD4481488E}" presName="composite" presStyleCnt="0"/>
      <dgm:spPr/>
    </dgm:pt>
    <dgm:pt modelId="{D34E2A70-F5FF-114A-9517-E609E4FC06D9}" type="pres">
      <dgm:prSet presAssocID="{357EB998-4479-014E-824A-BBBD4481488E}" presName="parentText" presStyleLbl="alignNode1" presStyleIdx="2" presStyleCnt="5">
        <dgm:presLayoutVars>
          <dgm:chMax val="1"/>
          <dgm:bulletEnabled val="1"/>
        </dgm:presLayoutVars>
      </dgm:prSet>
      <dgm:spPr/>
    </dgm:pt>
    <dgm:pt modelId="{0C7F7CA1-E4C9-BE49-BE1F-D0D8BEAF3DA1}" type="pres">
      <dgm:prSet presAssocID="{357EB998-4479-014E-824A-BBBD4481488E}" presName="descendantText" presStyleLbl="alignAcc1" presStyleIdx="2" presStyleCnt="5" custLinFactNeighborX="3837" custLinFactNeighborY="-2911">
        <dgm:presLayoutVars>
          <dgm:bulletEnabled val="1"/>
        </dgm:presLayoutVars>
      </dgm:prSet>
      <dgm:spPr/>
    </dgm:pt>
    <dgm:pt modelId="{227D3732-02E8-2C48-92F7-88CDA75E9F58}" type="pres">
      <dgm:prSet presAssocID="{CE9BABFD-54C4-E34B-8B87-48CAE782D27D}" presName="sp" presStyleCnt="0"/>
      <dgm:spPr/>
    </dgm:pt>
    <dgm:pt modelId="{036904C3-E1CA-4444-A73E-79A1030265AB}" type="pres">
      <dgm:prSet presAssocID="{34496900-D306-4FFD-9FCB-6655BEE9B8E5}" presName="composite" presStyleCnt="0"/>
      <dgm:spPr/>
    </dgm:pt>
    <dgm:pt modelId="{61404C7A-3CD6-46D8-932A-43343F866A72}" type="pres">
      <dgm:prSet presAssocID="{34496900-D306-4FFD-9FCB-6655BEE9B8E5}" presName="parentText" presStyleLbl="alignNode1" presStyleIdx="3" presStyleCnt="5">
        <dgm:presLayoutVars>
          <dgm:chMax val="1"/>
          <dgm:bulletEnabled val="1"/>
        </dgm:presLayoutVars>
      </dgm:prSet>
      <dgm:spPr/>
    </dgm:pt>
    <dgm:pt modelId="{36B4A452-EED4-4BCC-832C-638022CCA407}" type="pres">
      <dgm:prSet presAssocID="{34496900-D306-4FFD-9FCB-6655BEE9B8E5}" presName="descendantText" presStyleLbl="alignAcc1" presStyleIdx="3" presStyleCnt="5">
        <dgm:presLayoutVars>
          <dgm:bulletEnabled val="1"/>
        </dgm:presLayoutVars>
      </dgm:prSet>
      <dgm:spPr/>
    </dgm:pt>
    <dgm:pt modelId="{8F280A9A-149A-4BEA-8293-36F30A2668FB}" type="pres">
      <dgm:prSet presAssocID="{E73C141C-ED41-425D-A048-767352954399}" presName="sp" presStyleCnt="0"/>
      <dgm:spPr/>
    </dgm:pt>
    <dgm:pt modelId="{EAAA023F-17A6-48C5-A724-BF98E5062E13}" type="pres">
      <dgm:prSet presAssocID="{20AED3A9-6791-4F4F-B213-C669CA694B23}" presName="composite" presStyleCnt="0"/>
      <dgm:spPr/>
    </dgm:pt>
    <dgm:pt modelId="{54B13452-D3CE-414E-9C69-D75E30DF649B}" type="pres">
      <dgm:prSet presAssocID="{20AED3A9-6791-4F4F-B213-C669CA694B23}" presName="parentText" presStyleLbl="alignNode1" presStyleIdx="4" presStyleCnt="5">
        <dgm:presLayoutVars>
          <dgm:chMax val="1"/>
          <dgm:bulletEnabled val="1"/>
        </dgm:presLayoutVars>
      </dgm:prSet>
      <dgm:spPr/>
    </dgm:pt>
    <dgm:pt modelId="{7C0935E8-2550-44DE-98D4-EAFAE4E02765}" type="pres">
      <dgm:prSet presAssocID="{20AED3A9-6791-4F4F-B213-C669CA694B23}" presName="descendantText" presStyleLbl="alignAcc1" presStyleIdx="4" presStyleCnt="5">
        <dgm:presLayoutVars>
          <dgm:bulletEnabled val="1"/>
        </dgm:presLayoutVars>
      </dgm:prSet>
      <dgm:spPr/>
    </dgm:pt>
  </dgm:ptLst>
  <dgm:cxnLst>
    <dgm:cxn modelId="{EBE90901-BCD1-4BD5-A7C7-CC1D2000D8AE}" srcId="{C068543B-75B2-49DD-BC74-B95C1355D82C}" destId="{BBC0F4F3-5C39-4C8F-AEAC-3EDF135B784A}" srcOrd="0" destOrd="0" parTransId="{CFAEF56F-CA45-4D5B-B7D3-89F03FD4C549}" sibTransId="{59CA6A63-EA34-46CB-8093-7D89B5759402}"/>
    <dgm:cxn modelId="{F34F2001-791D-431B-825E-D67E10C14909}" type="presOf" srcId="{BBC0F4F3-5C39-4C8F-AEAC-3EDF135B784A}" destId="{1AD307A8-CA15-4513-90BD-017F596E8FD0}" srcOrd="0" destOrd="0" presId="urn:microsoft.com/office/officeart/2005/8/layout/chevron2"/>
    <dgm:cxn modelId="{E435B704-8640-444F-9543-F4E3D2A9B1DF}" type="presOf" srcId="{D4BF633D-3FDD-D04D-AF45-E983EF18FDEB}" destId="{9B6C5BD9-7D15-E049-84C1-52527500E8F3}" srcOrd="0" destOrd="0" presId="urn:microsoft.com/office/officeart/2005/8/layout/chevron2"/>
    <dgm:cxn modelId="{BDB47916-052F-48F3-BC6F-B094CF2427BC}" type="presOf" srcId="{6B93811E-3B6C-4D59-A474-5A9B7B843B49}" destId="{0C7F7CA1-E4C9-BE49-BE1F-D0D8BEAF3DA1}" srcOrd="0" destOrd="0" presId="urn:microsoft.com/office/officeart/2005/8/layout/chevron2"/>
    <dgm:cxn modelId="{2426CC1B-3691-1F4D-8AAC-27862A3A5672}" srcId="{C068543B-75B2-49DD-BC74-B95C1355D82C}" destId="{D4BF633D-3FDD-D04D-AF45-E983EF18FDEB}" srcOrd="1" destOrd="0" parTransId="{A2929BFE-E15B-B543-877F-EDF0A65249D3}" sibTransId="{6520AD82-0F44-3548-8B81-0C97BE4B53A4}"/>
    <dgm:cxn modelId="{6CFA8423-EDC3-4C74-AE98-EDEE3B0BFB3A}" srcId="{357EB998-4479-014E-824A-BBBD4481488E}" destId="{6B93811E-3B6C-4D59-A474-5A9B7B843B49}" srcOrd="0" destOrd="0" parTransId="{3DE7D910-F51E-4EDA-AAEB-525AD828D7CD}" sibTransId="{48BE62C8-506A-4A3A-B030-A70C5D84CAEA}"/>
    <dgm:cxn modelId="{4F555E25-07E3-AF4A-8D66-48DADB6113C7}" type="presOf" srcId="{357EB998-4479-014E-824A-BBBD4481488E}" destId="{D34E2A70-F5FF-114A-9517-E609E4FC06D9}" srcOrd="0" destOrd="0" presId="urn:microsoft.com/office/officeart/2005/8/layout/chevron2"/>
    <dgm:cxn modelId="{CA439029-2A91-4B44-AE6A-59AED6AAD8F5}" srcId="{20AED3A9-6791-4F4F-B213-C669CA694B23}" destId="{41C244FF-EB3E-4918-8205-416C28B3AE0A}" srcOrd="0" destOrd="0" parTransId="{FFF6460A-2C35-479A-97FE-06034D0C12F5}" sibTransId="{C2CB1EDA-5A64-4081-B35F-BC04BAA3C0A6}"/>
    <dgm:cxn modelId="{D7D06E39-2894-804D-800E-117E719B4FEE}" srcId="{C068543B-75B2-49DD-BC74-B95C1355D82C}" destId="{357EB998-4479-014E-824A-BBBD4481488E}" srcOrd="2" destOrd="0" parTransId="{D7D686B1-53D9-2A4A-B098-C77438E9EDCE}" sibTransId="{CE9BABFD-54C4-E34B-8B87-48CAE782D27D}"/>
    <dgm:cxn modelId="{1113E83C-357E-443C-A6B9-FCFDC4197630}" type="presOf" srcId="{B1BD0CFB-858D-4547-B2F3-F067F8D80454}" destId="{BCB920A3-E90A-4562-B819-873FAE4DF550}" srcOrd="0" destOrd="0" presId="urn:microsoft.com/office/officeart/2005/8/layout/chevron2"/>
    <dgm:cxn modelId="{01760371-41C6-425C-A5EC-1FB303897ACF}" type="presOf" srcId="{20AED3A9-6791-4F4F-B213-C669CA694B23}" destId="{54B13452-D3CE-414E-9C69-D75E30DF649B}" srcOrd="0" destOrd="0" presId="urn:microsoft.com/office/officeart/2005/8/layout/chevron2"/>
    <dgm:cxn modelId="{67693954-2A00-4792-A8C5-3268A7CEC529}" srcId="{C068543B-75B2-49DD-BC74-B95C1355D82C}" destId="{34496900-D306-4FFD-9FCB-6655BEE9B8E5}" srcOrd="3" destOrd="0" parTransId="{BA80909F-C741-4E69-82D6-A9D4DB3F11B7}" sibTransId="{E73C141C-ED41-425D-A048-767352954399}"/>
    <dgm:cxn modelId="{40B53256-B16D-4B65-B852-9472E214B4CD}" type="presOf" srcId="{57586762-1AB9-42E1-8E1B-21C791221061}" destId="{9A3D0EEB-3886-B941-BEF2-B8CAF9353344}" srcOrd="0" destOrd="0" presId="urn:microsoft.com/office/officeart/2005/8/layout/chevron2"/>
    <dgm:cxn modelId="{E67ADA96-394E-440C-96C3-01CAD0917231}" type="presOf" srcId="{41C244FF-EB3E-4918-8205-416C28B3AE0A}" destId="{7C0935E8-2550-44DE-98D4-EAFAE4E02765}" srcOrd="0" destOrd="0" presId="urn:microsoft.com/office/officeart/2005/8/layout/chevron2"/>
    <dgm:cxn modelId="{D6D52FA9-2BD6-42CD-9C04-A1946E7DDE9C}" srcId="{C068543B-75B2-49DD-BC74-B95C1355D82C}" destId="{20AED3A9-6791-4F4F-B213-C669CA694B23}" srcOrd="4" destOrd="0" parTransId="{1F0C002F-1F37-4EA2-9E33-9514AD0865F7}" sibTransId="{441F5ADF-624D-4C45-8802-D72945CD4A7D}"/>
    <dgm:cxn modelId="{3F9463B3-3112-4C61-A080-B52F284A3FE9}" srcId="{D4BF633D-3FDD-D04D-AF45-E983EF18FDEB}" destId="{57586762-1AB9-42E1-8E1B-21C791221061}" srcOrd="0" destOrd="0" parTransId="{10FDDDD0-759B-4E95-8D35-801168B30DEE}" sibTransId="{7B6364C3-1F57-48A0-96C0-5C45F584F7F6}"/>
    <dgm:cxn modelId="{E03765C5-2CA4-450F-95E9-AD6911063A1F}" srcId="{34496900-D306-4FFD-9FCB-6655BEE9B8E5}" destId="{09668DB4-28D3-43EE-A60B-AA1D67ED3811}" srcOrd="0" destOrd="0" parTransId="{2CAB7E33-49DC-4B21-A1BA-BD6F3DD77289}" sibTransId="{68C0E3E8-3B2E-4CA0-9A8B-01220057ADFC}"/>
    <dgm:cxn modelId="{973C7CC8-56C8-4103-8E34-154DBD0B9ACB}" type="presOf" srcId="{34496900-D306-4FFD-9FCB-6655BEE9B8E5}" destId="{61404C7A-3CD6-46D8-932A-43343F866A72}" srcOrd="0" destOrd="0" presId="urn:microsoft.com/office/officeart/2005/8/layout/chevron2"/>
    <dgm:cxn modelId="{955B54E3-2BA0-4B25-A5FC-72C02B69F5F5}" srcId="{BBC0F4F3-5C39-4C8F-AEAC-3EDF135B784A}" destId="{B1BD0CFB-858D-4547-B2F3-F067F8D80454}" srcOrd="0" destOrd="0" parTransId="{466DD1D8-9164-408F-935C-D6D7D718A35C}" sibTransId="{3F4BA625-51FC-4C02-94BD-85C03C9B7476}"/>
    <dgm:cxn modelId="{69D783F9-3CAF-4694-9F15-BC8EB2640F67}" type="presOf" srcId="{09668DB4-28D3-43EE-A60B-AA1D67ED3811}" destId="{36B4A452-EED4-4BCC-832C-638022CCA407}" srcOrd="0" destOrd="0" presId="urn:microsoft.com/office/officeart/2005/8/layout/chevron2"/>
    <dgm:cxn modelId="{8AE1A3F9-C1F9-4E8D-8508-E33494258318}" type="presOf" srcId="{C068543B-75B2-49DD-BC74-B95C1355D82C}" destId="{7246E11B-B1A8-4238-9224-08BB3BCA1ACD}" srcOrd="0" destOrd="0" presId="urn:microsoft.com/office/officeart/2005/8/layout/chevron2"/>
    <dgm:cxn modelId="{E0501D86-0781-4A7A-9072-CBA790097E4F}" type="presParOf" srcId="{7246E11B-B1A8-4238-9224-08BB3BCA1ACD}" destId="{B24BE0D0-2F50-4722-B6FF-CDAFC660C6F1}" srcOrd="0" destOrd="0" presId="urn:microsoft.com/office/officeart/2005/8/layout/chevron2"/>
    <dgm:cxn modelId="{584B28EE-05D9-4236-BB4B-F86969774A4B}" type="presParOf" srcId="{B24BE0D0-2F50-4722-B6FF-CDAFC660C6F1}" destId="{1AD307A8-CA15-4513-90BD-017F596E8FD0}" srcOrd="0" destOrd="0" presId="urn:microsoft.com/office/officeart/2005/8/layout/chevron2"/>
    <dgm:cxn modelId="{1264CF05-44CD-41B6-9960-D8E2F80027CD}" type="presParOf" srcId="{B24BE0D0-2F50-4722-B6FF-CDAFC660C6F1}" destId="{BCB920A3-E90A-4562-B819-873FAE4DF550}" srcOrd="1" destOrd="0" presId="urn:microsoft.com/office/officeart/2005/8/layout/chevron2"/>
    <dgm:cxn modelId="{AE31CE3D-EA1B-4DD3-9078-8428D5C294D3}" type="presParOf" srcId="{7246E11B-B1A8-4238-9224-08BB3BCA1ACD}" destId="{FFB0A2D9-2B78-4092-834E-0084107BDF44}" srcOrd="1" destOrd="0" presId="urn:microsoft.com/office/officeart/2005/8/layout/chevron2"/>
    <dgm:cxn modelId="{40F091B6-EFE8-604A-B9AC-EEAB22CE8F9D}" type="presParOf" srcId="{7246E11B-B1A8-4238-9224-08BB3BCA1ACD}" destId="{88900BA4-BCB6-6D46-9653-746359102F90}" srcOrd="2" destOrd="0" presId="urn:microsoft.com/office/officeart/2005/8/layout/chevron2"/>
    <dgm:cxn modelId="{9A7609C1-D54F-7F42-A0F4-6EFE3CA8F566}" type="presParOf" srcId="{88900BA4-BCB6-6D46-9653-746359102F90}" destId="{9B6C5BD9-7D15-E049-84C1-52527500E8F3}" srcOrd="0" destOrd="0" presId="urn:microsoft.com/office/officeart/2005/8/layout/chevron2"/>
    <dgm:cxn modelId="{45AEC162-20EB-CA42-A59D-446FAAEFD9CB}" type="presParOf" srcId="{88900BA4-BCB6-6D46-9653-746359102F90}" destId="{9A3D0EEB-3886-B941-BEF2-B8CAF9353344}" srcOrd="1" destOrd="0" presId="urn:microsoft.com/office/officeart/2005/8/layout/chevron2"/>
    <dgm:cxn modelId="{68853F96-9145-4F44-BA70-813A6C6C6419}" type="presParOf" srcId="{7246E11B-B1A8-4238-9224-08BB3BCA1ACD}" destId="{2DF96BD9-E39D-2D42-A29A-ED028980F24E}" srcOrd="3" destOrd="0" presId="urn:microsoft.com/office/officeart/2005/8/layout/chevron2"/>
    <dgm:cxn modelId="{EB7E0B7F-C391-4647-9220-A2C1D2919492}" type="presParOf" srcId="{7246E11B-B1A8-4238-9224-08BB3BCA1ACD}" destId="{DCC2A5DE-AA0D-9644-BE0B-228CE3885F76}" srcOrd="4" destOrd="0" presId="urn:microsoft.com/office/officeart/2005/8/layout/chevron2"/>
    <dgm:cxn modelId="{E6466E2F-8655-C948-8E93-9E72DDAA04DC}" type="presParOf" srcId="{DCC2A5DE-AA0D-9644-BE0B-228CE3885F76}" destId="{D34E2A70-F5FF-114A-9517-E609E4FC06D9}" srcOrd="0" destOrd="0" presId="urn:microsoft.com/office/officeart/2005/8/layout/chevron2"/>
    <dgm:cxn modelId="{030B1BA3-526E-B543-AC6E-F89C41E6B2BD}" type="presParOf" srcId="{DCC2A5DE-AA0D-9644-BE0B-228CE3885F76}" destId="{0C7F7CA1-E4C9-BE49-BE1F-D0D8BEAF3DA1}" srcOrd="1" destOrd="0" presId="urn:microsoft.com/office/officeart/2005/8/layout/chevron2"/>
    <dgm:cxn modelId="{F7D490C3-E8D1-624A-BE11-73F8D5A9A539}" type="presParOf" srcId="{7246E11B-B1A8-4238-9224-08BB3BCA1ACD}" destId="{227D3732-02E8-2C48-92F7-88CDA75E9F58}" srcOrd="5" destOrd="0" presId="urn:microsoft.com/office/officeart/2005/8/layout/chevron2"/>
    <dgm:cxn modelId="{ADC7FAAF-4EB1-47E7-8423-A84FCB4CB5D8}" type="presParOf" srcId="{7246E11B-B1A8-4238-9224-08BB3BCA1ACD}" destId="{036904C3-E1CA-4444-A73E-79A1030265AB}" srcOrd="6" destOrd="0" presId="urn:microsoft.com/office/officeart/2005/8/layout/chevron2"/>
    <dgm:cxn modelId="{A7593799-DB06-4E28-AFCF-08242DFBFA64}" type="presParOf" srcId="{036904C3-E1CA-4444-A73E-79A1030265AB}" destId="{61404C7A-3CD6-46D8-932A-43343F866A72}" srcOrd="0" destOrd="0" presId="urn:microsoft.com/office/officeart/2005/8/layout/chevron2"/>
    <dgm:cxn modelId="{77937E74-3895-408B-97E2-F881BC167F82}" type="presParOf" srcId="{036904C3-E1CA-4444-A73E-79A1030265AB}" destId="{36B4A452-EED4-4BCC-832C-638022CCA407}" srcOrd="1" destOrd="0" presId="urn:microsoft.com/office/officeart/2005/8/layout/chevron2"/>
    <dgm:cxn modelId="{BBA157E2-B7D9-4B42-A7A0-F1550E2FA792}" type="presParOf" srcId="{7246E11B-B1A8-4238-9224-08BB3BCA1ACD}" destId="{8F280A9A-149A-4BEA-8293-36F30A2668FB}" srcOrd="7" destOrd="0" presId="urn:microsoft.com/office/officeart/2005/8/layout/chevron2"/>
    <dgm:cxn modelId="{F6EF9D6D-E6BE-411F-9EF8-A8901C63AFDB}" type="presParOf" srcId="{7246E11B-B1A8-4238-9224-08BB3BCA1ACD}" destId="{EAAA023F-17A6-48C5-A724-BF98E5062E13}" srcOrd="8" destOrd="0" presId="urn:microsoft.com/office/officeart/2005/8/layout/chevron2"/>
    <dgm:cxn modelId="{A3F2585C-7E4B-467E-BCEF-B7478116C8A4}" type="presParOf" srcId="{EAAA023F-17A6-48C5-A724-BF98E5062E13}" destId="{54B13452-D3CE-414E-9C69-D75E30DF649B}" srcOrd="0" destOrd="0" presId="urn:microsoft.com/office/officeart/2005/8/layout/chevron2"/>
    <dgm:cxn modelId="{111A088F-12AA-43A5-B910-09EA7CC08008}" type="presParOf" srcId="{EAAA023F-17A6-48C5-A724-BF98E5062E13}" destId="{7C0935E8-2550-44DE-98D4-EAFAE4E0276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0A8D6E-DC9C-4FF7-A410-319420B0DC7B}" type="doc">
      <dgm:prSet loTypeId="urn:microsoft.com/office/officeart/2005/8/layout/hProcess10" loCatId="process" qsTypeId="urn:microsoft.com/office/officeart/2005/8/quickstyle/simple4" qsCatId="simple" csTypeId="urn:microsoft.com/office/officeart/2005/8/colors/colorful2" csCatId="colorful" phldr="1"/>
      <dgm:spPr/>
      <dgm:t>
        <a:bodyPr/>
        <a:lstStyle/>
        <a:p>
          <a:endParaRPr lang="en-US"/>
        </a:p>
      </dgm:t>
    </dgm:pt>
    <dgm:pt modelId="{1DFC9C9D-12AE-4F04-858B-296A374BDB27}">
      <dgm:prSet phldrT="[Text]" custT="1"/>
      <dgm:spPr/>
      <dgm:t>
        <a:bodyPr/>
        <a:lstStyle/>
        <a:p>
          <a:r>
            <a:rPr lang="en-US" sz="2800" dirty="0">
              <a:solidFill>
                <a:schemeClr val="tx1"/>
              </a:solidFill>
            </a:rPr>
            <a:t>Pureed Foods</a:t>
          </a:r>
        </a:p>
      </dgm:t>
    </dgm:pt>
    <dgm:pt modelId="{AB8B5EB4-C2B8-49BC-B574-A4E819DD3807}" type="parTrans" cxnId="{06ADED93-600E-45E6-BA38-44E5806BA74B}">
      <dgm:prSet/>
      <dgm:spPr/>
      <dgm:t>
        <a:bodyPr/>
        <a:lstStyle/>
        <a:p>
          <a:endParaRPr lang="en-US"/>
        </a:p>
      </dgm:t>
    </dgm:pt>
    <dgm:pt modelId="{D5507530-DA50-4A54-BF9E-872C8103A9D2}" type="sibTrans" cxnId="{06ADED93-600E-45E6-BA38-44E5806BA74B}">
      <dgm:prSet/>
      <dgm:spPr/>
      <dgm:t>
        <a:bodyPr/>
        <a:lstStyle/>
        <a:p>
          <a:endParaRPr lang="en-US"/>
        </a:p>
      </dgm:t>
    </dgm:pt>
    <dgm:pt modelId="{190B1764-C6E5-494C-AD3B-FECC58AE84F3}">
      <dgm:prSet phldrT="[Text]" custT="1"/>
      <dgm:spPr/>
      <dgm:t>
        <a:bodyPr/>
        <a:lstStyle/>
        <a:p>
          <a:r>
            <a:rPr lang="en-US" sz="2400" dirty="0">
              <a:solidFill>
                <a:schemeClr val="tx1"/>
              </a:solidFill>
            </a:rPr>
            <a:t>Store-bought</a:t>
          </a:r>
        </a:p>
      </dgm:t>
    </dgm:pt>
    <dgm:pt modelId="{22B7626A-CDA7-49E2-A621-FA8875C570F0}" type="parTrans" cxnId="{86C744CC-532B-48DD-B07D-0838C04288BA}">
      <dgm:prSet/>
      <dgm:spPr/>
      <dgm:t>
        <a:bodyPr/>
        <a:lstStyle/>
        <a:p>
          <a:endParaRPr lang="en-US"/>
        </a:p>
      </dgm:t>
    </dgm:pt>
    <dgm:pt modelId="{62D303EA-2080-4B2F-BC5D-C3487C1C4A11}" type="sibTrans" cxnId="{86C744CC-532B-48DD-B07D-0838C04288BA}">
      <dgm:prSet/>
      <dgm:spPr/>
      <dgm:t>
        <a:bodyPr/>
        <a:lstStyle/>
        <a:p>
          <a:endParaRPr lang="en-US"/>
        </a:p>
      </dgm:t>
    </dgm:pt>
    <dgm:pt modelId="{4D4600E7-6666-4AF5-A880-727748CF6671}">
      <dgm:prSet phldrT="[Text]" custT="1"/>
      <dgm:spPr/>
      <dgm:t>
        <a:bodyPr/>
        <a:lstStyle/>
        <a:p>
          <a:r>
            <a:rPr lang="en-US" sz="2400" dirty="0">
              <a:solidFill>
                <a:schemeClr val="tx1"/>
              </a:solidFill>
            </a:rPr>
            <a:t>Homemade</a:t>
          </a:r>
        </a:p>
      </dgm:t>
    </dgm:pt>
    <dgm:pt modelId="{05C152EA-8080-447B-B49E-666C178CAFF7}" type="parTrans" cxnId="{B8431E34-DDD0-496C-A77C-156EAD3D5178}">
      <dgm:prSet/>
      <dgm:spPr/>
      <dgm:t>
        <a:bodyPr/>
        <a:lstStyle/>
        <a:p>
          <a:endParaRPr lang="en-US"/>
        </a:p>
      </dgm:t>
    </dgm:pt>
    <dgm:pt modelId="{8EB88CDA-FC03-4081-A0F6-7F8C027776E9}" type="sibTrans" cxnId="{B8431E34-DDD0-496C-A77C-156EAD3D5178}">
      <dgm:prSet/>
      <dgm:spPr/>
      <dgm:t>
        <a:bodyPr/>
        <a:lstStyle/>
        <a:p>
          <a:endParaRPr lang="en-US"/>
        </a:p>
      </dgm:t>
    </dgm:pt>
    <dgm:pt modelId="{49CCC96D-27DB-496E-954F-323C2B748442}">
      <dgm:prSet phldrT="[Text]" custT="1"/>
      <dgm:spPr/>
      <dgm:t>
        <a:bodyPr/>
        <a:lstStyle/>
        <a:p>
          <a:r>
            <a:rPr lang="en-US" sz="2800" dirty="0">
              <a:solidFill>
                <a:schemeClr val="tx1"/>
              </a:solidFill>
            </a:rPr>
            <a:t>Semi-Solid Foods</a:t>
          </a:r>
        </a:p>
      </dgm:t>
    </dgm:pt>
    <dgm:pt modelId="{4E63A785-8679-42E3-8307-1248D374C119}" type="parTrans" cxnId="{300996C4-CDBF-4E4B-A18D-36E9EA0AFFD5}">
      <dgm:prSet/>
      <dgm:spPr/>
      <dgm:t>
        <a:bodyPr/>
        <a:lstStyle/>
        <a:p>
          <a:endParaRPr lang="en-US"/>
        </a:p>
      </dgm:t>
    </dgm:pt>
    <dgm:pt modelId="{B238D51E-2AB9-4A6A-8EAA-56AC8D0E2AE5}" type="sibTrans" cxnId="{300996C4-CDBF-4E4B-A18D-36E9EA0AFFD5}">
      <dgm:prSet/>
      <dgm:spPr/>
      <dgm:t>
        <a:bodyPr/>
        <a:lstStyle/>
        <a:p>
          <a:endParaRPr lang="en-US"/>
        </a:p>
      </dgm:t>
    </dgm:pt>
    <dgm:pt modelId="{CFD9BF90-77E0-4B1F-9ECF-683CE14FF06B}">
      <dgm:prSet phldrT="[Text]" custT="1"/>
      <dgm:spPr/>
      <dgm:t>
        <a:bodyPr/>
        <a:lstStyle/>
        <a:p>
          <a:r>
            <a:rPr lang="en-US" sz="2400" dirty="0">
              <a:solidFill>
                <a:schemeClr val="tx1"/>
              </a:solidFill>
            </a:rPr>
            <a:t>Softened</a:t>
          </a:r>
        </a:p>
      </dgm:t>
    </dgm:pt>
    <dgm:pt modelId="{BC77A75B-B1DD-40C6-9350-F479A6849853}" type="parTrans" cxnId="{7B8BD537-8D35-444A-AB8D-E8689DAD99DF}">
      <dgm:prSet/>
      <dgm:spPr/>
      <dgm:t>
        <a:bodyPr/>
        <a:lstStyle/>
        <a:p>
          <a:endParaRPr lang="en-US"/>
        </a:p>
      </dgm:t>
    </dgm:pt>
    <dgm:pt modelId="{0F29B5B0-73E2-4258-A032-E7B6E49395FB}" type="sibTrans" cxnId="{7B8BD537-8D35-444A-AB8D-E8689DAD99DF}">
      <dgm:prSet/>
      <dgm:spPr/>
      <dgm:t>
        <a:bodyPr/>
        <a:lstStyle/>
        <a:p>
          <a:endParaRPr lang="en-US"/>
        </a:p>
      </dgm:t>
    </dgm:pt>
    <dgm:pt modelId="{8EA8A835-DA38-47EA-918E-388DE1737482}">
      <dgm:prSet phldrT="[Text]" custT="1"/>
      <dgm:spPr/>
      <dgm:t>
        <a:bodyPr/>
        <a:lstStyle/>
        <a:p>
          <a:r>
            <a:rPr lang="en-US" sz="2800" dirty="0">
              <a:solidFill>
                <a:schemeClr val="tx1"/>
              </a:solidFill>
            </a:rPr>
            <a:t>Table Foods</a:t>
          </a:r>
        </a:p>
      </dgm:t>
    </dgm:pt>
    <dgm:pt modelId="{2040B084-DECB-4548-9230-E7B3DDC95871}" type="parTrans" cxnId="{9D522E21-1046-4CEB-9502-BED3B9BF5584}">
      <dgm:prSet/>
      <dgm:spPr/>
      <dgm:t>
        <a:bodyPr/>
        <a:lstStyle/>
        <a:p>
          <a:endParaRPr lang="en-US"/>
        </a:p>
      </dgm:t>
    </dgm:pt>
    <dgm:pt modelId="{6019F639-62E9-4BE2-82C2-4D580A9B1DB3}" type="sibTrans" cxnId="{9D522E21-1046-4CEB-9502-BED3B9BF5584}">
      <dgm:prSet/>
      <dgm:spPr/>
      <dgm:t>
        <a:bodyPr/>
        <a:lstStyle/>
        <a:p>
          <a:endParaRPr lang="en-US"/>
        </a:p>
      </dgm:t>
    </dgm:pt>
    <dgm:pt modelId="{7543ECC6-7587-4623-B3CD-26453D1A7863}">
      <dgm:prSet phldrT="[Text]" custT="1"/>
      <dgm:spPr/>
      <dgm:t>
        <a:bodyPr/>
        <a:lstStyle/>
        <a:p>
          <a:r>
            <a:rPr lang="en-US" sz="2400" dirty="0">
              <a:solidFill>
                <a:schemeClr val="tx1"/>
              </a:solidFill>
            </a:rPr>
            <a:t>Appropriate textures and sizes</a:t>
          </a:r>
        </a:p>
      </dgm:t>
    </dgm:pt>
    <dgm:pt modelId="{6D1E38F1-5107-45F9-A25E-8008339550B5}" type="parTrans" cxnId="{7376C062-3492-412F-A5DF-98FC57B18323}">
      <dgm:prSet/>
      <dgm:spPr/>
      <dgm:t>
        <a:bodyPr/>
        <a:lstStyle/>
        <a:p>
          <a:endParaRPr lang="en-US"/>
        </a:p>
      </dgm:t>
    </dgm:pt>
    <dgm:pt modelId="{6EDE80C6-0F86-4B9B-93A5-1BDFC189E8DF}" type="sibTrans" cxnId="{7376C062-3492-412F-A5DF-98FC57B18323}">
      <dgm:prSet/>
      <dgm:spPr/>
      <dgm:t>
        <a:bodyPr/>
        <a:lstStyle/>
        <a:p>
          <a:endParaRPr lang="en-US"/>
        </a:p>
      </dgm:t>
    </dgm:pt>
    <dgm:pt modelId="{E53DCFD8-4535-43B2-9B48-7090610CE160}">
      <dgm:prSet phldrT="[Text]" custT="1"/>
      <dgm:spPr/>
      <dgm:t>
        <a:bodyPr/>
        <a:lstStyle/>
        <a:p>
          <a:r>
            <a:rPr lang="en-US" sz="2400" dirty="0">
              <a:solidFill>
                <a:schemeClr val="tx1"/>
              </a:solidFill>
            </a:rPr>
            <a:t>Finger foods</a:t>
          </a:r>
        </a:p>
      </dgm:t>
    </dgm:pt>
    <dgm:pt modelId="{3FECA7E3-135A-48EF-99D0-7D2C9605BAF6}" type="parTrans" cxnId="{EABA70F2-2093-45CD-B1AD-60334A51A67A}">
      <dgm:prSet/>
      <dgm:spPr/>
      <dgm:t>
        <a:bodyPr/>
        <a:lstStyle/>
        <a:p>
          <a:endParaRPr lang="en-US"/>
        </a:p>
      </dgm:t>
    </dgm:pt>
    <dgm:pt modelId="{D503DBFE-6C71-4C83-A39C-022B85E7B46E}" type="sibTrans" cxnId="{EABA70F2-2093-45CD-B1AD-60334A51A67A}">
      <dgm:prSet/>
      <dgm:spPr/>
      <dgm:t>
        <a:bodyPr/>
        <a:lstStyle/>
        <a:p>
          <a:endParaRPr lang="en-US"/>
        </a:p>
      </dgm:t>
    </dgm:pt>
    <dgm:pt modelId="{A60C0F74-BB79-41C9-BFFB-6A1F05FA345A}">
      <dgm:prSet phldrT="[Text]" custT="1"/>
      <dgm:spPr/>
      <dgm:t>
        <a:bodyPr/>
        <a:lstStyle/>
        <a:p>
          <a:r>
            <a:rPr lang="en-US" sz="2400" dirty="0">
              <a:solidFill>
                <a:schemeClr val="tx1"/>
              </a:solidFill>
            </a:rPr>
            <a:t>Mashed</a:t>
          </a:r>
        </a:p>
      </dgm:t>
    </dgm:pt>
    <dgm:pt modelId="{FEE3BAC6-58F9-4CBC-A8E3-DEB3D77242A6}" type="parTrans" cxnId="{0BF505E9-8517-4C6F-AC37-032EE0E215DB}">
      <dgm:prSet/>
      <dgm:spPr/>
      <dgm:t>
        <a:bodyPr/>
        <a:lstStyle/>
        <a:p>
          <a:endParaRPr lang="en-US"/>
        </a:p>
      </dgm:t>
    </dgm:pt>
    <dgm:pt modelId="{7D14F879-AA37-437D-8720-7190781CCBCD}" type="sibTrans" cxnId="{0BF505E9-8517-4C6F-AC37-032EE0E215DB}">
      <dgm:prSet/>
      <dgm:spPr/>
      <dgm:t>
        <a:bodyPr/>
        <a:lstStyle/>
        <a:p>
          <a:endParaRPr lang="en-US"/>
        </a:p>
      </dgm:t>
    </dgm:pt>
    <dgm:pt modelId="{B18A4582-AC4C-4A87-9593-777D65D9BEB5}" type="pres">
      <dgm:prSet presAssocID="{C50A8D6E-DC9C-4FF7-A410-319420B0DC7B}" presName="Name0" presStyleCnt="0">
        <dgm:presLayoutVars>
          <dgm:dir/>
          <dgm:resizeHandles val="exact"/>
        </dgm:presLayoutVars>
      </dgm:prSet>
      <dgm:spPr/>
    </dgm:pt>
    <dgm:pt modelId="{B11C87A7-8126-4879-8FC6-89AACD5A4D89}" type="pres">
      <dgm:prSet presAssocID="{1DFC9C9D-12AE-4F04-858B-296A374BDB27}" presName="composite" presStyleCnt="0"/>
      <dgm:spPr/>
    </dgm:pt>
    <dgm:pt modelId="{A9C2F18E-D523-48DF-9944-4B45FDAFBBBE}" type="pres">
      <dgm:prSet presAssocID="{1DFC9C9D-12AE-4F04-858B-296A374BDB27}" presName="imagSh" presStyleLbl="bgImgPlace1" presStyleIdx="0" presStyleCnt="3" custLinFactNeighborX="472" custLinFactNeighborY="-819"/>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211" t="-2252" r="211" b="33968"/>
          </a:stretch>
        </a:blipFill>
      </dgm:spPr>
    </dgm:pt>
    <dgm:pt modelId="{91BE6CA8-5206-45CE-BE53-78A12D38566D}" type="pres">
      <dgm:prSet presAssocID="{1DFC9C9D-12AE-4F04-858B-296A374BDB27}" presName="txNode" presStyleLbl="node1" presStyleIdx="0" presStyleCnt="3" custScaleX="118296">
        <dgm:presLayoutVars>
          <dgm:bulletEnabled val="1"/>
        </dgm:presLayoutVars>
      </dgm:prSet>
      <dgm:spPr/>
    </dgm:pt>
    <dgm:pt modelId="{18E60A15-C3BE-4DAE-B130-ACD2A6D3EB14}" type="pres">
      <dgm:prSet presAssocID="{D5507530-DA50-4A54-BF9E-872C8103A9D2}" presName="sibTrans" presStyleLbl="sibTrans2D1" presStyleIdx="0" presStyleCnt="2"/>
      <dgm:spPr/>
    </dgm:pt>
    <dgm:pt modelId="{ABB413F2-FB2A-4057-B63C-472956FA6D12}" type="pres">
      <dgm:prSet presAssocID="{D5507530-DA50-4A54-BF9E-872C8103A9D2}" presName="connTx" presStyleLbl="sibTrans2D1" presStyleIdx="0" presStyleCnt="2"/>
      <dgm:spPr/>
    </dgm:pt>
    <dgm:pt modelId="{022FB4F1-F1F6-4086-B6B0-70E6E7D85206}" type="pres">
      <dgm:prSet presAssocID="{49CCC96D-27DB-496E-954F-323C2B748442}" presName="composite" presStyleCnt="0"/>
      <dgm:spPr/>
    </dgm:pt>
    <dgm:pt modelId="{286E36CD-4423-46A5-8D71-2DD96D019DEF}" type="pres">
      <dgm:prSet presAssocID="{49CCC96D-27DB-496E-954F-323C2B748442}" presName="imagSh" presStyleLbl="bgImgPlace1" presStyleIdx="1" presStyleCnt="3"/>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434" t="-3931" r="434" b="34389"/>
          </a:stretch>
        </a:blipFill>
      </dgm:spPr>
    </dgm:pt>
    <dgm:pt modelId="{620A6C6E-A177-4A48-B384-0D5D25004DCD}" type="pres">
      <dgm:prSet presAssocID="{49CCC96D-27DB-496E-954F-323C2B748442}" presName="txNode" presStyleLbl="node1" presStyleIdx="1" presStyleCnt="3">
        <dgm:presLayoutVars>
          <dgm:bulletEnabled val="1"/>
        </dgm:presLayoutVars>
      </dgm:prSet>
      <dgm:spPr/>
    </dgm:pt>
    <dgm:pt modelId="{12C0884A-0A2D-43A8-86C5-294F496255A2}" type="pres">
      <dgm:prSet presAssocID="{B238D51E-2AB9-4A6A-8EAA-56AC8D0E2AE5}" presName="sibTrans" presStyleLbl="sibTrans2D1" presStyleIdx="1" presStyleCnt="2"/>
      <dgm:spPr/>
    </dgm:pt>
    <dgm:pt modelId="{380E5CA5-35B1-4BEA-9D12-5D5D1FD84D3E}" type="pres">
      <dgm:prSet presAssocID="{B238D51E-2AB9-4A6A-8EAA-56AC8D0E2AE5}" presName="connTx" presStyleLbl="sibTrans2D1" presStyleIdx="1" presStyleCnt="2"/>
      <dgm:spPr/>
    </dgm:pt>
    <dgm:pt modelId="{DFACD96A-0CDB-446B-945B-F0E19CDC40F9}" type="pres">
      <dgm:prSet presAssocID="{8EA8A835-DA38-47EA-918E-388DE1737482}" presName="composite" presStyleCnt="0"/>
      <dgm:spPr/>
    </dgm:pt>
    <dgm:pt modelId="{D328C90B-4932-41DF-A118-36897DDF1E6A}" type="pres">
      <dgm:prSet presAssocID="{8EA8A835-DA38-47EA-918E-388DE1737482}" presName="imagSh" presStyleLbl="bgImgPlace1" presStyleIdx="2" presStyleCnt="3"/>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574" t="-4275" r="1574" b="37609"/>
          </a:stretch>
        </a:blipFill>
      </dgm:spPr>
    </dgm:pt>
    <dgm:pt modelId="{CB4D0F75-E7DA-48C2-8E92-7C6BA8DC767F}" type="pres">
      <dgm:prSet presAssocID="{8EA8A835-DA38-47EA-918E-388DE1737482}" presName="txNode" presStyleLbl="node1" presStyleIdx="2" presStyleCnt="3" custScaleX="123403">
        <dgm:presLayoutVars>
          <dgm:bulletEnabled val="1"/>
        </dgm:presLayoutVars>
      </dgm:prSet>
      <dgm:spPr/>
    </dgm:pt>
  </dgm:ptLst>
  <dgm:cxnLst>
    <dgm:cxn modelId="{9179B616-DBBE-457C-867A-E529DB200233}" type="presOf" srcId="{B238D51E-2AB9-4A6A-8EAA-56AC8D0E2AE5}" destId="{380E5CA5-35B1-4BEA-9D12-5D5D1FD84D3E}" srcOrd="1" destOrd="0" presId="urn:microsoft.com/office/officeart/2005/8/layout/hProcess10"/>
    <dgm:cxn modelId="{9D522E21-1046-4CEB-9502-BED3B9BF5584}" srcId="{C50A8D6E-DC9C-4FF7-A410-319420B0DC7B}" destId="{8EA8A835-DA38-47EA-918E-388DE1737482}" srcOrd="2" destOrd="0" parTransId="{2040B084-DECB-4548-9230-E7B3DDC95871}" sibTransId="{6019F639-62E9-4BE2-82C2-4D580A9B1DB3}"/>
    <dgm:cxn modelId="{B8431E34-DDD0-496C-A77C-156EAD3D5178}" srcId="{1DFC9C9D-12AE-4F04-858B-296A374BDB27}" destId="{4D4600E7-6666-4AF5-A880-727748CF6671}" srcOrd="1" destOrd="0" parTransId="{05C152EA-8080-447B-B49E-666C178CAFF7}" sibTransId="{8EB88CDA-FC03-4081-A0F6-7F8C027776E9}"/>
    <dgm:cxn modelId="{AC166834-078A-4A6F-A45A-6B7C1920E245}" type="presOf" srcId="{E53DCFD8-4535-43B2-9B48-7090610CE160}" destId="{CB4D0F75-E7DA-48C2-8E92-7C6BA8DC767F}" srcOrd="0" destOrd="2" presId="urn:microsoft.com/office/officeart/2005/8/layout/hProcess10"/>
    <dgm:cxn modelId="{10EC5C36-8E3C-4A8F-9948-339906747FD6}" type="presOf" srcId="{7543ECC6-7587-4623-B3CD-26453D1A7863}" destId="{CB4D0F75-E7DA-48C2-8E92-7C6BA8DC767F}" srcOrd="0" destOrd="1" presId="urn:microsoft.com/office/officeart/2005/8/layout/hProcess10"/>
    <dgm:cxn modelId="{7B8BD537-8D35-444A-AB8D-E8689DAD99DF}" srcId="{49CCC96D-27DB-496E-954F-323C2B748442}" destId="{CFD9BF90-77E0-4B1F-9ECF-683CE14FF06B}" srcOrd="0" destOrd="0" parTransId="{BC77A75B-B1DD-40C6-9350-F479A6849853}" sibTransId="{0F29B5B0-73E2-4258-A032-E7B6E49395FB}"/>
    <dgm:cxn modelId="{7376C062-3492-412F-A5DF-98FC57B18323}" srcId="{8EA8A835-DA38-47EA-918E-388DE1737482}" destId="{7543ECC6-7587-4623-B3CD-26453D1A7863}" srcOrd="0" destOrd="0" parTransId="{6D1E38F1-5107-45F9-A25E-8008339550B5}" sibTransId="{6EDE80C6-0F86-4B9B-93A5-1BDFC189E8DF}"/>
    <dgm:cxn modelId="{6A520349-CC21-453C-A3B8-4915C9081DB6}" type="presOf" srcId="{C50A8D6E-DC9C-4FF7-A410-319420B0DC7B}" destId="{B18A4582-AC4C-4A87-9593-777D65D9BEB5}" srcOrd="0" destOrd="0" presId="urn:microsoft.com/office/officeart/2005/8/layout/hProcess10"/>
    <dgm:cxn modelId="{36A64D77-7CBC-40B8-945E-49725EEFFD0E}" type="presOf" srcId="{D5507530-DA50-4A54-BF9E-872C8103A9D2}" destId="{18E60A15-C3BE-4DAE-B130-ACD2A6D3EB14}" srcOrd="0" destOrd="0" presId="urn:microsoft.com/office/officeart/2005/8/layout/hProcess10"/>
    <dgm:cxn modelId="{25F7918A-ACF7-4FEB-9806-FF66115050BF}" type="presOf" srcId="{A60C0F74-BB79-41C9-BFFB-6A1F05FA345A}" destId="{620A6C6E-A177-4A48-B384-0D5D25004DCD}" srcOrd="0" destOrd="2" presId="urn:microsoft.com/office/officeart/2005/8/layout/hProcess10"/>
    <dgm:cxn modelId="{06ADED93-600E-45E6-BA38-44E5806BA74B}" srcId="{C50A8D6E-DC9C-4FF7-A410-319420B0DC7B}" destId="{1DFC9C9D-12AE-4F04-858B-296A374BDB27}" srcOrd="0" destOrd="0" parTransId="{AB8B5EB4-C2B8-49BC-B574-A4E819DD3807}" sibTransId="{D5507530-DA50-4A54-BF9E-872C8103A9D2}"/>
    <dgm:cxn modelId="{F399A89F-F4DF-43BF-8718-F5E7FF55E6FB}" type="presOf" srcId="{CFD9BF90-77E0-4B1F-9ECF-683CE14FF06B}" destId="{620A6C6E-A177-4A48-B384-0D5D25004DCD}" srcOrd="0" destOrd="1" presId="urn:microsoft.com/office/officeart/2005/8/layout/hProcess10"/>
    <dgm:cxn modelId="{B5F13EA3-439B-426C-86D0-DF86EDCFFC6F}" type="presOf" srcId="{190B1764-C6E5-494C-AD3B-FECC58AE84F3}" destId="{91BE6CA8-5206-45CE-BE53-78A12D38566D}" srcOrd="0" destOrd="1" presId="urn:microsoft.com/office/officeart/2005/8/layout/hProcess10"/>
    <dgm:cxn modelId="{E71664A7-C6CC-4384-ABC5-65C6393BD512}" type="presOf" srcId="{49CCC96D-27DB-496E-954F-323C2B748442}" destId="{620A6C6E-A177-4A48-B384-0D5D25004DCD}" srcOrd="0" destOrd="0" presId="urn:microsoft.com/office/officeart/2005/8/layout/hProcess10"/>
    <dgm:cxn modelId="{C9BB6CAA-9AC7-4FC3-A9E7-50FC14A43C6D}" type="presOf" srcId="{4D4600E7-6666-4AF5-A880-727748CF6671}" destId="{91BE6CA8-5206-45CE-BE53-78A12D38566D}" srcOrd="0" destOrd="2" presId="urn:microsoft.com/office/officeart/2005/8/layout/hProcess10"/>
    <dgm:cxn modelId="{34FF0EBA-9291-44F6-8E5B-4605E3E9D738}" type="presOf" srcId="{D5507530-DA50-4A54-BF9E-872C8103A9D2}" destId="{ABB413F2-FB2A-4057-B63C-472956FA6D12}" srcOrd="1" destOrd="0" presId="urn:microsoft.com/office/officeart/2005/8/layout/hProcess10"/>
    <dgm:cxn modelId="{300996C4-CDBF-4E4B-A18D-36E9EA0AFFD5}" srcId="{C50A8D6E-DC9C-4FF7-A410-319420B0DC7B}" destId="{49CCC96D-27DB-496E-954F-323C2B748442}" srcOrd="1" destOrd="0" parTransId="{4E63A785-8679-42E3-8307-1248D374C119}" sibTransId="{B238D51E-2AB9-4A6A-8EAA-56AC8D0E2AE5}"/>
    <dgm:cxn modelId="{86C744CC-532B-48DD-B07D-0838C04288BA}" srcId="{1DFC9C9D-12AE-4F04-858B-296A374BDB27}" destId="{190B1764-C6E5-494C-AD3B-FECC58AE84F3}" srcOrd="0" destOrd="0" parTransId="{22B7626A-CDA7-49E2-A621-FA8875C570F0}" sibTransId="{62D303EA-2080-4B2F-BC5D-C3487C1C4A11}"/>
    <dgm:cxn modelId="{75239DE2-9F87-4337-8C7E-E36668B20832}" type="presOf" srcId="{B238D51E-2AB9-4A6A-8EAA-56AC8D0E2AE5}" destId="{12C0884A-0A2D-43A8-86C5-294F496255A2}" srcOrd="0" destOrd="0" presId="urn:microsoft.com/office/officeart/2005/8/layout/hProcess10"/>
    <dgm:cxn modelId="{0BF505E9-8517-4C6F-AC37-032EE0E215DB}" srcId="{49CCC96D-27DB-496E-954F-323C2B748442}" destId="{A60C0F74-BB79-41C9-BFFB-6A1F05FA345A}" srcOrd="1" destOrd="0" parTransId="{FEE3BAC6-58F9-4CBC-A8E3-DEB3D77242A6}" sibTransId="{7D14F879-AA37-437D-8720-7190781CCBCD}"/>
    <dgm:cxn modelId="{5B993EF1-2E4B-4416-BEB5-9CC55F3F6165}" type="presOf" srcId="{1DFC9C9D-12AE-4F04-858B-296A374BDB27}" destId="{91BE6CA8-5206-45CE-BE53-78A12D38566D}" srcOrd="0" destOrd="0" presId="urn:microsoft.com/office/officeart/2005/8/layout/hProcess10"/>
    <dgm:cxn modelId="{EABA70F2-2093-45CD-B1AD-60334A51A67A}" srcId="{8EA8A835-DA38-47EA-918E-388DE1737482}" destId="{E53DCFD8-4535-43B2-9B48-7090610CE160}" srcOrd="1" destOrd="0" parTransId="{3FECA7E3-135A-48EF-99D0-7D2C9605BAF6}" sibTransId="{D503DBFE-6C71-4C83-A39C-022B85E7B46E}"/>
    <dgm:cxn modelId="{234A11F8-2184-4AEB-AD0D-A333E6F132B8}" type="presOf" srcId="{8EA8A835-DA38-47EA-918E-388DE1737482}" destId="{CB4D0F75-E7DA-48C2-8E92-7C6BA8DC767F}" srcOrd="0" destOrd="0" presId="urn:microsoft.com/office/officeart/2005/8/layout/hProcess10"/>
    <dgm:cxn modelId="{0E7EB9FD-13AA-4211-A0DD-1DD283B62382}" type="presParOf" srcId="{B18A4582-AC4C-4A87-9593-777D65D9BEB5}" destId="{B11C87A7-8126-4879-8FC6-89AACD5A4D89}" srcOrd="0" destOrd="0" presId="urn:microsoft.com/office/officeart/2005/8/layout/hProcess10"/>
    <dgm:cxn modelId="{016F25B2-C310-4FD5-8538-3CF5E250B7FC}" type="presParOf" srcId="{B11C87A7-8126-4879-8FC6-89AACD5A4D89}" destId="{A9C2F18E-D523-48DF-9944-4B45FDAFBBBE}" srcOrd="0" destOrd="0" presId="urn:microsoft.com/office/officeart/2005/8/layout/hProcess10"/>
    <dgm:cxn modelId="{C1684789-7D5F-4979-8A1F-E50161025153}" type="presParOf" srcId="{B11C87A7-8126-4879-8FC6-89AACD5A4D89}" destId="{91BE6CA8-5206-45CE-BE53-78A12D38566D}" srcOrd="1" destOrd="0" presId="urn:microsoft.com/office/officeart/2005/8/layout/hProcess10"/>
    <dgm:cxn modelId="{BF6A0CA4-D58C-4A59-BF44-145ED15B1C01}" type="presParOf" srcId="{B18A4582-AC4C-4A87-9593-777D65D9BEB5}" destId="{18E60A15-C3BE-4DAE-B130-ACD2A6D3EB14}" srcOrd="1" destOrd="0" presId="urn:microsoft.com/office/officeart/2005/8/layout/hProcess10"/>
    <dgm:cxn modelId="{74C7A18D-8A15-4CC6-996C-6BB68FF4F150}" type="presParOf" srcId="{18E60A15-C3BE-4DAE-B130-ACD2A6D3EB14}" destId="{ABB413F2-FB2A-4057-B63C-472956FA6D12}" srcOrd="0" destOrd="0" presId="urn:microsoft.com/office/officeart/2005/8/layout/hProcess10"/>
    <dgm:cxn modelId="{372D0F9A-AC48-41FD-8CE8-BEA13C5F6D02}" type="presParOf" srcId="{B18A4582-AC4C-4A87-9593-777D65D9BEB5}" destId="{022FB4F1-F1F6-4086-B6B0-70E6E7D85206}" srcOrd="2" destOrd="0" presId="urn:microsoft.com/office/officeart/2005/8/layout/hProcess10"/>
    <dgm:cxn modelId="{6BB85230-63E5-4F4E-9975-94E90100D30C}" type="presParOf" srcId="{022FB4F1-F1F6-4086-B6B0-70E6E7D85206}" destId="{286E36CD-4423-46A5-8D71-2DD96D019DEF}" srcOrd="0" destOrd="0" presId="urn:microsoft.com/office/officeart/2005/8/layout/hProcess10"/>
    <dgm:cxn modelId="{E76121E6-AC88-4383-AA0B-3D36144896FB}" type="presParOf" srcId="{022FB4F1-F1F6-4086-B6B0-70E6E7D85206}" destId="{620A6C6E-A177-4A48-B384-0D5D25004DCD}" srcOrd="1" destOrd="0" presId="urn:microsoft.com/office/officeart/2005/8/layout/hProcess10"/>
    <dgm:cxn modelId="{E000A5EC-5E17-4BEF-B401-903C952FC196}" type="presParOf" srcId="{B18A4582-AC4C-4A87-9593-777D65D9BEB5}" destId="{12C0884A-0A2D-43A8-86C5-294F496255A2}" srcOrd="3" destOrd="0" presId="urn:microsoft.com/office/officeart/2005/8/layout/hProcess10"/>
    <dgm:cxn modelId="{DEF80D87-1387-408E-A4D1-E71FB8628C0F}" type="presParOf" srcId="{12C0884A-0A2D-43A8-86C5-294F496255A2}" destId="{380E5CA5-35B1-4BEA-9D12-5D5D1FD84D3E}" srcOrd="0" destOrd="0" presId="urn:microsoft.com/office/officeart/2005/8/layout/hProcess10"/>
    <dgm:cxn modelId="{72F23CD7-EE4E-4F9E-B57D-B8FF50D991BD}" type="presParOf" srcId="{B18A4582-AC4C-4A87-9593-777D65D9BEB5}" destId="{DFACD96A-0CDB-446B-945B-F0E19CDC40F9}" srcOrd="4" destOrd="0" presId="urn:microsoft.com/office/officeart/2005/8/layout/hProcess10"/>
    <dgm:cxn modelId="{6E9D1044-71CA-4DC5-9AC7-0C7157F0EB33}" type="presParOf" srcId="{DFACD96A-0CDB-446B-945B-F0E19CDC40F9}" destId="{D328C90B-4932-41DF-A118-36897DDF1E6A}" srcOrd="0" destOrd="0" presId="urn:microsoft.com/office/officeart/2005/8/layout/hProcess10"/>
    <dgm:cxn modelId="{F56DBC1B-3007-4909-B0B6-1D141427840A}" type="presParOf" srcId="{DFACD96A-0CDB-446B-945B-F0E19CDC40F9}" destId="{CB4D0F75-E7DA-48C2-8E92-7C6BA8DC767F}"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307A8-CA15-4513-90BD-017F596E8FD0}">
      <dsp:nvSpPr>
        <dsp:cNvPr id="0" name=""/>
        <dsp:cNvSpPr/>
      </dsp:nvSpPr>
      <dsp:spPr>
        <a:xfrm rot="5400000">
          <a:off x="-155906" y="158030"/>
          <a:ext cx="1039376" cy="727563"/>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1</a:t>
          </a:r>
        </a:p>
      </dsp:txBody>
      <dsp:txXfrm rot="-5400000">
        <a:off x="1" y="365906"/>
        <a:ext cx="727563" cy="311813"/>
      </dsp:txXfrm>
    </dsp:sp>
    <dsp:sp modelId="{BCB920A3-E90A-4562-B819-873FAE4DF550}">
      <dsp:nvSpPr>
        <dsp:cNvPr id="0" name=""/>
        <dsp:cNvSpPr/>
      </dsp:nvSpPr>
      <dsp:spPr>
        <a:xfrm rot="5400000">
          <a:off x="5386958" y="-4657270"/>
          <a:ext cx="675594" cy="9994384"/>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7368" tIns="24765" rIns="24765" bIns="24765" numCol="1" spcCol="1270" anchor="ctr" anchorCtr="0">
          <a:noAutofit/>
        </a:bodyPr>
        <a:lstStyle/>
        <a:p>
          <a:pPr marL="285750" lvl="1" indent="-285750" algn="l" defTabSz="1733550">
            <a:lnSpc>
              <a:spcPct val="90000"/>
            </a:lnSpc>
            <a:spcBef>
              <a:spcPct val="0"/>
            </a:spcBef>
            <a:spcAft>
              <a:spcPct val="15000"/>
            </a:spcAft>
            <a:buChar char="•"/>
          </a:pPr>
          <a:r>
            <a:rPr lang="en-US" sz="3900" kern="1200" dirty="0">
              <a:solidFill>
                <a:srgbClr val="002060"/>
              </a:solidFill>
            </a:rPr>
            <a:t>Infant Meal Pattern Overview </a:t>
          </a:r>
          <a:endParaRPr lang="en-US" sz="3900" kern="1200" dirty="0"/>
        </a:p>
      </dsp:txBody>
      <dsp:txXfrm rot="-5400000">
        <a:off x="727563" y="35105"/>
        <a:ext cx="9961404" cy="609634"/>
      </dsp:txXfrm>
    </dsp:sp>
    <dsp:sp modelId="{9B6C5BD9-7D15-E049-84C1-52527500E8F3}">
      <dsp:nvSpPr>
        <dsp:cNvPr id="0" name=""/>
        <dsp:cNvSpPr/>
      </dsp:nvSpPr>
      <dsp:spPr>
        <a:xfrm rot="5400000">
          <a:off x="-155906" y="1079703"/>
          <a:ext cx="1039376" cy="727563"/>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2</a:t>
          </a:r>
        </a:p>
      </dsp:txBody>
      <dsp:txXfrm rot="-5400000">
        <a:off x="1" y="1287579"/>
        <a:ext cx="727563" cy="311813"/>
      </dsp:txXfrm>
    </dsp:sp>
    <dsp:sp modelId="{9A3D0EEB-3886-B941-BEF2-B8CAF9353344}">
      <dsp:nvSpPr>
        <dsp:cNvPr id="0" name=""/>
        <dsp:cNvSpPr/>
      </dsp:nvSpPr>
      <dsp:spPr>
        <a:xfrm rot="5400000">
          <a:off x="5386958" y="-3735597"/>
          <a:ext cx="675594" cy="9994384"/>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7368" tIns="24765" rIns="24765" bIns="24765" numCol="1" spcCol="1270" anchor="ctr" anchorCtr="0">
          <a:noAutofit/>
        </a:bodyPr>
        <a:lstStyle/>
        <a:p>
          <a:pPr marL="285750" lvl="1" indent="-285750" algn="l" defTabSz="1733550">
            <a:lnSpc>
              <a:spcPct val="90000"/>
            </a:lnSpc>
            <a:spcBef>
              <a:spcPct val="0"/>
            </a:spcBef>
            <a:spcAft>
              <a:spcPct val="15000"/>
            </a:spcAft>
            <a:buChar char="•"/>
          </a:pPr>
          <a:r>
            <a:rPr lang="en-US" sz="3900" kern="1200" dirty="0">
              <a:solidFill>
                <a:srgbClr val="002060"/>
              </a:solidFill>
            </a:rPr>
            <a:t>Breastfeeding Promotion</a:t>
          </a:r>
          <a:endParaRPr lang="en-US" sz="3900" kern="1200" dirty="0"/>
        </a:p>
      </dsp:txBody>
      <dsp:txXfrm rot="-5400000">
        <a:off x="727563" y="956778"/>
        <a:ext cx="9961404" cy="609634"/>
      </dsp:txXfrm>
    </dsp:sp>
    <dsp:sp modelId="{D34E2A70-F5FF-114A-9517-E609E4FC06D9}">
      <dsp:nvSpPr>
        <dsp:cNvPr id="0" name=""/>
        <dsp:cNvSpPr/>
      </dsp:nvSpPr>
      <dsp:spPr>
        <a:xfrm rot="5400000">
          <a:off x="-155906" y="2001377"/>
          <a:ext cx="1039376" cy="727563"/>
        </a:xfrm>
        <a:prstGeom prst="chevron">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3</a:t>
          </a:r>
        </a:p>
      </dsp:txBody>
      <dsp:txXfrm rot="-5400000">
        <a:off x="1" y="2209253"/>
        <a:ext cx="727563" cy="311813"/>
      </dsp:txXfrm>
    </dsp:sp>
    <dsp:sp modelId="{0C7F7CA1-E4C9-BE49-BE1F-D0D8BEAF3DA1}">
      <dsp:nvSpPr>
        <dsp:cNvPr id="0" name=""/>
        <dsp:cNvSpPr/>
      </dsp:nvSpPr>
      <dsp:spPr>
        <a:xfrm rot="5400000">
          <a:off x="5386958" y="-2833590"/>
          <a:ext cx="675594" cy="9994384"/>
        </a:xfrm>
        <a:prstGeom prst="round2Same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7368" tIns="24765" rIns="24765" bIns="24765" numCol="1" spcCol="1270" anchor="ctr" anchorCtr="0">
          <a:noAutofit/>
        </a:bodyPr>
        <a:lstStyle/>
        <a:p>
          <a:pPr marL="285750" lvl="1" indent="-285750" algn="l" defTabSz="1733550">
            <a:lnSpc>
              <a:spcPct val="90000"/>
            </a:lnSpc>
            <a:spcBef>
              <a:spcPct val="0"/>
            </a:spcBef>
            <a:spcAft>
              <a:spcPct val="15000"/>
            </a:spcAft>
            <a:buChar char="•"/>
          </a:pPr>
          <a:r>
            <a:rPr lang="en-US" sz="3900" kern="1200" dirty="0">
              <a:solidFill>
                <a:srgbClr val="002060"/>
              </a:solidFill>
            </a:rPr>
            <a:t>Requirements, Birth – 5 mo.</a:t>
          </a:r>
          <a:endParaRPr lang="en-US" sz="3900" kern="1200" dirty="0"/>
        </a:p>
      </dsp:txBody>
      <dsp:txXfrm rot="-5400000">
        <a:off x="727563" y="1858785"/>
        <a:ext cx="9961404" cy="609634"/>
      </dsp:txXfrm>
    </dsp:sp>
    <dsp:sp modelId="{61404C7A-3CD6-46D8-932A-43343F866A72}">
      <dsp:nvSpPr>
        <dsp:cNvPr id="0" name=""/>
        <dsp:cNvSpPr/>
      </dsp:nvSpPr>
      <dsp:spPr>
        <a:xfrm rot="5400000">
          <a:off x="-155906" y="2923050"/>
          <a:ext cx="1039376" cy="727563"/>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4</a:t>
          </a:r>
        </a:p>
      </dsp:txBody>
      <dsp:txXfrm rot="-5400000">
        <a:off x="1" y="3130926"/>
        <a:ext cx="727563" cy="311813"/>
      </dsp:txXfrm>
    </dsp:sp>
    <dsp:sp modelId="{36B4A452-EED4-4BCC-832C-638022CCA407}">
      <dsp:nvSpPr>
        <dsp:cNvPr id="0" name=""/>
        <dsp:cNvSpPr/>
      </dsp:nvSpPr>
      <dsp:spPr>
        <a:xfrm rot="5400000">
          <a:off x="5386958" y="-1892250"/>
          <a:ext cx="675594" cy="9994384"/>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7368" tIns="24765" rIns="24765" bIns="24765" numCol="1" spcCol="1270" anchor="ctr" anchorCtr="0">
          <a:noAutofit/>
        </a:bodyPr>
        <a:lstStyle/>
        <a:p>
          <a:pPr marL="285750" lvl="1" indent="-285750" algn="l" defTabSz="1733550">
            <a:lnSpc>
              <a:spcPct val="90000"/>
            </a:lnSpc>
            <a:spcBef>
              <a:spcPct val="0"/>
            </a:spcBef>
            <a:spcAft>
              <a:spcPct val="15000"/>
            </a:spcAft>
            <a:buNone/>
          </a:pPr>
          <a:r>
            <a:rPr lang="en-US" sz="3900" kern="1200" dirty="0">
              <a:solidFill>
                <a:srgbClr val="002060"/>
              </a:solidFill>
            </a:rPr>
            <a:t>Requirements at Each Meal, 6-11 mo.</a:t>
          </a:r>
          <a:endParaRPr lang="en-US" sz="3900" b="0" kern="1200" dirty="0">
            <a:solidFill>
              <a:srgbClr val="002060"/>
            </a:solidFill>
          </a:endParaRPr>
        </a:p>
      </dsp:txBody>
      <dsp:txXfrm rot="-5400000">
        <a:off x="727563" y="2800125"/>
        <a:ext cx="9961404" cy="609634"/>
      </dsp:txXfrm>
    </dsp:sp>
    <dsp:sp modelId="{54B13452-D3CE-414E-9C69-D75E30DF649B}">
      <dsp:nvSpPr>
        <dsp:cNvPr id="0" name=""/>
        <dsp:cNvSpPr/>
      </dsp:nvSpPr>
      <dsp:spPr>
        <a:xfrm rot="5400000">
          <a:off x="-155906" y="3844723"/>
          <a:ext cx="1039376" cy="727563"/>
        </a:xfrm>
        <a:prstGeom prst="chevron">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5</a:t>
          </a:r>
        </a:p>
      </dsp:txBody>
      <dsp:txXfrm rot="-5400000">
        <a:off x="1" y="4052599"/>
        <a:ext cx="727563" cy="311813"/>
      </dsp:txXfrm>
    </dsp:sp>
    <dsp:sp modelId="{7C0935E8-2550-44DE-98D4-EAFAE4E02765}">
      <dsp:nvSpPr>
        <dsp:cNvPr id="0" name=""/>
        <dsp:cNvSpPr/>
      </dsp:nvSpPr>
      <dsp:spPr>
        <a:xfrm rot="5400000">
          <a:off x="5386958" y="-970577"/>
          <a:ext cx="675594" cy="9994384"/>
        </a:xfrm>
        <a:prstGeom prst="round2Same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7368" tIns="24765" rIns="24765" bIns="24765" numCol="1" spcCol="1270" anchor="ctr" anchorCtr="0">
          <a:noAutofit/>
        </a:bodyPr>
        <a:lstStyle/>
        <a:p>
          <a:pPr marL="285750" lvl="1" indent="-285750" algn="l" defTabSz="1733550">
            <a:lnSpc>
              <a:spcPct val="90000"/>
            </a:lnSpc>
            <a:spcBef>
              <a:spcPct val="0"/>
            </a:spcBef>
            <a:spcAft>
              <a:spcPct val="15000"/>
            </a:spcAft>
            <a:buChar char="•"/>
          </a:pPr>
          <a:r>
            <a:rPr lang="en-US" sz="3900" kern="1200" dirty="0">
              <a:solidFill>
                <a:srgbClr val="002060"/>
              </a:solidFill>
            </a:rPr>
            <a:t>Documentation, Training Resources</a:t>
          </a:r>
        </a:p>
      </dsp:txBody>
      <dsp:txXfrm rot="-5400000">
        <a:off x="727563" y="3721798"/>
        <a:ext cx="9961404" cy="6096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C2F18E-D523-48DF-9944-4B45FDAFBBBE}">
      <dsp:nvSpPr>
        <dsp:cNvPr id="0" name=""/>
        <dsp:cNvSpPr/>
      </dsp:nvSpPr>
      <dsp:spPr>
        <a:xfrm>
          <a:off x="15417" y="469115"/>
          <a:ext cx="2240325" cy="2240325"/>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211" t="-2252" r="211" b="33968"/>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91BE6CA8-5206-45CE-BE53-78A12D38566D}">
      <dsp:nvSpPr>
        <dsp:cNvPr id="0" name=""/>
        <dsp:cNvSpPr/>
      </dsp:nvSpPr>
      <dsp:spPr>
        <a:xfrm>
          <a:off x="164602" y="1831659"/>
          <a:ext cx="2650216" cy="2240325"/>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solidFill>
                <a:schemeClr val="tx1"/>
              </a:solidFill>
            </a:rPr>
            <a:t>Pureed Foods</a:t>
          </a:r>
        </a:p>
        <a:p>
          <a:pPr marL="228600" lvl="1" indent="-228600" algn="l" defTabSz="1066800">
            <a:lnSpc>
              <a:spcPct val="90000"/>
            </a:lnSpc>
            <a:spcBef>
              <a:spcPct val="0"/>
            </a:spcBef>
            <a:spcAft>
              <a:spcPct val="15000"/>
            </a:spcAft>
            <a:buChar char="•"/>
          </a:pPr>
          <a:r>
            <a:rPr lang="en-US" sz="2400" kern="1200" dirty="0">
              <a:solidFill>
                <a:schemeClr val="tx1"/>
              </a:solidFill>
            </a:rPr>
            <a:t>Store-bought</a:t>
          </a:r>
        </a:p>
        <a:p>
          <a:pPr marL="228600" lvl="1" indent="-228600" algn="l" defTabSz="1066800">
            <a:lnSpc>
              <a:spcPct val="90000"/>
            </a:lnSpc>
            <a:spcBef>
              <a:spcPct val="0"/>
            </a:spcBef>
            <a:spcAft>
              <a:spcPct val="15000"/>
            </a:spcAft>
            <a:buChar char="•"/>
          </a:pPr>
          <a:r>
            <a:rPr lang="en-US" sz="2400" kern="1200" dirty="0">
              <a:solidFill>
                <a:schemeClr val="tx1"/>
              </a:solidFill>
            </a:rPr>
            <a:t>Homemade</a:t>
          </a:r>
        </a:p>
      </dsp:txBody>
      <dsp:txXfrm>
        <a:off x="230219" y="1897276"/>
        <a:ext cx="2518982" cy="2109091"/>
      </dsp:txXfrm>
    </dsp:sp>
    <dsp:sp modelId="{18E60A15-C3BE-4DAE-B130-ACD2A6D3EB14}">
      <dsp:nvSpPr>
        <dsp:cNvPr id="0" name=""/>
        <dsp:cNvSpPr/>
      </dsp:nvSpPr>
      <dsp:spPr>
        <a:xfrm rot="17198">
          <a:off x="2755306" y="1329471"/>
          <a:ext cx="499572" cy="538319"/>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755307" y="1436760"/>
        <a:ext cx="349700" cy="322991"/>
      </dsp:txXfrm>
    </dsp:sp>
    <dsp:sp modelId="{286E36CD-4423-46A5-8D71-2DD96D019DEF}">
      <dsp:nvSpPr>
        <dsp:cNvPr id="0" name=""/>
        <dsp:cNvSpPr/>
      </dsp:nvSpPr>
      <dsp:spPr>
        <a:xfrm>
          <a:off x="3683075" y="487463"/>
          <a:ext cx="2240325" cy="2240325"/>
        </a:xfrm>
        <a:prstGeom prst="roundRect">
          <a:avLst>
            <a:gd name="adj" fmla="val 10000"/>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434" t="-3931" r="434" b="34389"/>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620A6C6E-A177-4A48-B384-0D5D25004DCD}">
      <dsp:nvSpPr>
        <dsp:cNvPr id="0" name=""/>
        <dsp:cNvSpPr/>
      </dsp:nvSpPr>
      <dsp:spPr>
        <a:xfrm>
          <a:off x="4047779" y="1831659"/>
          <a:ext cx="2240325" cy="2240325"/>
        </a:xfrm>
        <a:prstGeom prst="roundRect">
          <a:avLst>
            <a:gd name="adj" fmla="val 10000"/>
          </a:avLst>
        </a:prstGeom>
        <a:gradFill rotWithShape="0">
          <a:gsLst>
            <a:gs pos="0">
              <a:schemeClr val="accent2">
                <a:hueOff val="-665368"/>
                <a:satOff val="4108"/>
                <a:lumOff val="-588"/>
                <a:alphaOff val="0"/>
                <a:shade val="51000"/>
                <a:satMod val="130000"/>
              </a:schemeClr>
            </a:gs>
            <a:gs pos="80000">
              <a:schemeClr val="accent2">
                <a:hueOff val="-665368"/>
                <a:satOff val="4108"/>
                <a:lumOff val="-588"/>
                <a:alphaOff val="0"/>
                <a:shade val="93000"/>
                <a:satMod val="130000"/>
              </a:schemeClr>
            </a:gs>
            <a:gs pos="100000">
              <a:schemeClr val="accent2">
                <a:hueOff val="-665368"/>
                <a:satOff val="4108"/>
                <a:lumOff val="-58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solidFill>
                <a:schemeClr val="tx1"/>
              </a:solidFill>
            </a:rPr>
            <a:t>Semi-Solid Foods</a:t>
          </a:r>
        </a:p>
        <a:p>
          <a:pPr marL="228600" lvl="1" indent="-228600" algn="l" defTabSz="1066800">
            <a:lnSpc>
              <a:spcPct val="90000"/>
            </a:lnSpc>
            <a:spcBef>
              <a:spcPct val="0"/>
            </a:spcBef>
            <a:spcAft>
              <a:spcPct val="15000"/>
            </a:spcAft>
            <a:buChar char="•"/>
          </a:pPr>
          <a:r>
            <a:rPr lang="en-US" sz="2400" kern="1200" dirty="0">
              <a:solidFill>
                <a:schemeClr val="tx1"/>
              </a:solidFill>
            </a:rPr>
            <a:t>Softened</a:t>
          </a:r>
        </a:p>
        <a:p>
          <a:pPr marL="228600" lvl="1" indent="-228600" algn="l" defTabSz="1066800">
            <a:lnSpc>
              <a:spcPct val="90000"/>
            </a:lnSpc>
            <a:spcBef>
              <a:spcPct val="0"/>
            </a:spcBef>
            <a:spcAft>
              <a:spcPct val="15000"/>
            </a:spcAft>
            <a:buChar char="•"/>
          </a:pPr>
          <a:r>
            <a:rPr lang="en-US" sz="2400" kern="1200" dirty="0">
              <a:solidFill>
                <a:schemeClr val="tx1"/>
              </a:solidFill>
            </a:rPr>
            <a:t>Mashed</a:t>
          </a:r>
        </a:p>
      </dsp:txBody>
      <dsp:txXfrm>
        <a:off x="4113396" y="1897276"/>
        <a:ext cx="2109091" cy="2109091"/>
      </dsp:txXfrm>
    </dsp:sp>
    <dsp:sp modelId="{12C0884A-0A2D-43A8-86C5-294F496255A2}">
      <dsp:nvSpPr>
        <dsp:cNvPr id="0" name=""/>
        <dsp:cNvSpPr/>
      </dsp:nvSpPr>
      <dsp:spPr>
        <a:xfrm>
          <a:off x="6354937" y="1338467"/>
          <a:ext cx="431536" cy="538319"/>
        </a:xfrm>
        <a:prstGeom prst="rightArrow">
          <a:avLst>
            <a:gd name="adj1" fmla="val 60000"/>
            <a:gd name="adj2" fmla="val 50000"/>
          </a:avLst>
        </a:prstGeom>
        <a:gradFill rotWithShape="0">
          <a:gsLst>
            <a:gs pos="0">
              <a:schemeClr val="accent2">
                <a:hueOff val="-1330735"/>
                <a:satOff val="8216"/>
                <a:lumOff val="-1176"/>
                <a:alphaOff val="0"/>
                <a:shade val="51000"/>
                <a:satMod val="130000"/>
              </a:schemeClr>
            </a:gs>
            <a:gs pos="80000">
              <a:schemeClr val="accent2">
                <a:hueOff val="-1330735"/>
                <a:satOff val="8216"/>
                <a:lumOff val="-1176"/>
                <a:alphaOff val="0"/>
                <a:shade val="93000"/>
                <a:satMod val="130000"/>
              </a:schemeClr>
            </a:gs>
            <a:gs pos="100000">
              <a:schemeClr val="accent2">
                <a:hueOff val="-1330735"/>
                <a:satOff val="8216"/>
                <a:lumOff val="-117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6354937" y="1446131"/>
        <a:ext cx="302075" cy="322991"/>
      </dsp:txXfrm>
    </dsp:sp>
    <dsp:sp modelId="{D328C90B-4932-41DF-A118-36897DDF1E6A}">
      <dsp:nvSpPr>
        <dsp:cNvPr id="0" name=""/>
        <dsp:cNvSpPr/>
      </dsp:nvSpPr>
      <dsp:spPr>
        <a:xfrm>
          <a:off x="7156361" y="487463"/>
          <a:ext cx="2240325" cy="2240325"/>
        </a:xfrm>
        <a:prstGeom prst="roundRect">
          <a:avLst>
            <a:gd name="adj" fmla="val 10000"/>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574" t="-4275" r="1574" b="37609"/>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B4D0F75-E7DA-48C2-8E92-7C6BA8DC767F}">
      <dsp:nvSpPr>
        <dsp:cNvPr id="0" name=""/>
        <dsp:cNvSpPr/>
      </dsp:nvSpPr>
      <dsp:spPr>
        <a:xfrm>
          <a:off x="7258914" y="1831659"/>
          <a:ext cx="2764629" cy="2240325"/>
        </a:xfrm>
        <a:prstGeom prst="roundRect">
          <a:avLst>
            <a:gd name="adj" fmla="val 10000"/>
          </a:avLst>
        </a:prstGeom>
        <a:gradFill rotWithShape="0">
          <a:gsLst>
            <a:gs pos="0">
              <a:schemeClr val="accent2">
                <a:hueOff val="-1330735"/>
                <a:satOff val="8216"/>
                <a:lumOff val="-1176"/>
                <a:alphaOff val="0"/>
                <a:shade val="51000"/>
                <a:satMod val="130000"/>
              </a:schemeClr>
            </a:gs>
            <a:gs pos="80000">
              <a:schemeClr val="accent2">
                <a:hueOff val="-1330735"/>
                <a:satOff val="8216"/>
                <a:lumOff val="-1176"/>
                <a:alphaOff val="0"/>
                <a:shade val="93000"/>
                <a:satMod val="130000"/>
              </a:schemeClr>
            </a:gs>
            <a:gs pos="100000">
              <a:schemeClr val="accent2">
                <a:hueOff val="-1330735"/>
                <a:satOff val="8216"/>
                <a:lumOff val="-117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solidFill>
                <a:schemeClr val="tx1"/>
              </a:solidFill>
            </a:rPr>
            <a:t>Table Foods</a:t>
          </a:r>
        </a:p>
        <a:p>
          <a:pPr marL="228600" lvl="1" indent="-228600" algn="l" defTabSz="1066800">
            <a:lnSpc>
              <a:spcPct val="90000"/>
            </a:lnSpc>
            <a:spcBef>
              <a:spcPct val="0"/>
            </a:spcBef>
            <a:spcAft>
              <a:spcPct val="15000"/>
            </a:spcAft>
            <a:buChar char="•"/>
          </a:pPr>
          <a:r>
            <a:rPr lang="en-US" sz="2400" kern="1200" dirty="0">
              <a:solidFill>
                <a:schemeClr val="tx1"/>
              </a:solidFill>
            </a:rPr>
            <a:t>Appropriate textures and sizes</a:t>
          </a:r>
        </a:p>
        <a:p>
          <a:pPr marL="228600" lvl="1" indent="-228600" algn="l" defTabSz="1066800">
            <a:lnSpc>
              <a:spcPct val="90000"/>
            </a:lnSpc>
            <a:spcBef>
              <a:spcPct val="0"/>
            </a:spcBef>
            <a:spcAft>
              <a:spcPct val="15000"/>
            </a:spcAft>
            <a:buChar char="•"/>
          </a:pPr>
          <a:r>
            <a:rPr lang="en-US" sz="2400" kern="1200" dirty="0">
              <a:solidFill>
                <a:schemeClr val="tx1"/>
              </a:solidFill>
            </a:rPr>
            <a:t>Finger foods</a:t>
          </a:r>
        </a:p>
      </dsp:txBody>
      <dsp:txXfrm>
        <a:off x="7324531" y="1897276"/>
        <a:ext cx="2633395" cy="210909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130" cy="467215"/>
          </a:xfrm>
          <a:prstGeom prst="rect">
            <a:avLst/>
          </a:prstGeom>
        </p:spPr>
        <p:txBody>
          <a:bodyPr vert="horz" lIns="92255" tIns="46127" rIns="92255" bIns="46127" rtlCol="0"/>
          <a:lstStyle>
            <a:lvl1pPr algn="l">
              <a:defRPr sz="1200"/>
            </a:lvl1pPr>
          </a:lstStyle>
          <a:p>
            <a:r>
              <a:rPr lang="en-US"/>
              <a:t>CACFP New Meal Pattern Training</a:t>
            </a:r>
          </a:p>
        </p:txBody>
      </p:sp>
      <p:sp>
        <p:nvSpPr>
          <p:cNvPr id="3" name="Date Placeholder 2"/>
          <p:cNvSpPr>
            <a:spLocks noGrp="1"/>
          </p:cNvSpPr>
          <p:nvPr>
            <p:ph type="dt" sz="quarter" idx="1"/>
          </p:nvPr>
        </p:nvSpPr>
        <p:spPr>
          <a:xfrm>
            <a:off x="3978367" y="0"/>
            <a:ext cx="3043130" cy="467215"/>
          </a:xfrm>
          <a:prstGeom prst="rect">
            <a:avLst/>
          </a:prstGeom>
        </p:spPr>
        <p:txBody>
          <a:bodyPr vert="horz" lIns="92255" tIns="46127" rIns="92255" bIns="46127" rtlCol="0"/>
          <a:lstStyle>
            <a:lvl1pPr algn="r">
              <a:defRPr sz="1200"/>
            </a:lvl1pPr>
          </a:lstStyle>
          <a:p>
            <a:endParaRPr lang="en-US"/>
          </a:p>
        </p:txBody>
      </p:sp>
      <p:sp>
        <p:nvSpPr>
          <p:cNvPr id="4" name="Footer Placeholder 3"/>
          <p:cNvSpPr>
            <a:spLocks noGrp="1"/>
          </p:cNvSpPr>
          <p:nvPr>
            <p:ph type="ftr" sz="quarter" idx="2"/>
          </p:nvPr>
        </p:nvSpPr>
        <p:spPr>
          <a:xfrm>
            <a:off x="0" y="8841885"/>
            <a:ext cx="3043130" cy="467215"/>
          </a:xfrm>
          <a:prstGeom prst="rect">
            <a:avLst/>
          </a:prstGeom>
        </p:spPr>
        <p:txBody>
          <a:bodyPr vert="horz" lIns="92255" tIns="46127" rIns="92255" bIns="46127" rtlCol="0" anchor="b"/>
          <a:lstStyle>
            <a:lvl1pPr algn="l">
              <a:defRPr sz="1200"/>
            </a:lvl1pPr>
          </a:lstStyle>
          <a:p>
            <a:endParaRPr lang="en-US"/>
          </a:p>
        </p:txBody>
      </p:sp>
      <p:sp>
        <p:nvSpPr>
          <p:cNvPr id="5" name="Slide Number Placeholder 4"/>
          <p:cNvSpPr>
            <a:spLocks noGrp="1"/>
          </p:cNvSpPr>
          <p:nvPr>
            <p:ph type="sldNum" sz="quarter" idx="3"/>
          </p:nvPr>
        </p:nvSpPr>
        <p:spPr>
          <a:xfrm>
            <a:off x="3978367" y="8841885"/>
            <a:ext cx="3043130" cy="467215"/>
          </a:xfrm>
          <a:prstGeom prst="rect">
            <a:avLst/>
          </a:prstGeom>
        </p:spPr>
        <p:txBody>
          <a:bodyPr vert="horz" lIns="92255" tIns="46127" rIns="92255" bIns="46127" rtlCol="0" anchor="b"/>
          <a:lstStyle>
            <a:lvl1pPr algn="r">
              <a:defRPr sz="1200"/>
            </a:lvl1pPr>
          </a:lstStyle>
          <a:p>
            <a:fld id="{3490714D-46F8-4E96-928B-B6A5FCB51C90}" type="slidenum">
              <a:rPr lang="en-US" smtClean="0"/>
              <a:t>‹#›</a:t>
            </a:fld>
            <a:endParaRPr lang="en-US"/>
          </a:p>
        </p:txBody>
      </p:sp>
    </p:spTree>
    <p:extLst>
      <p:ext uri="{BB962C8B-B14F-4D97-AF65-F5344CB8AC3E}">
        <p14:creationId xmlns:p14="http://schemas.microsoft.com/office/powerpoint/2010/main" val="721811123"/>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7072"/>
          </a:xfrm>
          <a:prstGeom prst="rect">
            <a:avLst/>
          </a:prstGeom>
        </p:spPr>
        <p:txBody>
          <a:bodyPr vert="horz" lIns="93316" tIns="46658" rIns="93316" bIns="46658" rtlCol="0"/>
          <a:lstStyle>
            <a:lvl1pPr algn="l">
              <a:defRPr sz="1200"/>
            </a:lvl1pPr>
          </a:lstStyle>
          <a:p>
            <a:r>
              <a:rPr lang="en-US"/>
              <a:t>CACFP New Meal Pattern Training</a:t>
            </a:r>
          </a:p>
        </p:txBody>
      </p:sp>
      <p:sp>
        <p:nvSpPr>
          <p:cNvPr id="3" name="Date Placeholder 2"/>
          <p:cNvSpPr>
            <a:spLocks noGrp="1"/>
          </p:cNvSpPr>
          <p:nvPr>
            <p:ph type="dt" idx="1"/>
          </p:nvPr>
        </p:nvSpPr>
        <p:spPr>
          <a:xfrm>
            <a:off x="3978133" y="1"/>
            <a:ext cx="3043343" cy="467072"/>
          </a:xfrm>
          <a:prstGeom prst="rect">
            <a:avLst/>
          </a:prstGeom>
        </p:spPr>
        <p:txBody>
          <a:bodyPr vert="horz" lIns="93316" tIns="46658" rIns="93316" bIns="46658" rtlCol="0"/>
          <a:lstStyle>
            <a:lvl1pPr algn="r">
              <a:defRPr sz="1200"/>
            </a:lvl1pPr>
          </a:lstStyle>
          <a:p>
            <a:endParaRPr lang="en-US"/>
          </a:p>
        </p:txBody>
      </p:sp>
      <p:sp>
        <p:nvSpPr>
          <p:cNvPr id="4" name="Slide Image Placeholder 3"/>
          <p:cNvSpPr>
            <a:spLocks noGrp="1" noRot="1" noChangeAspect="1"/>
          </p:cNvSpPr>
          <p:nvPr>
            <p:ph type="sldImg" idx="2"/>
          </p:nvPr>
        </p:nvSpPr>
        <p:spPr>
          <a:xfrm>
            <a:off x="717550" y="1163638"/>
            <a:ext cx="5588000" cy="3143250"/>
          </a:xfrm>
          <a:prstGeom prst="rect">
            <a:avLst/>
          </a:prstGeom>
          <a:noFill/>
          <a:ln w="12700">
            <a:solidFill>
              <a:prstClr val="black"/>
            </a:solidFill>
          </a:ln>
        </p:spPr>
        <p:txBody>
          <a:bodyPr vert="horz" lIns="93316" tIns="46658" rIns="93316" bIns="46658" rtlCol="0" anchor="ctr"/>
          <a:lstStyle/>
          <a:p>
            <a:endParaRPr lang="en-US"/>
          </a:p>
        </p:txBody>
      </p:sp>
      <p:sp>
        <p:nvSpPr>
          <p:cNvPr id="5" name="Notes Placeholder 4"/>
          <p:cNvSpPr>
            <a:spLocks noGrp="1"/>
          </p:cNvSpPr>
          <p:nvPr>
            <p:ph type="body" sz="quarter" idx="3"/>
          </p:nvPr>
        </p:nvSpPr>
        <p:spPr>
          <a:xfrm>
            <a:off x="702311" y="4480005"/>
            <a:ext cx="5618480" cy="3665459"/>
          </a:xfrm>
          <a:prstGeom prst="rect">
            <a:avLst/>
          </a:prstGeom>
        </p:spPr>
        <p:txBody>
          <a:bodyPr vert="horz" lIns="93316" tIns="46658" rIns="93316" bIns="4665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1"/>
            <a:ext cx="3043343" cy="467071"/>
          </a:xfrm>
          <a:prstGeom prst="rect">
            <a:avLst/>
          </a:prstGeom>
        </p:spPr>
        <p:txBody>
          <a:bodyPr vert="horz" lIns="93316" tIns="46658" rIns="93316" bIns="46658"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31"/>
            <a:ext cx="3043343" cy="467071"/>
          </a:xfrm>
          <a:prstGeom prst="rect">
            <a:avLst/>
          </a:prstGeom>
        </p:spPr>
        <p:txBody>
          <a:bodyPr vert="horz" lIns="93316" tIns="46658" rIns="93316" bIns="46658" rtlCol="0" anchor="b"/>
          <a:lstStyle>
            <a:lvl1pPr algn="r">
              <a:defRPr sz="1200"/>
            </a:lvl1pPr>
          </a:lstStyle>
          <a:p>
            <a:fld id="{20D89A51-2F39-46E5-BFDB-FFBF46004E9A}" type="slidenum">
              <a:rPr lang="en-US" smtClean="0"/>
              <a:t>‹#›</a:t>
            </a:fld>
            <a:endParaRPr lang="en-US"/>
          </a:p>
        </p:txBody>
      </p:sp>
    </p:spTree>
    <p:extLst>
      <p:ext uri="{BB962C8B-B14F-4D97-AF65-F5344CB8AC3E}">
        <p14:creationId xmlns:p14="http://schemas.microsoft.com/office/powerpoint/2010/main" val="3167123138"/>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409575" y="698500"/>
            <a:ext cx="6203950" cy="34893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702311" y="4421826"/>
            <a:ext cx="5618480" cy="4189095"/>
          </a:xfrm>
          <a:prstGeom prst="rect">
            <a:avLst/>
          </a:prstGeom>
        </p:spPr>
        <p:txBody>
          <a:bodyPr lIns="93300" tIns="93300" rIns="93300" bIns="93300" anchor="t" anchorCtr="0">
            <a:noAutofit/>
          </a:bodyPr>
          <a:lstStyle/>
          <a:p>
            <a:r>
              <a:rPr lang="en-US" dirty="0"/>
              <a:t>This training has been adapted from the training created by the Institute of Child Nutrition, or ICN.  ICN is an organization that has been funded by USDA to provide training on new meal pattern requirements.</a:t>
            </a:r>
          </a:p>
          <a:p>
            <a:r>
              <a:rPr lang="en-US" dirty="0"/>
              <a:t> </a:t>
            </a:r>
          </a:p>
          <a:p>
            <a:r>
              <a:rPr lang="en-US" dirty="0"/>
              <a:t>Also, the ICN has many resources your program can use to be successful in the CACFP.  This includes sample menus, recipes, and training videos. </a:t>
            </a:r>
            <a:endParaRPr lang="en-US" baseline="0" dirty="0"/>
          </a:p>
          <a:p>
            <a:endParaRPr lang="en-US" baseline="0" dirty="0"/>
          </a:p>
        </p:txBody>
      </p:sp>
      <p:sp>
        <p:nvSpPr>
          <p:cNvPr id="2" name="Header Placeholder 1"/>
          <p:cNvSpPr>
            <a:spLocks noGrp="1"/>
          </p:cNvSpPr>
          <p:nvPr>
            <p:ph type="hdr" sz="quarter" idx="10"/>
          </p:nvPr>
        </p:nvSpPr>
        <p:spPr/>
        <p:txBody>
          <a:bodyPr/>
          <a:lstStyle/>
          <a:p>
            <a:r>
              <a:rPr lang="en-US"/>
              <a:t>CACFP New Meal Pattern Training</a:t>
            </a:r>
          </a:p>
        </p:txBody>
      </p:sp>
      <p:sp>
        <p:nvSpPr>
          <p:cNvPr id="3" name="Date Placeholder 2"/>
          <p:cNvSpPr>
            <a:spLocks noGrp="1"/>
          </p:cNvSpPr>
          <p:nvPr>
            <p:ph type="dt" idx="11"/>
          </p:nvPr>
        </p:nvSpPr>
        <p:spPr/>
        <p:txBody>
          <a:bodyPr/>
          <a:lstStyle/>
          <a:p>
            <a:endParaRPr lang="en-US"/>
          </a:p>
        </p:txBody>
      </p:sp>
    </p:spTree>
    <p:extLst>
      <p:ext uri="{BB962C8B-B14F-4D97-AF65-F5344CB8AC3E}">
        <p14:creationId xmlns:p14="http://schemas.microsoft.com/office/powerpoint/2010/main" val="2234497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go through each of these items listed on the slide.  The At Risk programs should read the At Risk Handout on the new meal pattern webpage to learn about options they may choose to implement.</a:t>
            </a:r>
          </a:p>
          <a:p>
            <a:r>
              <a:rPr lang="en-US" dirty="0"/>
              <a:t> </a:t>
            </a:r>
          </a:p>
          <a:p>
            <a:r>
              <a:rPr lang="en-US" dirty="0"/>
              <a:t>If you’re already making a lot of the changes that are allowed now, the optional best practices can help you build on the meal patterns and highlight areas where you may take additional steps to further improve the nutritional quality of the meals you serve. </a:t>
            </a:r>
          </a:p>
          <a:p>
            <a:endParaRPr lang="en-US" dirty="0"/>
          </a:p>
          <a:p>
            <a:pPr defTabSz="915772">
              <a:defRPr/>
            </a:pPr>
            <a:r>
              <a:rPr lang="en-US" dirty="0"/>
              <a:t>All child care centers that are licensed or care for infants must review the infant section (</a:t>
            </a:r>
            <a:r>
              <a:rPr lang="en-US" i="1" dirty="0"/>
              <a:t>no matter if claiming infant meals or not</a:t>
            </a:r>
            <a:r>
              <a:rPr lang="en-US" dirty="0"/>
              <a:t>), as there are meal pattern and recordkeeping changes.</a:t>
            </a:r>
          </a:p>
          <a:p>
            <a:endParaRPr lang="en-US" dirty="0"/>
          </a:p>
        </p:txBody>
      </p:sp>
      <p:sp>
        <p:nvSpPr>
          <p:cNvPr id="4" name="Slide Number Placeholder 3"/>
          <p:cNvSpPr>
            <a:spLocks noGrp="1"/>
          </p:cNvSpPr>
          <p:nvPr>
            <p:ph type="sldNum" sz="quarter" idx="10"/>
          </p:nvPr>
        </p:nvSpPr>
        <p:spPr/>
        <p:txBody>
          <a:bodyPr/>
          <a:lstStyle/>
          <a:p>
            <a:fld id="{20D89A51-2F39-46E5-BFDB-FFBF46004E9A}" type="slidenum">
              <a:rPr lang="en-US" smtClean="0"/>
              <a:t>2</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2577593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dirty="0"/>
              <a:t>Last, training will go through new infant meal pattern requirements.  Updates are based on the scientific recommendations from the National Academy of Medicine, the American Academy of Pediatrics and stakeholder’s input.</a:t>
            </a:r>
          </a:p>
          <a:p>
            <a:endParaRPr lang="en-US" dirty="0"/>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3</a:t>
            </a:fld>
            <a:endParaRPr lang="en-US"/>
          </a:p>
        </p:txBody>
      </p:sp>
    </p:spTree>
    <p:extLst>
      <p:ext uri="{BB962C8B-B14F-4D97-AF65-F5344CB8AC3E}">
        <p14:creationId xmlns:p14="http://schemas.microsoft.com/office/powerpoint/2010/main" val="3584018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handout from USDA summarizes the changes for the components and on the backside it compares the old meal pattern versus new meal pattern.  </a:t>
            </a:r>
          </a:p>
          <a:p>
            <a:r>
              <a:rPr lang="en-US" dirty="0"/>
              <a:t> </a:t>
            </a:r>
          </a:p>
          <a:p>
            <a:r>
              <a:rPr lang="en-US" dirty="0"/>
              <a:t>Specifically, the changes provide: </a:t>
            </a:r>
          </a:p>
          <a:p>
            <a:r>
              <a:rPr lang="en-US" dirty="0"/>
              <a:t>• Wider varieties of protein options </a:t>
            </a:r>
          </a:p>
          <a:p>
            <a:r>
              <a:rPr lang="en-US" dirty="0"/>
              <a:t>• More vegetables and fruits </a:t>
            </a:r>
          </a:p>
          <a:p>
            <a:r>
              <a:rPr lang="en-US" dirty="0"/>
              <a:t>• Increase whole grain rich foods</a:t>
            </a:r>
          </a:p>
          <a:p>
            <a:r>
              <a:rPr lang="en-US" dirty="0"/>
              <a:t>• Less added sugar and saturated fat </a:t>
            </a:r>
          </a:p>
        </p:txBody>
      </p:sp>
      <p:sp>
        <p:nvSpPr>
          <p:cNvPr id="4" name="Slide Number Placeholder 3"/>
          <p:cNvSpPr>
            <a:spLocks noGrp="1"/>
          </p:cNvSpPr>
          <p:nvPr>
            <p:ph type="sldNum" sz="quarter" idx="10"/>
          </p:nvPr>
        </p:nvSpPr>
        <p:spPr/>
        <p:txBody>
          <a:bodyPr/>
          <a:lstStyle/>
          <a:p>
            <a:fld id="{B993E610-7C6B-4A22-9607-BDCF6C160CD2}" type="slidenum">
              <a:rPr lang="en-US" smtClean="0"/>
              <a:pPr/>
              <a:t>4</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1171607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5</a:t>
            </a:fld>
            <a:endParaRPr lang="en-US"/>
          </a:p>
        </p:txBody>
      </p:sp>
    </p:spTree>
    <p:extLst>
      <p:ext uri="{BB962C8B-B14F-4D97-AF65-F5344CB8AC3E}">
        <p14:creationId xmlns:p14="http://schemas.microsoft.com/office/powerpoint/2010/main" val="937793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CACFP continues to promote breastfeeding and serving breastmilk to infants.  As in the past, a program can be reimbursed when the infant is served expressed breastmilk while in your care.  A new change is that your program may also be reimbursed when the mother breastfeeds her infant on-site.  This means that a mom can visit her infant and breastfeed at a meal or snack, and it is reimbursable as long as all other infant meal pattern requirements are met by the Program, which will be reviewed later.</a:t>
            </a:r>
            <a:endParaRPr lang="en-US" dirty="0"/>
          </a:p>
        </p:txBody>
      </p:sp>
      <p:sp>
        <p:nvSpPr>
          <p:cNvPr id="4" name="Slide Number Placeholder 3"/>
          <p:cNvSpPr>
            <a:spLocks noGrp="1"/>
          </p:cNvSpPr>
          <p:nvPr>
            <p:ph type="sldNum" sz="quarter" idx="10"/>
          </p:nvPr>
        </p:nvSpPr>
        <p:spPr/>
        <p:txBody>
          <a:bodyPr/>
          <a:lstStyle/>
          <a:p>
            <a:fld id="{20D89A51-2F39-46E5-BFDB-FFBF46004E9A}" type="slidenum">
              <a:rPr lang="en-US" smtClean="0"/>
              <a:t>6</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822625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Introducing solid foods is a very important step for infants. Introducing solid foods too early may cause infants to: </a:t>
            </a:r>
          </a:p>
          <a:p>
            <a:pPr marL="171707" indent="-171707">
              <a:buFont typeface="Arial" panose="020B0604020202020204" pitchFamily="34" charset="0"/>
              <a:buChar char="•"/>
            </a:pPr>
            <a:r>
              <a:rPr lang="en-US" dirty="0"/>
              <a:t>Choke on the food because they are not physically able to consume solid foods, </a:t>
            </a:r>
          </a:p>
          <a:p>
            <a:pPr marL="171707" indent="-171707">
              <a:buFont typeface="Arial" panose="020B0604020202020204" pitchFamily="34" charset="0"/>
              <a:buChar char="•"/>
            </a:pPr>
            <a:r>
              <a:rPr lang="en-US" dirty="0"/>
              <a:t>Consume less breastmilk or formula and not get enough calories and other nutrients for proper growth and development, or</a:t>
            </a:r>
          </a:p>
          <a:p>
            <a:pPr marL="171707" indent="-171707">
              <a:buFont typeface="Arial" panose="020B0604020202020204" pitchFamily="34" charset="0"/>
              <a:buChar char="•"/>
            </a:pPr>
            <a:r>
              <a:rPr lang="en-US" dirty="0"/>
              <a:t>Could lead to increased risk of obesity due to the infant being fed foods high in calories, fat, etc. which is replacing the nutrients the infant needs that they would be getting from breastmilk or formula. </a:t>
            </a:r>
          </a:p>
          <a:p>
            <a:endParaRPr lang="en-US" dirty="0"/>
          </a:p>
          <a:p>
            <a:r>
              <a:rPr lang="en-US" dirty="0"/>
              <a:t>Therefore, it is important to serve solid foods to infants when they are developmentally ready. </a:t>
            </a:r>
          </a:p>
        </p:txBody>
      </p:sp>
      <p:sp>
        <p:nvSpPr>
          <p:cNvPr id="4" name="Slide Number Placeholder 3"/>
          <p:cNvSpPr>
            <a:spLocks noGrp="1"/>
          </p:cNvSpPr>
          <p:nvPr>
            <p:ph type="sldNum" sz="quarter" idx="10"/>
          </p:nvPr>
        </p:nvSpPr>
        <p:spPr/>
        <p:txBody>
          <a:bodyPr/>
          <a:lstStyle/>
          <a:p>
            <a:pPr defTabSz="948368">
              <a:defRPr/>
            </a:pPr>
            <a:fld id="{67579598-E555-4C65-A0BE-76AB9016C3EF}" type="slidenum">
              <a:rPr lang="en-US" sz="1800" kern="0">
                <a:solidFill>
                  <a:sysClr val="windowText" lastClr="000000"/>
                </a:solidFill>
              </a:rPr>
              <a:pPr defTabSz="948368">
                <a:defRPr/>
              </a:pPr>
              <a:t>7</a:t>
            </a:fld>
            <a:endParaRPr lang="en-US" sz="1800" kern="0">
              <a:solidFill>
                <a:sysClr val="windowText" lastClr="000000"/>
              </a:solidFill>
            </a:endParaRPr>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2084442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infants may be developmentally read to eat solid foods before 6 months of age, some at 6 months of age, and some after 6 months of age.  When an infant starts eating solid foods before 6 months, follow the 6-11 month old meal pattern.</a:t>
            </a:r>
          </a:p>
          <a:p>
            <a:endParaRPr lang="en-US" dirty="0"/>
          </a:p>
          <a:p>
            <a:r>
              <a:rPr lang="en-US" dirty="0"/>
              <a:t>We want to remind you to work with parents or guardians to ensure that all newly introduced foods are appropriate for each individual infant and are consistent with their eating habits and developmental readiness. Always consult with parents or guardians about when and what solid foods to introduce to infants. </a:t>
            </a:r>
          </a:p>
        </p:txBody>
      </p:sp>
      <p:sp>
        <p:nvSpPr>
          <p:cNvPr id="4" name="Slide Number Placeholder 3"/>
          <p:cNvSpPr>
            <a:spLocks noGrp="1"/>
          </p:cNvSpPr>
          <p:nvPr>
            <p:ph type="sldNum" sz="quarter" idx="10"/>
          </p:nvPr>
        </p:nvSpPr>
        <p:spPr/>
        <p:txBody>
          <a:bodyPr/>
          <a:lstStyle/>
          <a:p>
            <a:fld id="{20D89A51-2F39-46E5-BFDB-FFBF46004E9A}" type="slidenum">
              <a:rPr lang="en-US" smtClean="0"/>
              <a:t>8</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3377703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9</a:t>
            </a:fld>
            <a:endParaRPr lang="en-US"/>
          </a:p>
        </p:txBody>
      </p:sp>
    </p:spTree>
    <p:extLst>
      <p:ext uri="{BB962C8B-B14F-4D97-AF65-F5344CB8AC3E}">
        <p14:creationId xmlns:p14="http://schemas.microsoft.com/office/powerpoint/2010/main" val="4104887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AAP recommends that by 7 or 8 months of age, infants should be consuming solid foods from all food groups (vegetables, fruits, grains, protein foods, and dairy foods except milk).  If you</a:t>
            </a:r>
            <a:r>
              <a:rPr lang="en-US" baseline="0" dirty="0"/>
              <a:t> have an infant that has not been introduced to all food components by this age, you may need to have a conversation with the parents to see if they have any concerns about their infant eating solid foods, or what their feeding plan is.  Infant teachers may also need to be trained on what is appropriate for feeding infants so they can communicate with parents about traditional feeding habits of infants.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20D89A51-2F39-46E5-BFDB-FFBF46004E9A}" type="slidenum">
              <a:rPr lang="en-US" smtClean="0"/>
              <a:t>10</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1028345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Foods served to infants will</a:t>
            </a:r>
            <a:r>
              <a:rPr lang="en-US" baseline="0" dirty="0"/>
              <a:t> vary depending on the developmental readiness of the infant.  Some infants will start with pureed foods that are store-bought or made at your facility by blending whole foods.</a:t>
            </a:r>
          </a:p>
          <a:p>
            <a:endParaRPr lang="en-US" baseline="0" dirty="0"/>
          </a:p>
          <a:p>
            <a:r>
              <a:rPr lang="en-US" baseline="0" dirty="0"/>
              <a:t>The next stage is to served softened or mashed foods.</a:t>
            </a:r>
          </a:p>
          <a:p>
            <a:endParaRPr lang="en-US" baseline="0" dirty="0"/>
          </a:p>
          <a:p>
            <a:r>
              <a:rPr lang="en-US" baseline="0" dirty="0"/>
              <a:t>As the infant gets closer to age one, they may be served table foods in the appropriate textures and sizes. </a:t>
            </a:r>
          </a:p>
          <a:p>
            <a:endParaRPr lang="en-US" baseline="0" dirty="0"/>
          </a:p>
          <a:p>
            <a:r>
              <a:rPr lang="en-US" baseline="0" dirty="0"/>
              <a:t>However, some infants may start out eating table foods, depending on what the parent’s feeding plan is for their infant.</a:t>
            </a:r>
          </a:p>
          <a:p>
            <a:endParaRPr lang="en-US" baseline="0" dirty="0"/>
          </a:p>
          <a:p>
            <a:r>
              <a:rPr lang="en-US" baseline="0" dirty="0"/>
              <a:t>Every infant is different.</a:t>
            </a:r>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20D89A51-2F39-46E5-BFDB-FFBF46004E9A}" type="slidenum">
              <a:rPr lang="en-US" smtClean="0"/>
              <a:t>11</a:t>
            </a:fld>
            <a:endParaRPr lang="en-US"/>
          </a:p>
        </p:txBody>
      </p:sp>
      <p:sp>
        <p:nvSpPr>
          <p:cNvPr id="6" name="Header Placeholder 5"/>
          <p:cNvSpPr>
            <a:spLocks noGrp="1"/>
          </p:cNvSpPr>
          <p:nvPr>
            <p:ph type="hdr" sz="quarter" idx="12"/>
          </p:nvPr>
        </p:nvSpPr>
        <p:spPr/>
        <p:txBody>
          <a:bodyPr/>
          <a:lstStyle/>
          <a:p>
            <a:r>
              <a:rPr lang="en-US"/>
              <a:t>CACFP New Meal Pattern Training</a:t>
            </a:r>
          </a:p>
        </p:txBody>
      </p:sp>
    </p:spTree>
    <p:extLst>
      <p:ext uri="{BB962C8B-B14F-4D97-AF65-F5344CB8AC3E}">
        <p14:creationId xmlns:p14="http://schemas.microsoft.com/office/powerpoint/2010/main" val="1376193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Foods served to infants will</a:t>
            </a:r>
            <a:r>
              <a:rPr lang="en-US" baseline="0" dirty="0"/>
              <a:t> vary depending on the developmental readiness of the infant.  Some infants will start with pureed foods that are store-bought or made at your facility by blending whole foods.</a:t>
            </a:r>
          </a:p>
          <a:p>
            <a:endParaRPr lang="en-US" baseline="0" dirty="0"/>
          </a:p>
          <a:p>
            <a:r>
              <a:rPr lang="en-US" baseline="0" dirty="0"/>
              <a:t>The next stage is to served softened or mashed </a:t>
            </a:r>
            <a:r>
              <a:rPr lang="en-US" baseline="0"/>
              <a:t>foods.  As </a:t>
            </a:r>
            <a:r>
              <a:rPr lang="en-US" baseline="0" dirty="0"/>
              <a:t>the infant gets closer to age one, they may be served table foods in the appropriate textures and sizes. </a:t>
            </a:r>
          </a:p>
          <a:p>
            <a:r>
              <a:rPr lang="en-US" baseline="0" dirty="0"/>
              <a:t>However, some infants may start out eating table foods, depending on what the parent’s feeding plan is for their infant.</a:t>
            </a:r>
          </a:p>
          <a:p>
            <a:r>
              <a:rPr lang="en-US" baseline="0" dirty="0"/>
              <a:t>Every infant is different.</a:t>
            </a:r>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20D89A51-2F39-46E5-BFDB-FFBF46004E9A}" type="slidenum">
              <a:rPr lang="en-US" smtClean="0"/>
              <a:t>12</a:t>
            </a:fld>
            <a:endParaRPr lang="en-US"/>
          </a:p>
        </p:txBody>
      </p:sp>
      <p:sp>
        <p:nvSpPr>
          <p:cNvPr id="6" name="Header Placeholder 5"/>
          <p:cNvSpPr>
            <a:spLocks noGrp="1"/>
          </p:cNvSpPr>
          <p:nvPr>
            <p:ph type="hdr" sz="quarter" idx="12"/>
          </p:nvPr>
        </p:nvSpPr>
        <p:spPr/>
        <p:txBody>
          <a:bodyPr/>
          <a:lstStyle/>
          <a:p>
            <a:r>
              <a:rPr lang="en-US"/>
              <a:t>CACFP New Meal Pattern Training</a:t>
            </a:r>
          </a:p>
        </p:txBody>
      </p:sp>
    </p:spTree>
    <p:extLst>
      <p:ext uri="{BB962C8B-B14F-4D97-AF65-F5344CB8AC3E}">
        <p14:creationId xmlns:p14="http://schemas.microsoft.com/office/powerpoint/2010/main" val="754237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13</a:t>
            </a:fld>
            <a:endParaRPr lang="en-US"/>
          </a:p>
        </p:txBody>
      </p:sp>
    </p:spTree>
    <p:extLst>
      <p:ext uri="{BB962C8B-B14F-4D97-AF65-F5344CB8AC3E}">
        <p14:creationId xmlns:p14="http://schemas.microsoft.com/office/powerpoint/2010/main" val="2465255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infants may be developmentally read to eat solid foods before 6 months of age, some at 6 months of age, and some after 6 months of age.  When an infant starts eating solid foods before 6 months, follow the 6-11 month old meal pattern.</a:t>
            </a:r>
          </a:p>
          <a:p>
            <a:endParaRPr lang="en-US" dirty="0"/>
          </a:p>
          <a:p>
            <a:r>
              <a:rPr lang="en-US" dirty="0"/>
              <a:t>We want to remind you to work with parents or guardians to ensure that all newly introduced foods are appropriate for each individual infant and are consistent with their eating habits and developmental readiness. Always consult with parents or guardians about when and what solid foods to introduce to infants. </a:t>
            </a:r>
          </a:p>
        </p:txBody>
      </p:sp>
      <p:sp>
        <p:nvSpPr>
          <p:cNvPr id="4" name="Slide Number Placeholder 3"/>
          <p:cNvSpPr>
            <a:spLocks noGrp="1"/>
          </p:cNvSpPr>
          <p:nvPr>
            <p:ph type="sldNum" sz="quarter" idx="10"/>
          </p:nvPr>
        </p:nvSpPr>
        <p:spPr/>
        <p:txBody>
          <a:bodyPr/>
          <a:lstStyle/>
          <a:p>
            <a:fld id="{20D89A51-2F39-46E5-BFDB-FFBF46004E9A}" type="slidenum">
              <a:rPr lang="en-US" smtClean="0"/>
              <a:t>14</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1171626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a:t>
            </a:r>
            <a:r>
              <a:rPr lang="en-US" baseline="0" dirty="0"/>
              <a:t> few slides will go through changes to foods that can be served to infants, which falls under the 6-11 month old meal pattern.  </a:t>
            </a:r>
          </a:p>
          <a:p>
            <a:endParaRPr lang="en-US" baseline="0" dirty="0"/>
          </a:p>
          <a:p>
            <a:r>
              <a:rPr lang="en-US" baseline="0" dirty="0"/>
              <a:t>At breakfast, iron fortified infant cereal, a meat or meat alternate, or a combination of both may be served.  This is a change from the previous meal pattern requirement which required iron fortified infant cereal to be served at breakfast to older infants.  However, we know that many older infants no longer eat iron fortified infant cereal, so having the option to serve a meat or meat alternate instead provides greater menu flexibility and more options to serve to infants.</a:t>
            </a:r>
          </a:p>
          <a:p>
            <a:endParaRPr lang="en-US" baseline="0" dirty="0"/>
          </a:p>
          <a:p>
            <a:r>
              <a:rPr lang="en-US" baseline="0" dirty="0"/>
              <a:t>With this new allowance, programs still cannot serve traditional breakfast grain items in place of iron fortified infant cereal.  Grain items, such as bread/toast, adult cereals, pancakes, waffles, etc. do not provide the same nutrients as iron fortified infant cereal and meat/meat alternates.  </a:t>
            </a:r>
            <a:endParaRPr lang="en-US" dirty="0"/>
          </a:p>
        </p:txBody>
      </p:sp>
      <p:sp>
        <p:nvSpPr>
          <p:cNvPr id="4" name="Slide Number Placeholder 3"/>
          <p:cNvSpPr>
            <a:spLocks noGrp="1"/>
          </p:cNvSpPr>
          <p:nvPr>
            <p:ph type="sldNum" sz="quarter" idx="10"/>
          </p:nvPr>
        </p:nvSpPr>
        <p:spPr/>
        <p:txBody>
          <a:bodyPr/>
          <a:lstStyle/>
          <a:p>
            <a:fld id="{20D89A51-2F39-46E5-BFDB-FFBF46004E9A}" type="slidenum">
              <a:rPr lang="en-US" smtClean="0"/>
              <a:t>15</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2746819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all</a:t>
            </a:r>
            <a:r>
              <a:rPr lang="en-US" baseline="0" dirty="0"/>
              <a:t> meals, breakfast, lunch and supper, infants can be served yogurt and whole eggs.  Previously yogurt could not be served and only egg yolks could be served.</a:t>
            </a:r>
          </a:p>
          <a:p>
            <a:endParaRPr lang="en-US" baseline="0" dirty="0"/>
          </a:p>
          <a:p>
            <a:r>
              <a:rPr lang="en-US" dirty="0"/>
              <a:t>Soy</a:t>
            </a:r>
            <a:r>
              <a:rPr lang="en-US" baseline="0" dirty="0"/>
              <a:t> yogurt, tofu and cheese food or cheese spread are not creditable to the infant meal pattern.</a:t>
            </a:r>
            <a:endParaRPr lang="en-US" dirty="0"/>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16</a:t>
            </a:fld>
            <a:endParaRPr lang="en-US"/>
          </a:p>
        </p:txBody>
      </p:sp>
    </p:spTree>
    <p:extLst>
      <p:ext uri="{BB962C8B-B14F-4D97-AF65-F5344CB8AC3E}">
        <p14:creationId xmlns:p14="http://schemas.microsoft.com/office/powerpoint/2010/main" val="38168486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For the grains component, </a:t>
            </a:r>
            <a:r>
              <a:rPr lang="en-US" dirty="0"/>
              <a:t>in</a:t>
            </a:r>
            <a:r>
              <a:rPr lang="en-US" baseline="0" dirty="0"/>
              <a:t> addition to serving bread/crackers that the previous meal pattern allowed, iron fortified infant cereal (for younger infants) and ready to eat breakfast cereals (for older infants) can now be served as an option.  Cereals served to infants must meet the sugar limits previously discussed. NO INFANT PUFFS.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snack, juice</a:t>
            </a:r>
            <a:r>
              <a:rPr lang="en-US" baseline="0" dirty="0"/>
              <a:t> can no longer be served to infants. </a:t>
            </a:r>
            <a:r>
              <a:rPr lang="en-US" dirty="0"/>
              <a:t>The updated infant meal pattern requires 0-2 tablespoon(s) of vegetables, fruits, or a combination of both be offered during snacks when infants are developmentally ready to accept them. </a:t>
            </a:r>
            <a:r>
              <a:rPr lang="en-US" baseline="0" dirty="0"/>
              <a:t> This is an added component at snack.  It is based on t</a:t>
            </a:r>
            <a:r>
              <a:rPr lang="en-US" dirty="0"/>
              <a:t>he American Academy of Pediatrics recommendation</a:t>
            </a:r>
            <a:r>
              <a:rPr lang="en-US" baseline="0" dirty="0"/>
              <a:t> to </a:t>
            </a:r>
            <a:r>
              <a:rPr lang="en-US" dirty="0"/>
              <a:t>serve infants a variety of foods, including an increased amount of vegetables and fruits. This change promotes vegetable and fruit consumption in infants, and it allows for better acceptance later in life. Vegetables and fruits are great sources of essential nutrients, such as fiber and vitamin C. </a:t>
            </a:r>
          </a:p>
        </p:txBody>
      </p:sp>
      <p:sp>
        <p:nvSpPr>
          <p:cNvPr id="4" name="Slide Number Placeholder 3"/>
          <p:cNvSpPr>
            <a:spLocks noGrp="1"/>
          </p:cNvSpPr>
          <p:nvPr>
            <p:ph type="sldNum" sz="quarter" idx="10"/>
          </p:nvPr>
        </p:nvSpPr>
        <p:spPr/>
        <p:txBody>
          <a:bodyPr/>
          <a:lstStyle/>
          <a:p>
            <a:fld id="{20D89A51-2F39-46E5-BFDB-FFBF46004E9A}" type="slidenum">
              <a:rPr lang="en-US" smtClean="0"/>
              <a:t>17</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23452245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549">
              <a:defRPr/>
            </a:pPr>
            <a:endParaRPr lang="en-US" dirty="0"/>
          </a:p>
        </p:txBody>
      </p:sp>
      <p:sp>
        <p:nvSpPr>
          <p:cNvPr id="4" name="Slide Number Placeholder 3"/>
          <p:cNvSpPr>
            <a:spLocks noGrp="1"/>
          </p:cNvSpPr>
          <p:nvPr>
            <p:ph type="sldNum" sz="quarter" idx="10"/>
          </p:nvPr>
        </p:nvSpPr>
        <p:spPr/>
        <p:txBody>
          <a:bodyPr/>
          <a:lstStyle/>
          <a:p>
            <a:fld id="{20D89A51-2F39-46E5-BFDB-FFBF46004E9A}" type="slidenum">
              <a:rPr lang="en-US" smtClean="0"/>
              <a:t>18</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862800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549">
              <a:defRPr/>
            </a:pPr>
            <a:r>
              <a:rPr lang="en-US" dirty="0"/>
              <a:t>There is an updated </a:t>
            </a:r>
            <a:r>
              <a:rPr lang="en-US" i="1" baseline="0" dirty="0"/>
              <a:t>CACFP Infant Meal Record.</a:t>
            </a:r>
          </a:p>
          <a:p>
            <a:pPr defTabSz="922549">
              <a:defRPr/>
            </a:pPr>
            <a:endParaRPr lang="en-US" baseline="0" dirty="0"/>
          </a:p>
          <a:p>
            <a:pPr defTabSz="922549">
              <a:defRPr/>
            </a:pPr>
            <a:r>
              <a:rPr lang="en-US" baseline="0" dirty="0"/>
              <a:t>You will see the two age groups.  For birth through 5 months, only breastmilk or formula is required to be served. </a:t>
            </a:r>
          </a:p>
          <a:p>
            <a:pPr defTabSz="922549">
              <a:defRPr/>
            </a:pPr>
            <a:endParaRPr lang="en-US" baseline="0" dirty="0"/>
          </a:p>
          <a:p>
            <a:pPr defTabSz="922549">
              <a:defRPr/>
            </a:pPr>
            <a:r>
              <a:rPr lang="en-US" baseline="0" dirty="0"/>
              <a:t>For six through 11 months, breastmilk or formula is required to be served and foods are gradually introduced until the infant is eating all foods.  </a:t>
            </a:r>
          </a:p>
          <a:p>
            <a:pPr defTabSz="922549">
              <a:defRPr/>
            </a:pPr>
            <a:endParaRPr lang="en-US" baseline="0" dirty="0"/>
          </a:p>
          <a:p>
            <a:pPr defTabSz="922549">
              <a:defRPr/>
            </a:pPr>
            <a:r>
              <a:rPr lang="en-US" dirty="0"/>
              <a:t>When serving expressed milk, there may be times when an infant does not consume the entire serving. For example, some breastfed infants consume less than the minimum serving size of breastmilk for each feeding. In these situations, you may offer infants less than the minimum serving size of breastmilk. However, you must offer the additional breastmilk later, if the infant will consume more, for a reimbursable meal. When serving formula, some infants may not consume the entire serving. However, as long as you offer the minimum serving size, the meal is reimbursable. </a:t>
            </a:r>
            <a:endParaRPr lang="en-US" baseline="0" dirty="0"/>
          </a:p>
          <a:p>
            <a:pPr defTabSz="922549">
              <a:defRPr/>
            </a:pPr>
            <a:endParaRPr lang="en-US" dirty="0"/>
          </a:p>
        </p:txBody>
      </p:sp>
      <p:sp>
        <p:nvSpPr>
          <p:cNvPr id="4" name="Slide Number Placeholder 3"/>
          <p:cNvSpPr>
            <a:spLocks noGrp="1"/>
          </p:cNvSpPr>
          <p:nvPr>
            <p:ph type="sldNum" sz="quarter" idx="10"/>
          </p:nvPr>
        </p:nvSpPr>
        <p:spPr/>
        <p:txBody>
          <a:bodyPr/>
          <a:lstStyle/>
          <a:p>
            <a:fld id="{20D89A51-2F39-46E5-BFDB-FFBF46004E9A}" type="slidenum">
              <a:rPr lang="en-US" smtClean="0"/>
              <a:t>19</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2433792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20</a:t>
            </a:fld>
            <a:endParaRPr lang="en-US"/>
          </a:p>
        </p:txBody>
      </p:sp>
    </p:spTree>
    <p:extLst>
      <p:ext uri="{BB962C8B-B14F-4D97-AF65-F5344CB8AC3E}">
        <p14:creationId xmlns:p14="http://schemas.microsoft.com/office/powerpoint/2010/main" val="22426970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549">
              <a:defRPr/>
            </a:pPr>
            <a:r>
              <a:rPr lang="en-US" baseline="0" dirty="0"/>
              <a:t>If your program is claiming infant meals and snacks, you will also be purchasing formula and foods for infants.  In this case, y</a:t>
            </a:r>
            <a:r>
              <a:rPr lang="en-US" dirty="0"/>
              <a:t>ou</a:t>
            </a:r>
            <a:r>
              <a:rPr lang="en-US" baseline="0" dirty="0"/>
              <a:t> must also keep all receipts and/or invoices for these items to verify that they are being purchased and are available.  </a:t>
            </a:r>
            <a:endParaRPr lang="en-US" dirty="0"/>
          </a:p>
          <a:p>
            <a:endParaRPr lang="en-US" dirty="0"/>
          </a:p>
          <a:p>
            <a:r>
              <a:rPr lang="en-US" dirty="0"/>
              <a:t>When a review</a:t>
            </a:r>
            <a:r>
              <a:rPr lang="en-US" baseline="0" dirty="0"/>
              <a:t> is completed, the DPI reviewer will want to see that formula and baby foods are available as well.</a:t>
            </a:r>
            <a:endParaRPr lang="en-US" dirty="0"/>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21</a:t>
            </a:fld>
            <a:endParaRPr lang="en-US"/>
          </a:p>
        </p:txBody>
      </p:sp>
    </p:spTree>
    <p:extLst>
      <p:ext uri="{BB962C8B-B14F-4D97-AF65-F5344CB8AC3E}">
        <p14:creationId xmlns:p14="http://schemas.microsoft.com/office/powerpoint/2010/main" val="12961870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USDA recognizes that making an immediate switch from whole milk to low-fat or fat-free milk may be challenging for some children.  Therefore, the updated meal pattern allows a one month transition period to switch from whole milk to low fat or fat free.  During that transition period, you may claim reimbursement for meals served to children 24-25 months of age that include whole milk and mixtures of other milk.</a:t>
            </a:r>
            <a:endParaRPr lang="en-US" baseline="0" dirty="0"/>
          </a:p>
        </p:txBody>
      </p:sp>
      <p:sp>
        <p:nvSpPr>
          <p:cNvPr id="4" name="Slide Number Placeholder 3"/>
          <p:cNvSpPr>
            <a:spLocks noGrp="1"/>
          </p:cNvSpPr>
          <p:nvPr>
            <p:ph type="sldNum" sz="quarter" idx="10"/>
          </p:nvPr>
        </p:nvSpPr>
        <p:spPr/>
        <p:txBody>
          <a:bodyPr/>
          <a:lstStyle/>
          <a:p>
            <a:fld id="{20D89A51-2F39-46E5-BFDB-FFBF46004E9A}" type="slidenum">
              <a:rPr lang="en-US" smtClean="0"/>
              <a:t>22</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11257471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0D89A51-2F39-46E5-BFDB-FFBF46004E9A}" type="slidenum">
              <a:rPr lang="en-US" smtClean="0"/>
              <a:t>23</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29492177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25</a:t>
            </a:fld>
            <a:endParaRPr lang="en-US"/>
          </a:p>
        </p:txBody>
      </p:sp>
    </p:spTree>
    <p:extLst>
      <p:ext uri="{BB962C8B-B14F-4D97-AF65-F5344CB8AC3E}">
        <p14:creationId xmlns:p14="http://schemas.microsoft.com/office/powerpoint/2010/main" val="3106746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26</a:t>
            </a:fld>
            <a:endParaRPr lang="en-US"/>
          </a:p>
        </p:txBody>
      </p:sp>
    </p:spTree>
    <p:extLst>
      <p:ext uri="{BB962C8B-B14F-4D97-AF65-F5344CB8AC3E}">
        <p14:creationId xmlns:p14="http://schemas.microsoft.com/office/powerpoint/2010/main" val="18999586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27</a:t>
            </a:fld>
            <a:endParaRPr lang="en-US"/>
          </a:p>
        </p:txBody>
      </p:sp>
    </p:spTree>
    <p:extLst>
      <p:ext uri="{BB962C8B-B14F-4D97-AF65-F5344CB8AC3E}">
        <p14:creationId xmlns:p14="http://schemas.microsoft.com/office/powerpoint/2010/main" val="39867204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D89A51-2F39-46E5-BFDB-FFBF46004E9A}" type="slidenum">
              <a:rPr lang="en-US" smtClean="0"/>
              <a:t>28</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311946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program may also be reimbursed when staff breastfeed onsite when the infant is signed in for care.  This is allowed when staff are on work hours, during a work break, and during off-work hours provided the infant is attending that day and signed in for care.</a:t>
            </a:r>
            <a:endParaRPr lang="en-US" dirty="0"/>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29</a:t>
            </a:fld>
            <a:endParaRPr lang="en-US"/>
          </a:p>
        </p:txBody>
      </p:sp>
    </p:spTree>
    <p:extLst>
      <p:ext uri="{BB962C8B-B14F-4D97-AF65-F5344CB8AC3E}">
        <p14:creationId xmlns:p14="http://schemas.microsoft.com/office/powerpoint/2010/main" val="3414185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 given</a:t>
            </a:r>
            <a:r>
              <a:rPr lang="en-US" baseline="0" dirty="0"/>
              <a:t> to parents.  Respect parent’s decision.  As long as the required amount of </a:t>
            </a:r>
            <a:r>
              <a:rPr lang="en-US" baseline="0" dirty="0" err="1"/>
              <a:t>breastmilk</a:t>
            </a:r>
            <a:r>
              <a:rPr lang="en-US" baseline="0" dirty="0"/>
              <a:t>/IFIF is served, the meals are still reimbursable.  (Maybe get doctor’s note?)</a:t>
            </a:r>
            <a:endParaRPr lang="en-US" dirty="0"/>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32</a:t>
            </a:fld>
            <a:endParaRPr lang="en-US"/>
          </a:p>
        </p:txBody>
      </p:sp>
    </p:spTree>
    <p:extLst>
      <p:ext uri="{BB962C8B-B14F-4D97-AF65-F5344CB8AC3E}">
        <p14:creationId xmlns:p14="http://schemas.microsoft.com/office/powerpoint/2010/main" val="32171685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Mom can only bring ONE component;</a:t>
            </a:r>
            <a:r>
              <a:rPr lang="en-US" baseline="0" dirty="0"/>
              <a:t> either </a:t>
            </a:r>
            <a:r>
              <a:rPr lang="en-US" baseline="0" dirty="0" err="1"/>
              <a:t>breastmilk</a:t>
            </a:r>
            <a:r>
              <a:rPr lang="en-US" baseline="0" dirty="0"/>
              <a:t> or vegetables.  </a:t>
            </a:r>
            <a:r>
              <a:rPr lang="en-US" baseline="0" dirty="0" err="1"/>
              <a:t>Breastmilk</a:t>
            </a:r>
            <a:r>
              <a:rPr lang="en-US" baseline="0" dirty="0"/>
              <a:t> is more important to pick, as it can only come from mom and is more beneficial to the infant than formula.  The center can puree fresh vegetables on site.</a:t>
            </a:r>
          </a:p>
          <a:p>
            <a:endParaRPr lang="en-US" baseline="0" dirty="0"/>
          </a:p>
          <a:p>
            <a:r>
              <a:rPr lang="en-US" baseline="0" dirty="0"/>
              <a:t>B: Neither WIC nor CACFP allow donations of formula or food.  Parents should ask WIC to adjust their food package.  </a:t>
            </a:r>
          </a:p>
          <a:p>
            <a:endParaRPr lang="en-US" baseline="0" dirty="0"/>
          </a:p>
          <a:p>
            <a:r>
              <a:rPr lang="en-US" baseline="0" dirty="0"/>
              <a:t>REMINDER: Formulas must be iron fortified, and FDA inspected (made in USA).</a:t>
            </a:r>
            <a:endParaRPr lang="en-US" dirty="0"/>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33</a:t>
            </a:fld>
            <a:endParaRPr lang="en-US"/>
          </a:p>
        </p:txBody>
      </p:sp>
    </p:spTree>
    <p:extLst>
      <p:ext uri="{BB962C8B-B14F-4D97-AF65-F5344CB8AC3E}">
        <p14:creationId xmlns:p14="http://schemas.microsoft.com/office/powerpoint/2010/main" val="2644630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but centers are encouraged to serve WGR foods to infants to promote acceptance of those foods</a:t>
            </a:r>
            <a:r>
              <a:rPr lang="en-US" baseline="0" dirty="0"/>
              <a:t> later in life.  </a:t>
            </a:r>
          </a:p>
          <a:p>
            <a:endParaRPr lang="en-US" baseline="0" dirty="0"/>
          </a:p>
          <a:p>
            <a:r>
              <a:rPr lang="en-US" baseline="0" dirty="0"/>
              <a:t>IFIC oatmeal and barley cereals.  WGR ready-to-eat cereals.</a:t>
            </a:r>
          </a:p>
          <a:p>
            <a:endParaRPr lang="en-US" baseline="0" dirty="0"/>
          </a:p>
          <a:p>
            <a:r>
              <a:rPr lang="en-US" baseline="0" dirty="0"/>
              <a:t>No, only IFIC can be given due to the importance of IRON for infant development.</a:t>
            </a:r>
            <a:endParaRPr lang="en-US" dirty="0"/>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34</a:t>
            </a:fld>
            <a:endParaRPr lang="en-US"/>
          </a:p>
        </p:txBody>
      </p:sp>
    </p:spTree>
    <p:extLst>
      <p:ext uri="{BB962C8B-B14F-4D97-AF65-F5344CB8AC3E}">
        <p14:creationId xmlns:p14="http://schemas.microsoft.com/office/powerpoint/2010/main" val="35892539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Snack now calls for three components once a baby is developmentally ready,</a:t>
            </a:r>
            <a:r>
              <a:rPr lang="en-US" baseline="0" dirty="0"/>
              <a:t> instead of two, including a fruit or vegetable (and no juice).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Set meal times are not important</a:t>
            </a:r>
            <a:r>
              <a:rPr lang="en-US" baseline="0" dirty="0"/>
              <a:t> for infants.  They eat on demand.  Staff can offer all components at once, or one or two at a time, with the third component offered later.  </a:t>
            </a:r>
            <a:r>
              <a:rPr lang="en-US" dirty="0"/>
              <a:t>As long as all the required food components are offered over the course of the entire day, they can be counted towards reimbursable meals.  </a:t>
            </a:r>
          </a:p>
          <a:p>
            <a:endParaRPr lang="en-US" dirty="0"/>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35</a:t>
            </a:fld>
            <a:endParaRPr lang="en-US"/>
          </a:p>
        </p:txBody>
      </p:sp>
    </p:spTree>
    <p:extLst>
      <p:ext uri="{BB962C8B-B14F-4D97-AF65-F5344CB8AC3E}">
        <p14:creationId xmlns:p14="http://schemas.microsoft.com/office/powerpoint/2010/main" val="808888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1CCF71-788E-4C5C-AC0D-EDB0AD9B57B9}" type="slidenum">
              <a:rPr lang="en-US" smtClean="0"/>
              <a:t>‹#›</a:t>
            </a:fld>
            <a:endParaRPr lang="en-US"/>
          </a:p>
        </p:txBody>
      </p:sp>
      <p:sp>
        <p:nvSpPr>
          <p:cNvPr id="8" name="Rectangle 7"/>
          <p:cNvSpPr/>
          <p:nvPr userDrawn="1"/>
        </p:nvSpPr>
        <p:spPr>
          <a:xfrm>
            <a:off x="-1" y="6576350"/>
            <a:ext cx="12192001" cy="65999"/>
          </a:xfrm>
          <a:prstGeom prst="rect">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06777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a:solidFill>
                  <a:srgbClr val="0B4060"/>
                </a:solidFill>
              </a:defRPr>
            </a:lvl1pPr>
          </a:lstStyle>
          <a:p>
            <a:r>
              <a:rPr lang="en-US" dirty="0"/>
              <a:t>Click to edit Master title style</a:t>
            </a:r>
          </a:p>
        </p:txBody>
      </p:sp>
      <p:sp>
        <p:nvSpPr>
          <p:cNvPr id="3" name="Content Placeholder 2"/>
          <p:cNvSpPr>
            <a:spLocks noGrp="1"/>
          </p:cNvSpPr>
          <p:nvPr>
            <p:ph idx="1"/>
          </p:nvPr>
        </p:nvSpPr>
        <p:spPr>
          <a:xfrm>
            <a:off x="646112" y="2052918"/>
            <a:ext cx="9403742" cy="4195481"/>
          </a:xfrm>
        </p:spPr>
        <p:txBody>
          <a:bodyPr/>
          <a:lstStyle>
            <a:lvl1pPr>
              <a:spcBef>
                <a:spcPts val="0"/>
              </a:spcBef>
              <a:buClr>
                <a:srgbClr val="0B4060"/>
              </a:buClr>
              <a:defRPr>
                <a:solidFill>
                  <a:srgbClr val="0B4060"/>
                </a:solidFill>
              </a:defRPr>
            </a:lvl1pPr>
            <a:lvl2pPr>
              <a:spcBef>
                <a:spcPts val="0"/>
              </a:spcBef>
              <a:buClr>
                <a:srgbClr val="0B4060"/>
              </a:buClr>
              <a:defRPr>
                <a:solidFill>
                  <a:srgbClr val="0B4060"/>
                </a:solidFill>
              </a:defRPr>
            </a:lvl2pPr>
            <a:lvl3pPr>
              <a:spcBef>
                <a:spcPts val="0"/>
              </a:spcBef>
              <a:buClr>
                <a:srgbClr val="0B4060"/>
              </a:buClr>
              <a:defRPr>
                <a:solidFill>
                  <a:srgbClr val="0B4060"/>
                </a:solidFill>
              </a:defRPr>
            </a:lvl3pPr>
            <a:lvl4pPr>
              <a:spcBef>
                <a:spcPts val="0"/>
              </a:spcBef>
              <a:buClr>
                <a:srgbClr val="0B4060"/>
              </a:buClr>
              <a:defRPr>
                <a:solidFill>
                  <a:srgbClr val="0B4060"/>
                </a:solidFill>
              </a:defRPr>
            </a:lvl4pPr>
            <a:lvl5pPr>
              <a:spcBef>
                <a:spcPts val="0"/>
              </a:spcBef>
              <a:buClr>
                <a:srgbClr val="0B4060"/>
              </a:buClr>
              <a:defRPr>
                <a:solidFill>
                  <a:srgbClr val="0B4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1CCF71-788E-4C5C-AC0D-EDB0AD9B57B9}" type="slidenum">
              <a:rPr lang="en-US" smtClean="0"/>
              <a:t>‹#›</a:t>
            </a:fld>
            <a:endParaRPr lang="en-US"/>
          </a:p>
        </p:txBody>
      </p:sp>
      <p:sp>
        <p:nvSpPr>
          <p:cNvPr id="7" name="Rectangle 6"/>
          <p:cNvSpPr/>
          <p:nvPr userDrawn="1"/>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9969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1CCF71-788E-4C5C-AC0D-EDB0AD9B57B9}" type="slidenum">
              <a:rPr lang="en-US" smtClean="0"/>
              <a:t>‹#›</a:t>
            </a:fld>
            <a:endParaRPr lang="en-US"/>
          </a:p>
        </p:txBody>
      </p:sp>
      <p:sp>
        <p:nvSpPr>
          <p:cNvPr id="8" name="Rectangle 7"/>
          <p:cNvSpPr/>
          <p:nvPr userDrawn="1"/>
        </p:nvSpPr>
        <p:spPr>
          <a:xfrm>
            <a:off x="-1" y="6576350"/>
            <a:ext cx="12192001" cy="65999"/>
          </a:xfrm>
          <a:prstGeom prst="rect">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6653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1CCF71-788E-4C5C-AC0D-EDB0AD9B57B9}" type="slidenum">
              <a:rPr lang="en-US" smtClean="0"/>
              <a:t>‹#›</a:t>
            </a:fld>
            <a:endParaRPr lang="en-US"/>
          </a:p>
        </p:txBody>
      </p:sp>
      <p:sp>
        <p:nvSpPr>
          <p:cNvPr id="8" name="Rectangle 7"/>
          <p:cNvSpPr/>
          <p:nvPr userDrawn="1"/>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98651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1CCF71-788E-4C5C-AC0D-EDB0AD9B57B9}" type="slidenum">
              <a:rPr lang="en-US" smtClean="0"/>
              <a:t>‹#›</a:t>
            </a:fld>
            <a:endParaRPr lang="en-US"/>
          </a:p>
        </p:txBody>
      </p:sp>
    </p:spTree>
    <p:extLst>
      <p:ext uri="{BB962C8B-B14F-4D97-AF65-F5344CB8AC3E}">
        <p14:creationId xmlns:p14="http://schemas.microsoft.com/office/powerpoint/2010/main" val="2483180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B61CCF71-788E-4C5C-AC0D-EDB0AD9B57B9}" type="slidenum">
              <a:rPr lang="en-US" smtClean="0"/>
              <a:t>‹#›</a:t>
            </a:fld>
            <a:endParaRPr lang="en-US"/>
          </a:p>
        </p:txBody>
      </p:sp>
    </p:spTree>
    <p:extLst>
      <p:ext uri="{BB962C8B-B14F-4D97-AF65-F5344CB8AC3E}">
        <p14:creationId xmlns:p14="http://schemas.microsoft.com/office/powerpoint/2010/main" val="1748201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endParaRPr lang="en-US"/>
          </a:p>
        </p:txBody>
      </p:sp>
      <p:sp>
        <p:nvSpPr>
          <p:cNvPr id="5"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71816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B61CCF71-788E-4C5C-AC0D-EDB0AD9B57B9}" type="slidenum">
              <a:rPr lang="en-US" smtClean="0"/>
              <a:t>‹#›</a:t>
            </a:fld>
            <a:endParaRPr lang="en-US"/>
          </a:p>
        </p:txBody>
      </p:sp>
    </p:spTree>
    <p:extLst>
      <p:ext uri="{BB962C8B-B14F-4D97-AF65-F5344CB8AC3E}">
        <p14:creationId xmlns:p14="http://schemas.microsoft.com/office/powerpoint/2010/main" val="2794986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1CCF71-788E-4C5C-AC0D-EDB0AD9B57B9}" type="slidenum">
              <a:rPr lang="en-US" smtClean="0"/>
              <a:t>‹#›</a:t>
            </a:fld>
            <a:endParaRPr lang="en-US"/>
          </a:p>
        </p:txBody>
      </p:sp>
    </p:spTree>
    <p:extLst>
      <p:ext uri="{BB962C8B-B14F-4D97-AF65-F5344CB8AC3E}">
        <p14:creationId xmlns:p14="http://schemas.microsoft.com/office/powerpoint/2010/main" val="2237170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1CCF71-788E-4C5C-AC0D-EDB0AD9B57B9}" type="slidenum">
              <a:rPr lang="en-US" smtClean="0"/>
              <a:t>‹#›</a:t>
            </a:fld>
            <a:endParaRPr lang="en-US"/>
          </a:p>
        </p:txBody>
      </p:sp>
    </p:spTree>
    <p:extLst>
      <p:ext uri="{BB962C8B-B14F-4D97-AF65-F5344CB8AC3E}">
        <p14:creationId xmlns:p14="http://schemas.microsoft.com/office/powerpoint/2010/main" val="627447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1CCF71-788E-4C5C-AC0D-EDB0AD9B57B9}" type="slidenum">
              <a:rPr lang="en-US" smtClean="0"/>
              <a:t>‹#›</a:t>
            </a:fld>
            <a:endParaRPr lang="en-US"/>
          </a:p>
        </p:txBody>
      </p:sp>
      <p:sp>
        <p:nvSpPr>
          <p:cNvPr id="7" name="Rectangle 6"/>
          <p:cNvSpPr/>
          <p:nvPr userDrawn="1"/>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363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397749" cy="2323374"/>
          </a:xfrm>
        </p:spPr>
        <p:txBody>
          <a:bodyPr/>
          <a:lstStyle>
            <a:lvl1pPr>
              <a:defRPr sz="4800"/>
            </a:lvl1pPr>
          </a:lstStyle>
          <a:p>
            <a:r>
              <a:rPr lang="en-US" dirty="0"/>
              <a:t>Click to edit Master title style</a:t>
            </a:r>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1CCF71-788E-4C5C-AC0D-EDB0AD9B57B9}" type="slidenum">
              <a:rPr lang="en-US" smtClean="0"/>
              <a:t>‹#›</a:t>
            </a:fld>
            <a:endParaRPr lang="en-US"/>
          </a:p>
        </p:txBody>
      </p:sp>
      <p:sp>
        <p:nvSpPr>
          <p:cNvPr id="9" name="TextBox 8"/>
          <p:cNvSpPr txBox="1"/>
          <p:nvPr/>
        </p:nvSpPr>
        <p:spPr>
          <a:xfrm>
            <a:off x="799617" y="86831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solidFill>
                  <a:srgbClr val="0B4060"/>
                </a:solidFill>
              </a:rPr>
              <a:t>“</a:t>
            </a:r>
          </a:p>
        </p:txBody>
      </p:sp>
      <p:sp>
        <p:nvSpPr>
          <p:cNvPr id="13" name="TextBox 12"/>
          <p:cNvSpPr txBox="1"/>
          <p:nvPr/>
        </p:nvSpPr>
        <p:spPr>
          <a:xfrm>
            <a:off x="8170638" y="23808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solidFill>
                  <a:srgbClr val="0B4060"/>
                </a:solidFill>
              </a:rPr>
              <a:t>”</a:t>
            </a:r>
          </a:p>
        </p:txBody>
      </p:sp>
    </p:spTree>
    <p:extLst>
      <p:ext uri="{BB962C8B-B14F-4D97-AF65-F5344CB8AC3E}">
        <p14:creationId xmlns:p14="http://schemas.microsoft.com/office/powerpoint/2010/main" val="2186770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1CCF71-788E-4C5C-AC0D-EDB0AD9B57B9}" type="slidenum">
              <a:rPr lang="en-US" smtClean="0"/>
              <a:t>‹#›</a:t>
            </a:fld>
            <a:endParaRPr lang="en-US"/>
          </a:p>
        </p:txBody>
      </p:sp>
      <p:sp>
        <p:nvSpPr>
          <p:cNvPr id="7" name="Rectangle 6"/>
          <p:cNvSpPr/>
          <p:nvPr userDrawn="1"/>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51739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1CCF71-788E-4C5C-AC0D-EDB0AD9B57B9}" type="slidenum">
              <a:rPr lang="en-US" smtClean="0"/>
              <a:t>‹#›</a:t>
            </a:fld>
            <a:endParaRPr lang="en-US"/>
          </a:p>
        </p:txBody>
      </p:sp>
    </p:spTree>
    <p:extLst>
      <p:ext uri="{BB962C8B-B14F-4D97-AF65-F5344CB8AC3E}">
        <p14:creationId xmlns:p14="http://schemas.microsoft.com/office/powerpoint/2010/main" val="3712812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1CCF71-788E-4C5C-AC0D-EDB0AD9B57B9}" type="slidenum">
              <a:rPr lang="en-US" smtClean="0"/>
              <a:t>‹#›</a:t>
            </a:fld>
            <a:endParaRPr lang="en-US"/>
          </a:p>
        </p:txBody>
      </p:sp>
      <p:sp>
        <p:nvSpPr>
          <p:cNvPr id="19" name="Rectangle 18"/>
          <p:cNvSpPr/>
          <p:nvPr userDrawn="1"/>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10043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1CCF71-788E-4C5C-AC0D-EDB0AD9B57B9}" type="slidenum">
              <a:rPr lang="en-US" smtClean="0"/>
              <a:t>‹#›</a:t>
            </a:fld>
            <a:endParaRPr lang="en-US"/>
          </a:p>
        </p:txBody>
      </p:sp>
      <p:sp>
        <p:nvSpPr>
          <p:cNvPr id="7" name="Rectangle 6"/>
          <p:cNvSpPr/>
          <p:nvPr userDrawn="1"/>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63397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1CCF71-788E-4C5C-AC0D-EDB0AD9B57B9}" type="slidenum">
              <a:rPr lang="en-US" smtClean="0"/>
              <a:t>‹#›</a:t>
            </a:fld>
            <a:endParaRPr lang="en-US"/>
          </a:p>
        </p:txBody>
      </p:sp>
    </p:spTree>
    <p:extLst>
      <p:ext uri="{BB962C8B-B14F-4D97-AF65-F5344CB8AC3E}">
        <p14:creationId xmlns:p14="http://schemas.microsoft.com/office/powerpoint/2010/main" val="766457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email">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email">
            <a:extLst>
              <a:ext uri="{28A0092B-C50C-407E-A947-70E740481C1C}">
                <a14:useLocalDpi xmlns:a14="http://schemas.microsoft.com/office/drawing/2010/main"/>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email">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cstate="email">
            <a:extLst>
              <a:ext uri="{28A0092B-C50C-407E-A947-70E740481C1C}">
                <a14:useLocalDpi xmlns:a14="http://schemas.microsoft.com/office/drawing/2010/main"/>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rgbClr val="FFBF00"/>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61CCF71-788E-4C5C-AC0D-EDB0AD9B57B9}" type="slidenum">
              <a:rPr lang="en-US" smtClean="0"/>
              <a:t>‹#›</a:t>
            </a:fld>
            <a:endParaRPr lang="en-US"/>
          </a:p>
        </p:txBody>
      </p:sp>
    </p:spTree>
    <p:extLst>
      <p:ext uri="{BB962C8B-B14F-4D97-AF65-F5344CB8AC3E}">
        <p14:creationId xmlns:p14="http://schemas.microsoft.com/office/powerpoint/2010/main" val="166640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457200" rtl="0" eaLnBrk="1" latinLnBrk="0" hangingPunct="1">
        <a:spcBef>
          <a:spcPct val="0"/>
        </a:spcBef>
        <a:buNone/>
        <a:defRPr sz="4200" b="0" i="0" kern="1200">
          <a:solidFill>
            <a:srgbClr val="0B4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0B4060"/>
        </a:buClr>
        <a:buSzPct val="93000"/>
        <a:buFont typeface="Century Gothic" panose="020B0502020202020204" pitchFamily="34" charset="0"/>
        <a:buChar char="•"/>
        <a:defRPr sz="3200" b="0" i="0" kern="1200">
          <a:solidFill>
            <a:srgbClr val="0B4060"/>
          </a:solidFill>
          <a:latin typeface="+mj-lt"/>
          <a:ea typeface="+mj-ea"/>
          <a:cs typeface="+mj-cs"/>
        </a:defRPr>
      </a:lvl1pPr>
      <a:lvl2pPr marL="742950" indent="-285750" algn="l" defTabSz="457200" rtl="0" eaLnBrk="1" latinLnBrk="0" hangingPunct="1">
        <a:spcBef>
          <a:spcPts val="1000"/>
        </a:spcBef>
        <a:spcAft>
          <a:spcPts val="0"/>
        </a:spcAft>
        <a:buClr>
          <a:srgbClr val="0B4060"/>
        </a:buClr>
        <a:buSzPct val="93000"/>
        <a:buFont typeface="Courier New" panose="02070309020205020404" pitchFamily="49" charset="0"/>
        <a:buChar char="o"/>
        <a:defRPr sz="2800" b="0" i="0" kern="1200">
          <a:solidFill>
            <a:srgbClr val="0B4060"/>
          </a:solidFill>
          <a:latin typeface="+mj-lt"/>
          <a:ea typeface="+mj-ea"/>
          <a:cs typeface="+mj-cs"/>
        </a:defRPr>
      </a:lvl2pPr>
      <a:lvl3pPr marL="1143000" indent="-228600" algn="l" defTabSz="457200" rtl="0" eaLnBrk="1" latinLnBrk="0" hangingPunct="1">
        <a:spcBef>
          <a:spcPts val="1000"/>
        </a:spcBef>
        <a:spcAft>
          <a:spcPts val="0"/>
        </a:spcAft>
        <a:buClr>
          <a:srgbClr val="0B4060"/>
        </a:buClr>
        <a:buSzPct val="93000"/>
        <a:buFont typeface="Wingdings" panose="05000000000000000000" pitchFamily="2" charset="2"/>
        <a:buChar char="§"/>
        <a:defRPr sz="2400" b="0" i="0" kern="1200">
          <a:solidFill>
            <a:srgbClr val="0B4060"/>
          </a:solidFill>
          <a:latin typeface="+mj-lt"/>
          <a:ea typeface="+mj-ea"/>
          <a:cs typeface="+mj-cs"/>
        </a:defRPr>
      </a:lvl3pPr>
      <a:lvl4pPr marL="1600200" indent="-228600" algn="l" defTabSz="457200" rtl="0" eaLnBrk="1" latinLnBrk="0" hangingPunct="1">
        <a:spcBef>
          <a:spcPts val="1000"/>
        </a:spcBef>
        <a:spcAft>
          <a:spcPts val="0"/>
        </a:spcAft>
        <a:buClr>
          <a:srgbClr val="0B4060"/>
        </a:buClr>
        <a:buSzPct val="93000"/>
        <a:buFont typeface="Wingdings 3" charset="2"/>
        <a:buChar char=""/>
        <a:defRPr sz="2000" b="0" i="0" kern="1200">
          <a:solidFill>
            <a:srgbClr val="0B4060"/>
          </a:solidFill>
          <a:latin typeface="+mj-lt"/>
          <a:ea typeface="+mj-ea"/>
          <a:cs typeface="+mj-cs"/>
        </a:defRPr>
      </a:lvl4pPr>
      <a:lvl5pPr marL="2057400" indent="-228600" algn="l" defTabSz="457200" rtl="0" eaLnBrk="1" latinLnBrk="0" hangingPunct="1">
        <a:spcBef>
          <a:spcPts val="1000"/>
        </a:spcBef>
        <a:spcAft>
          <a:spcPts val="0"/>
        </a:spcAft>
        <a:buClr>
          <a:srgbClr val="0B4060"/>
        </a:buClr>
        <a:buSzPct val="93000"/>
        <a:buFont typeface="Wingdings 3" charset="2"/>
        <a:buChar char=""/>
        <a:defRPr sz="2000" b="0" i="0" kern="1200">
          <a:solidFill>
            <a:srgbClr val="0B4060"/>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emf"/><Relationship Id="rId4" Type="http://schemas.openxmlformats.org/officeDocument/2006/relationships/image" Target="../media/image7.emf"/></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online.liebertpub.com/doi/full/10.1089/bfm.2017.29047.aje"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ctrTitle"/>
          </p:nvPr>
        </p:nvSpPr>
        <p:spPr>
          <a:xfrm>
            <a:off x="119452" y="-380362"/>
            <a:ext cx="11988326" cy="3723701"/>
          </a:xfrm>
        </p:spPr>
        <p:txBody>
          <a:bodyPr/>
          <a:lstStyle/>
          <a:p>
            <a:pPr lvl="0" algn="ctr"/>
            <a:r>
              <a:rPr lang="en-US" b="1" dirty="0">
                <a:solidFill>
                  <a:srgbClr val="0B4060"/>
                </a:solidFill>
              </a:rPr>
              <a:t> 2019 CACFP </a:t>
            </a:r>
            <a:br>
              <a:rPr lang="en-US" b="1" dirty="0">
                <a:solidFill>
                  <a:srgbClr val="0B4060"/>
                </a:solidFill>
              </a:rPr>
            </a:br>
            <a:r>
              <a:rPr lang="en-US" b="1" dirty="0">
                <a:solidFill>
                  <a:srgbClr val="0B4060"/>
                </a:solidFill>
              </a:rPr>
              <a:t>Infant Meal Pattern </a:t>
            </a:r>
            <a:br>
              <a:rPr lang="en-US" b="1" dirty="0">
                <a:solidFill>
                  <a:srgbClr val="0B4060"/>
                </a:solidFill>
              </a:rPr>
            </a:br>
            <a:r>
              <a:rPr lang="en-US" b="1" dirty="0">
                <a:solidFill>
                  <a:srgbClr val="0B4060"/>
                </a:solidFill>
              </a:rPr>
              <a:t>Training </a:t>
            </a:r>
          </a:p>
        </p:txBody>
      </p:sp>
      <p:sp>
        <p:nvSpPr>
          <p:cNvPr id="5" name="Rectangle 4"/>
          <p:cNvSpPr/>
          <p:nvPr/>
        </p:nvSpPr>
        <p:spPr>
          <a:xfrm>
            <a:off x="-3"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 name="Picture 1"/>
          <p:cNvPicPr>
            <a:picLocks noChangeAspect="1"/>
          </p:cNvPicPr>
          <p:nvPr/>
        </p:nvPicPr>
        <p:blipFill>
          <a:blip r:embed="rId3"/>
          <a:stretch>
            <a:fillRect/>
          </a:stretch>
        </p:blipFill>
        <p:spPr>
          <a:xfrm>
            <a:off x="10427648" y="5528598"/>
            <a:ext cx="1323563" cy="914400"/>
          </a:xfrm>
          <a:prstGeom prst="rect">
            <a:avLst/>
          </a:prstGeom>
        </p:spPr>
      </p:pic>
      <p:pic>
        <p:nvPicPr>
          <p:cNvPr id="3" name="Picture 2"/>
          <p:cNvPicPr>
            <a:picLocks noChangeAspect="1"/>
          </p:cNvPicPr>
          <p:nvPr/>
        </p:nvPicPr>
        <p:blipFill>
          <a:blip r:embed="rId4"/>
          <a:stretch>
            <a:fillRect/>
          </a:stretch>
        </p:blipFill>
        <p:spPr>
          <a:xfrm>
            <a:off x="323850" y="5418449"/>
            <a:ext cx="1247775" cy="891196"/>
          </a:xfrm>
          <a:prstGeom prst="rect">
            <a:avLst/>
          </a:prstGeom>
        </p:spPr>
      </p:pic>
      <p:pic>
        <p:nvPicPr>
          <p:cNvPr id="4" name="Picture 3"/>
          <p:cNvPicPr>
            <a:picLocks noChangeAspect="1"/>
          </p:cNvPicPr>
          <p:nvPr/>
        </p:nvPicPr>
        <p:blipFill>
          <a:blip r:embed="rId5"/>
          <a:stretch>
            <a:fillRect/>
          </a:stretch>
        </p:blipFill>
        <p:spPr>
          <a:xfrm>
            <a:off x="3660300" y="3343339"/>
            <a:ext cx="4906631" cy="3166335"/>
          </a:xfrm>
          <a:prstGeom prst="rect">
            <a:avLst/>
          </a:prstGeom>
        </p:spPr>
      </p:pic>
    </p:spTree>
    <p:extLst>
      <p:ext uri="{BB962C8B-B14F-4D97-AF65-F5344CB8AC3E}">
        <p14:creationId xmlns:p14="http://schemas.microsoft.com/office/powerpoint/2010/main" val="2289251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915" y="452718"/>
            <a:ext cx="9533919" cy="1400530"/>
          </a:xfrm>
        </p:spPr>
        <p:txBody>
          <a:bodyPr/>
          <a:lstStyle/>
          <a:p>
            <a:r>
              <a:rPr lang="en-US" b="1" dirty="0"/>
              <a:t>Training Overview</a:t>
            </a:r>
          </a:p>
        </p:txBody>
      </p:sp>
      <p:sp>
        <p:nvSpPr>
          <p:cNvPr id="3" name="Content Placeholder 2"/>
          <p:cNvSpPr>
            <a:spLocks noGrp="1"/>
          </p:cNvSpPr>
          <p:nvPr>
            <p:ph idx="1"/>
          </p:nvPr>
        </p:nvSpPr>
        <p:spPr/>
        <p:txBody>
          <a:bodyPr>
            <a:normAutofit/>
          </a:bodyPr>
          <a:lstStyle/>
          <a:p>
            <a:pPr lvl="0"/>
            <a:endParaRPr lang="en-US" dirty="0"/>
          </a:p>
          <a:p>
            <a:pPr lvl="0"/>
            <a:endParaRPr lang="en-US" dirty="0"/>
          </a:p>
          <a:p>
            <a:endParaRPr lang="en-US" dirty="0"/>
          </a:p>
        </p:txBody>
      </p:sp>
      <p:graphicFrame>
        <p:nvGraphicFramePr>
          <p:cNvPr id="4" name="Diagram 3"/>
          <p:cNvGraphicFramePr/>
          <p:nvPr>
            <p:extLst>
              <p:ext uri="{D42A27DB-BD31-4B8C-83A1-F6EECF244321}">
                <p14:modId xmlns:p14="http://schemas.microsoft.com/office/powerpoint/2010/main" val="390760497"/>
              </p:ext>
            </p:extLst>
          </p:nvPr>
        </p:nvGraphicFramePr>
        <p:xfrm>
          <a:off x="516915" y="1785499"/>
          <a:ext cx="10721948" cy="4730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9478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78324" y="859546"/>
            <a:ext cx="8549383" cy="3648905"/>
          </a:xfrm>
        </p:spPr>
        <p:txBody>
          <a:bodyPr anchor="ctr"/>
          <a:lstStyle/>
          <a:p>
            <a:pPr algn="ctr"/>
            <a:r>
              <a:rPr lang="en-US" sz="6600" b="1" dirty="0"/>
              <a:t>Infant Meal Pattern Requirements </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3814916"/>
            <a:ext cx="5340613" cy="2902260"/>
          </a:xfrm>
          <a:prstGeom prst="rect">
            <a:avLst/>
          </a:prstGeom>
          <a:effectLst>
            <a:softEdge rad="317500"/>
          </a:effectLst>
        </p:spPr>
      </p:pic>
      <p:sp>
        <p:nvSpPr>
          <p:cNvPr id="8" name="Rectangle 7"/>
          <p:cNvSpPr/>
          <p:nvPr/>
        </p:nvSpPr>
        <p:spPr>
          <a:xfrm>
            <a:off x="-3"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42526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5918" y="203517"/>
            <a:ext cx="5122119" cy="857250"/>
          </a:xfrm>
        </p:spPr>
        <p:txBody>
          <a:bodyPr/>
          <a:lstStyle/>
          <a:p>
            <a:r>
              <a:rPr lang="en-US" b="1" dirty="0"/>
              <a:t>Meal Pattern</a:t>
            </a:r>
          </a:p>
        </p:txBody>
      </p:sp>
      <p:sp>
        <p:nvSpPr>
          <p:cNvPr id="10" name="TextBox 9"/>
          <p:cNvSpPr txBox="1"/>
          <p:nvPr/>
        </p:nvSpPr>
        <p:spPr>
          <a:xfrm>
            <a:off x="3548241" y="885942"/>
            <a:ext cx="4157472" cy="523220"/>
          </a:xfrm>
          <a:prstGeom prst="rect">
            <a:avLst/>
          </a:prstGeom>
          <a:noFill/>
        </p:spPr>
        <p:txBody>
          <a:bodyPr wrap="square" rtlCol="0">
            <a:spAutoFit/>
          </a:bodyPr>
          <a:lstStyle/>
          <a:p>
            <a:r>
              <a:rPr lang="en-US" sz="2800" b="1" dirty="0">
                <a:solidFill>
                  <a:srgbClr val="FC8604"/>
                </a:solidFill>
              </a:rPr>
              <a:t>Infant Meals</a:t>
            </a:r>
          </a:p>
        </p:txBody>
      </p:sp>
      <p:sp>
        <p:nvSpPr>
          <p:cNvPr id="9" name="Rounded Rectangle 8"/>
          <p:cNvSpPr/>
          <p:nvPr/>
        </p:nvSpPr>
        <p:spPr>
          <a:xfrm>
            <a:off x="3716581" y="5801473"/>
            <a:ext cx="2003636" cy="571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Handout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4025" y="1485486"/>
            <a:ext cx="3294660" cy="420033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8685" y="1485486"/>
            <a:ext cx="3245710" cy="4200330"/>
          </a:xfrm>
          <a:prstGeom prst="rect">
            <a:avLst/>
          </a:prstGeom>
        </p:spPr>
      </p:pic>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20896" y="1966450"/>
            <a:ext cx="3517557" cy="3067665"/>
          </a:xfrm>
          <a:prstGeom prst="rect">
            <a:avLst/>
          </a:prstGeom>
          <a:effectLst>
            <a:softEdge rad="127000"/>
          </a:effectLst>
        </p:spPr>
      </p:pic>
    </p:spTree>
    <p:extLst>
      <p:ext uri="{BB962C8B-B14F-4D97-AF65-F5344CB8AC3E}">
        <p14:creationId xmlns:p14="http://schemas.microsoft.com/office/powerpoint/2010/main" val="1189176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7385" y="0"/>
            <a:ext cx="6393117" cy="875583"/>
          </a:xfrm>
        </p:spPr>
        <p:txBody>
          <a:bodyPr/>
          <a:lstStyle/>
          <a:p>
            <a:r>
              <a:rPr lang="en-US" sz="4000" b="1" dirty="0"/>
              <a:t>Infant Meal Pattern</a:t>
            </a:r>
          </a:p>
        </p:txBody>
      </p:sp>
      <p:graphicFrame>
        <p:nvGraphicFramePr>
          <p:cNvPr id="6" name="Group 36"/>
          <p:cNvGraphicFramePr>
            <a:graphicFrameLocks noGrp="1"/>
          </p:cNvGraphicFramePr>
          <p:nvPr>
            <p:extLst>
              <p:ext uri="{D42A27DB-BD31-4B8C-83A1-F6EECF244321}">
                <p14:modId xmlns:p14="http://schemas.microsoft.com/office/powerpoint/2010/main" val="4245775340"/>
              </p:ext>
            </p:extLst>
          </p:nvPr>
        </p:nvGraphicFramePr>
        <p:xfrm>
          <a:off x="3970485" y="796013"/>
          <a:ext cx="7985872" cy="5886970"/>
        </p:xfrm>
        <a:graphic>
          <a:graphicData uri="http://schemas.openxmlformats.org/drawingml/2006/table">
            <a:tbl>
              <a:tblPr/>
              <a:tblGrid>
                <a:gridCol w="1473082">
                  <a:extLst>
                    <a:ext uri="{9D8B030D-6E8A-4147-A177-3AD203B41FA5}">
                      <a16:colId xmlns:a16="http://schemas.microsoft.com/office/drawing/2014/main" val="20000"/>
                    </a:ext>
                  </a:extLst>
                </a:gridCol>
                <a:gridCol w="2173645">
                  <a:extLst>
                    <a:ext uri="{9D8B030D-6E8A-4147-A177-3AD203B41FA5}">
                      <a16:colId xmlns:a16="http://schemas.microsoft.com/office/drawing/2014/main" val="20001"/>
                    </a:ext>
                  </a:extLst>
                </a:gridCol>
                <a:gridCol w="4339145">
                  <a:extLst>
                    <a:ext uri="{9D8B030D-6E8A-4147-A177-3AD203B41FA5}">
                      <a16:colId xmlns:a16="http://schemas.microsoft.com/office/drawing/2014/main" val="20002"/>
                    </a:ext>
                  </a:extLst>
                </a:gridCol>
              </a:tblGrid>
              <a:tr h="446290">
                <a:tc>
                  <a:txBody>
                    <a:bodyPr/>
                    <a:lstStyle/>
                    <a:p>
                      <a:endParaRPr lang="en-US" dirty="0"/>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sz="400" b="1" dirty="0">
                        <a:solidFill>
                          <a:schemeClr val="tx1"/>
                        </a:solidFill>
                        <a:latin typeface="Times Bold Italic" pitchFamily="18" charset="0"/>
                      </a:endParaRPr>
                    </a:p>
                    <a:p>
                      <a:r>
                        <a:rPr lang="en-US" sz="1600" b="1" dirty="0">
                          <a:solidFill>
                            <a:schemeClr val="tx1"/>
                          </a:solidFill>
                          <a:latin typeface="Times Bold Italic" pitchFamily="18" charset="0"/>
                        </a:rPr>
                        <a:t>Birth</a:t>
                      </a:r>
                      <a:r>
                        <a:rPr lang="en-US" sz="1600" b="1" baseline="0" dirty="0">
                          <a:solidFill>
                            <a:schemeClr val="tx1"/>
                          </a:solidFill>
                          <a:latin typeface="Times Bold Italic" pitchFamily="18" charset="0"/>
                        </a:rPr>
                        <a:t> to 5 months</a:t>
                      </a:r>
                      <a:endParaRPr lang="en-US" sz="1600" b="1" dirty="0">
                        <a:solidFill>
                          <a:schemeClr val="tx1"/>
                        </a:solidFill>
                        <a:latin typeface="Times Bold Italic"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600" b="1" i="0" u="none" strike="noStrike" cap="none" normalizeH="0" baseline="0" noProof="0" dirty="0">
                          <a:ln>
                            <a:noFill/>
                          </a:ln>
                          <a:solidFill>
                            <a:schemeClr val="tx1"/>
                          </a:solidFill>
                          <a:effectLst/>
                          <a:latin typeface="Times New Roman" pitchFamily="18" charset="0"/>
                        </a:rPr>
                        <a:t>6 to 11 months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36994">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400" b="1" i="1" u="sng" strike="noStrike" cap="none" normalizeH="0" baseline="0" noProof="0" dirty="0">
                          <a:ln>
                            <a:noFill/>
                          </a:ln>
                          <a:solidFill>
                            <a:schemeClr val="tx1"/>
                          </a:solidFill>
                          <a:effectLst/>
                          <a:latin typeface="Times New Roman" pitchFamily="18" charset="0"/>
                        </a:rPr>
                        <a:t>Breakfast</a:t>
                      </a:r>
                      <a:endParaRPr kumimoji="0" lang="en-US" sz="1400" b="0" i="0" u="none" strike="noStrike" cap="none" normalizeH="0" baseline="0" noProof="0" dirty="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200" kern="1200" dirty="0">
                          <a:solidFill>
                            <a:schemeClr val="tx1"/>
                          </a:solidFill>
                          <a:effectLst/>
                          <a:latin typeface="+mn-lt"/>
                          <a:ea typeface="+mn-ea"/>
                          <a:cs typeface="+mn-cs"/>
                        </a:rPr>
                        <a:t>4-6 </a:t>
                      </a:r>
                      <a:r>
                        <a:rPr lang="en-US" sz="1200" dirty="0">
                          <a:solidFill>
                            <a:schemeClr val="tx1"/>
                          </a:solidFill>
                          <a:latin typeface="+mn-lt"/>
                        </a:rPr>
                        <a:t>fl. oz. </a:t>
                      </a:r>
                      <a:r>
                        <a:rPr lang="en-US" sz="1200" kern="1200" dirty="0">
                          <a:solidFill>
                            <a:schemeClr val="tx1"/>
                          </a:solidFill>
                          <a:effectLst/>
                          <a:latin typeface="+mn-lt"/>
                          <a:ea typeface="+mn-ea"/>
                          <a:cs typeface="+mn-cs"/>
                        </a:rPr>
                        <a:t>Formula</a:t>
                      </a: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or </a:t>
                      </a:r>
                    </a:p>
                    <a:p>
                      <a:r>
                        <a:rPr lang="en-US" sz="1200" kern="1200" dirty="0">
                          <a:solidFill>
                            <a:schemeClr val="tx1"/>
                          </a:solidFill>
                          <a:effectLst/>
                          <a:latin typeface="+mn-lt"/>
                          <a:ea typeface="+mn-ea"/>
                          <a:cs typeface="+mn-cs"/>
                        </a:rPr>
                        <a:t>   Breast milk</a:t>
                      </a:r>
                      <a:r>
                        <a:rPr lang="en-US" sz="1200" kern="1200" baseline="30000" dirty="0">
                          <a:solidFill>
                            <a:schemeClr val="tx1"/>
                          </a:solidFill>
                          <a:effectLst/>
                          <a:latin typeface="+mn-lt"/>
                          <a:ea typeface="+mn-ea"/>
                          <a:cs typeface="+mn-cs"/>
                        </a:rPr>
                        <a:t>2,3</a:t>
                      </a:r>
                      <a:endParaRPr kumimoji="0" lang="en-US" sz="1200" b="0" i="0" u="none" strike="noStrike" cap="none" normalizeH="0" baseline="0" noProof="0" dirty="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300" dirty="0">
                          <a:solidFill>
                            <a:schemeClr val="tx1"/>
                          </a:solidFill>
                          <a:latin typeface="+mn-lt"/>
                        </a:rPr>
                        <a:t>6-8 fl. oz. Formula</a:t>
                      </a:r>
                      <a:r>
                        <a:rPr lang="en-US" sz="1300" baseline="30000" dirty="0">
                          <a:solidFill>
                            <a:schemeClr val="tx1"/>
                          </a:solidFill>
                          <a:latin typeface="+mn-lt"/>
                        </a:rPr>
                        <a:t>1</a:t>
                      </a:r>
                      <a:r>
                        <a:rPr lang="en-US" sz="1300" dirty="0">
                          <a:solidFill>
                            <a:schemeClr val="tx1"/>
                          </a:solidFill>
                          <a:latin typeface="+mn-lt"/>
                        </a:rPr>
                        <a:t> or Breast milk</a:t>
                      </a:r>
                      <a:r>
                        <a:rPr lang="en-US" sz="1300" baseline="30000" dirty="0">
                          <a:solidFill>
                            <a:schemeClr val="tx1"/>
                          </a:solidFill>
                          <a:latin typeface="+mn-lt"/>
                        </a:rPr>
                        <a:t>2,3 </a:t>
                      </a:r>
                      <a:r>
                        <a:rPr lang="en-US" sz="1300" b="1" u="sng" dirty="0">
                          <a:solidFill>
                            <a:schemeClr val="tx1"/>
                          </a:solidFill>
                          <a:latin typeface="+mn-lt"/>
                        </a:rPr>
                        <a:t>and</a:t>
                      </a:r>
                    </a:p>
                    <a:p>
                      <a:endParaRPr lang="en-US" sz="1300" b="1" u="sng" dirty="0">
                        <a:solidFill>
                          <a:schemeClr val="tx1"/>
                        </a:solidFill>
                        <a:latin typeface="+mn-lt"/>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n-lt"/>
                        </a:rPr>
                        <a:t>0-4 </a:t>
                      </a:r>
                      <a:r>
                        <a:rPr lang="en-US" sz="1300" dirty="0">
                          <a:solidFill>
                            <a:schemeClr val="tx1"/>
                          </a:solidFill>
                          <a:latin typeface="+mn-lt"/>
                          <a:ea typeface="Times New Roman" panose="02020603050405020304" pitchFamily="18" charset="0"/>
                        </a:rPr>
                        <a:t>Tablespoons infant cereal,</a:t>
                      </a:r>
                      <a:r>
                        <a:rPr lang="en-US" sz="1300" baseline="30000" dirty="0">
                          <a:solidFill>
                            <a:schemeClr val="tx1"/>
                          </a:solidFill>
                          <a:latin typeface="+mn-lt"/>
                          <a:ea typeface="Times New Roman" panose="02020603050405020304" pitchFamily="18" charset="0"/>
                        </a:rPr>
                        <a:t>1,</a:t>
                      </a:r>
                      <a:r>
                        <a:rPr lang="en-US" sz="1300" baseline="30000" dirty="0">
                          <a:solidFill>
                            <a:schemeClr val="tx1"/>
                          </a:solidFill>
                          <a:ea typeface="Times New Roman" panose="02020603050405020304" pitchFamily="18" charset="0"/>
                        </a:rPr>
                        <a:t>4,5</a:t>
                      </a:r>
                      <a:r>
                        <a:rPr lang="en-US" sz="1300" dirty="0">
                          <a:solidFill>
                            <a:schemeClr val="tx1"/>
                          </a:solidFill>
                          <a:latin typeface="+mn-lt"/>
                          <a:ea typeface="Times New Roman" panose="02020603050405020304" pitchFamily="18" charset="0"/>
                        </a:rPr>
                        <a:t> </a:t>
                      </a:r>
                      <a:r>
                        <a:rPr lang="en-US" sz="1300" dirty="0">
                          <a:solidFill>
                            <a:schemeClr val="tx1"/>
                          </a:solidFill>
                          <a:latin typeface="+mn-lt"/>
                        </a:rPr>
                        <a:t>meat, fish, poultry, whole eggs, cooked dry beans or peas; or 0-2 oz. cheese; or 0-4 oz. (volume) cottage cheese; 0-4 oz.</a:t>
                      </a:r>
                      <a:r>
                        <a:rPr lang="en-US" sz="1300" baseline="0" dirty="0">
                          <a:solidFill>
                            <a:schemeClr val="tx1"/>
                          </a:solidFill>
                          <a:latin typeface="+mn-lt"/>
                        </a:rPr>
                        <a:t> yogurt</a:t>
                      </a:r>
                      <a:r>
                        <a:rPr lang="en-US" sz="1300" baseline="30000" dirty="0">
                          <a:solidFill>
                            <a:schemeClr val="tx1"/>
                          </a:solidFill>
                          <a:latin typeface="+mn-lt"/>
                        </a:rPr>
                        <a:t>6</a:t>
                      </a:r>
                      <a:r>
                        <a:rPr lang="en-US" sz="1300" i="1" dirty="0">
                          <a:solidFill>
                            <a:schemeClr val="tx1"/>
                          </a:solidFill>
                          <a:latin typeface="+mn-lt"/>
                        </a:rPr>
                        <a:t>, </a:t>
                      </a:r>
                      <a:r>
                        <a:rPr lang="en-US" sz="1300" baseline="0" dirty="0">
                          <a:solidFill>
                            <a:schemeClr val="tx1"/>
                          </a:solidFill>
                          <a:latin typeface="+mn-lt"/>
                        </a:rPr>
                        <a:t> </a:t>
                      </a:r>
                      <a:r>
                        <a:rPr lang="en-US" sz="1300" dirty="0">
                          <a:solidFill>
                            <a:schemeClr val="tx1"/>
                          </a:solidFill>
                          <a:latin typeface="+mn-lt"/>
                        </a:rPr>
                        <a:t>or a combination</a:t>
                      </a:r>
                      <a:r>
                        <a:rPr lang="en-US" sz="1300" baseline="30000" dirty="0">
                          <a:solidFill>
                            <a:schemeClr val="tx1"/>
                          </a:solidFill>
                          <a:ea typeface="Times New Roman" panose="02020603050405020304" pitchFamily="18" charset="0"/>
                        </a:rPr>
                        <a:t>4</a:t>
                      </a:r>
                      <a:r>
                        <a:rPr lang="en-US" sz="1300" dirty="0">
                          <a:solidFill>
                            <a:schemeClr val="tx1"/>
                          </a:solidFill>
                          <a:latin typeface="+mn-lt"/>
                        </a:rPr>
                        <a:t> </a:t>
                      </a:r>
                      <a:r>
                        <a:rPr lang="en-US" sz="1300" dirty="0">
                          <a:solidFill>
                            <a:srgbClr val="FF0000"/>
                          </a:solidFill>
                          <a:latin typeface="+mn-lt"/>
                          <a:sym typeface="Wingdings" panose="05000000000000000000" pitchFamily="2" charset="2"/>
                        </a:rPr>
                        <a:t></a:t>
                      </a:r>
                      <a:r>
                        <a:rPr lang="en-US" sz="1300" dirty="0">
                          <a:solidFill>
                            <a:srgbClr val="FF0000"/>
                          </a:solidFill>
                          <a:latin typeface="+mn-lt"/>
                        </a:rPr>
                        <a:t> IRON</a:t>
                      </a:r>
                      <a:endParaRPr lang="en-US" sz="1300" dirty="0">
                        <a:solidFill>
                          <a:schemeClr val="tx1"/>
                        </a:solidFill>
                        <a:latin typeface="+mn-lt"/>
                      </a:endParaRPr>
                    </a:p>
                    <a:p>
                      <a:r>
                        <a:rPr lang="en-US" sz="1300" b="1" u="sng" dirty="0">
                          <a:solidFill>
                            <a:schemeClr val="tx1"/>
                          </a:solidFill>
                          <a:latin typeface="+mn-lt"/>
                        </a:rPr>
                        <a:t>and</a:t>
                      </a:r>
                    </a:p>
                    <a:p>
                      <a:pPr marL="0" marR="0">
                        <a:spcBef>
                          <a:spcPts val="0"/>
                        </a:spcBef>
                        <a:spcAft>
                          <a:spcPts val="0"/>
                        </a:spcAft>
                      </a:pPr>
                      <a:endParaRPr lang="en-US" sz="1300" dirty="0">
                        <a:solidFill>
                          <a:schemeClr val="tx1"/>
                        </a:solidFill>
                        <a:latin typeface="+mn-lt"/>
                      </a:endParaRPr>
                    </a:p>
                    <a:p>
                      <a:r>
                        <a:rPr lang="en-US" sz="1300" dirty="0">
                          <a:solidFill>
                            <a:schemeClr val="tx1"/>
                          </a:solidFill>
                          <a:latin typeface="+mn-lt"/>
                        </a:rPr>
                        <a:t>0-2 Tablespoons fruits or vegetables or both</a:t>
                      </a:r>
                      <a:r>
                        <a:rPr lang="en-US" sz="1300" baseline="30000" dirty="0">
                          <a:solidFill>
                            <a:schemeClr val="tx1"/>
                          </a:solidFill>
                          <a:ea typeface="Times New Roman" panose="02020603050405020304" pitchFamily="18" charset="0"/>
                        </a:rPr>
                        <a:t>4</a:t>
                      </a:r>
                      <a:endParaRPr lang="en-US" sz="1300" dirty="0">
                        <a:solidFill>
                          <a:schemeClr val="tx1"/>
                        </a:solidFill>
                        <a:latin typeface="+mn-lt"/>
                      </a:endParaRPr>
                    </a:p>
                    <a:p>
                      <a:pPr marL="457200" marR="0" lvl="1" indent="0" algn="l">
                        <a:spcBef>
                          <a:spcPts val="0"/>
                        </a:spcBef>
                        <a:spcAft>
                          <a:spcPts val="0"/>
                        </a:spcAft>
                        <a:buFont typeface="+mj-lt"/>
                        <a:buNone/>
                        <a:tabLst>
                          <a:tab pos="247650" algn="l"/>
                        </a:tabLst>
                      </a:pPr>
                      <a:endParaRPr lang="en-US" sz="13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13495">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400" b="1" i="1" u="sng" strike="noStrike" cap="none" normalizeH="0" baseline="0" noProof="0" dirty="0">
                          <a:ln>
                            <a:noFill/>
                          </a:ln>
                          <a:solidFill>
                            <a:schemeClr val="tx1"/>
                          </a:solidFill>
                          <a:effectLst/>
                          <a:latin typeface="Times New Roman" pitchFamily="18" charset="0"/>
                        </a:rPr>
                        <a:t>Lunch or Dinner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200" kern="1200" dirty="0">
                          <a:solidFill>
                            <a:schemeClr val="tx1"/>
                          </a:solidFill>
                          <a:effectLst/>
                          <a:latin typeface="+mn-lt"/>
                          <a:ea typeface="+mn-ea"/>
                          <a:cs typeface="+mn-cs"/>
                        </a:rPr>
                        <a:t>4-6 </a:t>
                      </a:r>
                      <a:r>
                        <a:rPr lang="en-US" sz="1200" dirty="0">
                          <a:solidFill>
                            <a:schemeClr val="tx1"/>
                          </a:solidFill>
                          <a:latin typeface="+mn-lt"/>
                        </a:rPr>
                        <a:t>fl. oz. </a:t>
                      </a:r>
                      <a:r>
                        <a:rPr lang="en-US" sz="1200" kern="1200" dirty="0">
                          <a:solidFill>
                            <a:schemeClr val="tx1"/>
                          </a:solidFill>
                          <a:effectLst/>
                          <a:latin typeface="+mn-lt"/>
                          <a:ea typeface="+mn-ea"/>
                          <a:cs typeface="+mn-cs"/>
                        </a:rPr>
                        <a:t>Formula</a:t>
                      </a: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or </a:t>
                      </a:r>
                    </a:p>
                    <a:p>
                      <a:r>
                        <a:rPr lang="en-US" sz="1200" kern="1200" dirty="0">
                          <a:solidFill>
                            <a:schemeClr val="tx1"/>
                          </a:solidFill>
                          <a:effectLst/>
                          <a:latin typeface="+mn-lt"/>
                          <a:ea typeface="+mn-ea"/>
                          <a:cs typeface="+mn-cs"/>
                        </a:rPr>
                        <a:t>   Breast milk</a:t>
                      </a:r>
                      <a:r>
                        <a:rPr lang="en-US" sz="1200" kern="1200" baseline="30000" dirty="0">
                          <a:solidFill>
                            <a:schemeClr val="tx1"/>
                          </a:solidFill>
                          <a:effectLst/>
                          <a:latin typeface="+mn-lt"/>
                          <a:ea typeface="+mn-ea"/>
                          <a:cs typeface="+mn-cs"/>
                        </a:rPr>
                        <a:t>2,3</a:t>
                      </a:r>
                      <a:endParaRPr kumimoji="0" lang="en-US" sz="1200" b="0" i="0" u="none" strike="noStrike" cap="none" normalizeH="0" baseline="0" noProof="0" dirty="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300" dirty="0">
                          <a:solidFill>
                            <a:schemeClr val="tx1"/>
                          </a:solidFill>
                          <a:latin typeface="+mn-lt"/>
                        </a:rPr>
                        <a:t>6-8 fl. oz. Formula</a:t>
                      </a:r>
                      <a:r>
                        <a:rPr lang="en-US" sz="1300" baseline="30000" dirty="0">
                          <a:solidFill>
                            <a:schemeClr val="tx1"/>
                          </a:solidFill>
                          <a:latin typeface="+mn-lt"/>
                        </a:rPr>
                        <a:t>1</a:t>
                      </a:r>
                      <a:r>
                        <a:rPr lang="en-US" sz="1300" dirty="0">
                          <a:solidFill>
                            <a:schemeClr val="tx1"/>
                          </a:solidFill>
                          <a:latin typeface="+mn-lt"/>
                        </a:rPr>
                        <a:t> or Breast milk</a:t>
                      </a:r>
                      <a:r>
                        <a:rPr lang="en-US" sz="1300" baseline="30000" dirty="0">
                          <a:solidFill>
                            <a:schemeClr val="tx1"/>
                          </a:solidFill>
                          <a:latin typeface="+mn-lt"/>
                        </a:rPr>
                        <a:t>2,3 </a:t>
                      </a:r>
                      <a:r>
                        <a:rPr lang="en-US" sz="1300" b="1" u="sng" dirty="0">
                          <a:solidFill>
                            <a:schemeClr val="tx1"/>
                          </a:solidFill>
                          <a:latin typeface="+mn-lt"/>
                        </a:rPr>
                        <a:t>and</a:t>
                      </a:r>
                    </a:p>
                    <a:p>
                      <a:endParaRPr lang="en-US" sz="1300" b="1" u="sng" dirty="0">
                        <a:solidFill>
                          <a:schemeClr val="tx1"/>
                        </a:solidFill>
                        <a:latin typeface="+mn-lt"/>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n-lt"/>
                        </a:rPr>
                        <a:t>0-4 </a:t>
                      </a:r>
                      <a:r>
                        <a:rPr lang="en-US" sz="1300" dirty="0">
                          <a:solidFill>
                            <a:schemeClr val="tx1"/>
                          </a:solidFill>
                          <a:latin typeface="+mn-lt"/>
                          <a:ea typeface="Times New Roman" panose="02020603050405020304" pitchFamily="18" charset="0"/>
                        </a:rPr>
                        <a:t>Tablespoons infant cereal,</a:t>
                      </a:r>
                      <a:r>
                        <a:rPr lang="en-US" sz="1300" baseline="30000" dirty="0">
                          <a:solidFill>
                            <a:schemeClr val="tx1"/>
                          </a:solidFill>
                          <a:latin typeface="+mn-lt"/>
                          <a:ea typeface="Times New Roman" panose="02020603050405020304" pitchFamily="18" charset="0"/>
                        </a:rPr>
                        <a:t>1,</a:t>
                      </a:r>
                      <a:r>
                        <a:rPr lang="en-US" sz="1300" baseline="30000" dirty="0">
                          <a:solidFill>
                            <a:schemeClr val="tx1"/>
                          </a:solidFill>
                          <a:ea typeface="Times New Roman" panose="02020603050405020304" pitchFamily="18" charset="0"/>
                        </a:rPr>
                        <a:t>4,5</a:t>
                      </a:r>
                      <a:r>
                        <a:rPr lang="en-US" sz="1300" dirty="0">
                          <a:solidFill>
                            <a:schemeClr val="tx1"/>
                          </a:solidFill>
                          <a:latin typeface="+mn-lt"/>
                          <a:ea typeface="Times New Roman" panose="02020603050405020304" pitchFamily="18" charset="0"/>
                        </a:rPr>
                        <a:t> </a:t>
                      </a:r>
                      <a:r>
                        <a:rPr lang="en-US" sz="1300" dirty="0">
                          <a:solidFill>
                            <a:schemeClr val="tx1"/>
                          </a:solidFill>
                          <a:latin typeface="+mn-lt"/>
                        </a:rPr>
                        <a:t>meat, fish, poultry, whole eggs, </a:t>
                      </a:r>
                      <a:r>
                        <a:rPr lang="en-US" sz="1300" b="1" dirty="0">
                          <a:solidFill>
                            <a:schemeClr val="tx1"/>
                          </a:solidFill>
                          <a:latin typeface="+mn-lt"/>
                        </a:rPr>
                        <a:t> </a:t>
                      </a:r>
                      <a:r>
                        <a:rPr lang="en-US" sz="1300" dirty="0">
                          <a:solidFill>
                            <a:schemeClr val="tx1"/>
                          </a:solidFill>
                          <a:latin typeface="+mn-lt"/>
                        </a:rPr>
                        <a:t>cooked dry beans or peas; or 0-2 oz. cheese; or 0-4 oz. (volume) cottage cheese; 0-4 oz.</a:t>
                      </a:r>
                      <a:r>
                        <a:rPr lang="en-US" sz="1300" baseline="0" dirty="0">
                          <a:solidFill>
                            <a:schemeClr val="tx1"/>
                          </a:solidFill>
                          <a:latin typeface="+mn-lt"/>
                        </a:rPr>
                        <a:t> yogurt</a:t>
                      </a:r>
                      <a:r>
                        <a:rPr lang="en-US" sz="1300" baseline="30000" dirty="0">
                          <a:solidFill>
                            <a:schemeClr val="tx1"/>
                          </a:solidFill>
                          <a:latin typeface="+mn-lt"/>
                        </a:rPr>
                        <a:t>6</a:t>
                      </a:r>
                      <a:r>
                        <a:rPr lang="en-US" sz="1300" i="1" dirty="0">
                          <a:solidFill>
                            <a:schemeClr val="tx1"/>
                          </a:solidFill>
                          <a:latin typeface="+mn-lt"/>
                        </a:rPr>
                        <a:t>, </a:t>
                      </a:r>
                      <a:r>
                        <a:rPr lang="en-US" sz="1300" dirty="0">
                          <a:solidFill>
                            <a:schemeClr val="tx1"/>
                          </a:solidFill>
                          <a:latin typeface="+mn-lt"/>
                        </a:rPr>
                        <a:t>or a combination</a:t>
                      </a:r>
                      <a:r>
                        <a:rPr lang="en-US" sz="1300" baseline="30000" dirty="0">
                          <a:solidFill>
                            <a:schemeClr val="tx1"/>
                          </a:solidFill>
                          <a:ea typeface="Times New Roman" panose="02020603050405020304" pitchFamily="18" charset="0"/>
                        </a:rPr>
                        <a:t>4</a:t>
                      </a:r>
                      <a:r>
                        <a:rPr lang="en-US" sz="1300" dirty="0">
                          <a:solidFill>
                            <a:schemeClr val="tx1"/>
                          </a:solidFill>
                          <a:latin typeface="+mn-lt"/>
                        </a:rPr>
                        <a:t> </a:t>
                      </a:r>
                      <a:r>
                        <a:rPr lang="en-US" sz="1300" dirty="0">
                          <a:solidFill>
                            <a:srgbClr val="FF0000"/>
                          </a:solidFill>
                          <a:latin typeface="+mn-lt"/>
                          <a:sym typeface="Wingdings" panose="05000000000000000000" pitchFamily="2" charset="2"/>
                        </a:rPr>
                        <a:t></a:t>
                      </a:r>
                      <a:r>
                        <a:rPr lang="en-US" sz="1300" dirty="0">
                          <a:solidFill>
                            <a:srgbClr val="FF0000"/>
                          </a:solidFill>
                          <a:latin typeface="+mn-lt"/>
                        </a:rPr>
                        <a:t> IRON</a:t>
                      </a:r>
                    </a:p>
                    <a:p>
                      <a:r>
                        <a:rPr lang="en-US" sz="1300" b="1" u="sng" dirty="0">
                          <a:solidFill>
                            <a:schemeClr val="tx1"/>
                          </a:solidFill>
                          <a:latin typeface="+mn-lt"/>
                        </a:rPr>
                        <a:t>and</a:t>
                      </a:r>
                    </a:p>
                    <a:p>
                      <a:pPr marL="0" marR="0">
                        <a:spcBef>
                          <a:spcPts val="0"/>
                        </a:spcBef>
                        <a:spcAft>
                          <a:spcPts val="0"/>
                        </a:spcAft>
                      </a:pPr>
                      <a:endParaRPr lang="en-US" sz="1300" dirty="0">
                        <a:solidFill>
                          <a:schemeClr val="tx1"/>
                        </a:solidFill>
                        <a:latin typeface="+mn-lt"/>
                      </a:endParaRPr>
                    </a:p>
                    <a:p>
                      <a:r>
                        <a:rPr lang="en-US" sz="1300" dirty="0">
                          <a:solidFill>
                            <a:schemeClr val="tx1"/>
                          </a:solidFill>
                          <a:latin typeface="+mn-lt"/>
                        </a:rPr>
                        <a:t>0-2 Tablespoons fruits or vegetables or both</a:t>
                      </a:r>
                      <a:r>
                        <a:rPr lang="en-US" sz="1300" baseline="30000" dirty="0">
                          <a:solidFill>
                            <a:schemeClr val="tx1"/>
                          </a:solidFill>
                          <a:ea typeface="Times New Roman" panose="02020603050405020304" pitchFamily="18" charset="0"/>
                        </a:rPr>
                        <a:t>4</a:t>
                      </a:r>
                      <a:endParaRPr lang="en-US" sz="1300" dirty="0">
                        <a:solidFill>
                          <a:schemeClr val="tx1"/>
                        </a:solidFill>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49596">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400" b="1" i="1" u="sng" strike="noStrike" cap="none" normalizeH="0" baseline="0" noProof="0" dirty="0">
                          <a:ln>
                            <a:noFill/>
                          </a:ln>
                          <a:solidFill>
                            <a:schemeClr val="tx1"/>
                          </a:solidFill>
                          <a:effectLst/>
                          <a:latin typeface="Times New Roman" pitchFamily="18" charset="0"/>
                        </a:rPr>
                        <a:t>Supplement (Snack)</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400" b="0" i="0" u="none" strike="noStrike" cap="none" normalizeH="0" baseline="0" noProof="0" dirty="0">
                          <a:ln>
                            <a:noFill/>
                          </a:ln>
                          <a:solidFill>
                            <a:schemeClr val="tx1"/>
                          </a:solidFill>
                          <a:effectLst/>
                          <a:latin typeface="Times New Roman" pitchFamily="18"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200" kern="1200" dirty="0">
                          <a:solidFill>
                            <a:schemeClr val="tx1"/>
                          </a:solidFill>
                          <a:effectLst/>
                          <a:latin typeface="+mn-lt"/>
                          <a:ea typeface="+mn-ea"/>
                          <a:cs typeface="+mn-cs"/>
                        </a:rPr>
                        <a:t>4-6 </a:t>
                      </a:r>
                      <a:r>
                        <a:rPr lang="en-US" sz="1200" dirty="0">
                          <a:solidFill>
                            <a:schemeClr val="tx1"/>
                          </a:solidFill>
                          <a:latin typeface="+mn-lt"/>
                        </a:rPr>
                        <a:t>fl. oz. </a:t>
                      </a:r>
                      <a:r>
                        <a:rPr lang="en-US" sz="1200" kern="1200" dirty="0">
                          <a:solidFill>
                            <a:schemeClr val="tx1"/>
                          </a:solidFill>
                          <a:effectLst/>
                          <a:latin typeface="+mn-lt"/>
                          <a:ea typeface="+mn-ea"/>
                          <a:cs typeface="+mn-cs"/>
                        </a:rPr>
                        <a:t>. Formula</a:t>
                      </a: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or </a:t>
                      </a:r>
                    </a:p>
                    <a:p>
                      <a:r>
                        <a:rPr lang="en-US" sz="1200" kern="1200" dirty="0">
                          <a:solidFill>
                            <a:schemeClr val="tx1"/>
                          </a:solidFill>
                          <a:effectLst/>
                          <a:latin typeface="+mn-lt"/>
                          <a:ea typeface="+mn-ea"/>
                          <a:cs typeface="+mn-cs"/>
                        </a:rPr>
                        <a:t>   Breast milk</a:t>
                      </a:r>
                      <a:r>
                        <a:rPr lang="en-US" sz="1200" kern="1200" baseline="30000" dirty="0">
                          <a:solidFill>
                            <a:schemeClr val="tx1"/>
                          </a:solidFill>
                          <a:effectLst/>
                          <a:latin typeface="+mn-lt"/>
                          <a:ea typeface="+mn-ea"/>
                          <a:cs typeface="+mn-cs"/>
                        </a:rPr>
                        <a:t>2,3</a:t>
                      </a:r>
                      <a:endParaRPr kumimoji="0" lang="en-US" sz="1200" b="0" i="0" u="none" strike="noStrike" cap="none" normalizeH="0" baseline="0" noProof="0" dirty="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spcBef>
                          <a:spcPts val="0"/>
                        </a:spcBef>
                        <a:spcAft>
                          <a:spcPts val="0"/>
                        </a:spcAft>
                      </a:pPr>
                      <a:r>
                        <a:rPr lang="en-US" sz="1300" dirty="0">
                          <a:solidFill>
                            <a:schemeClr val="tx1"/>
                          </a:solidFill>
                          <a:latin typeface="+mn-lt"/>
                        </a:rPr>
                        <a:t>2-4 fl. oz. Formula</a:t>
                      </a:r>
                      <a:r>
                        <a:rPr lang="en-US" sz="1300" baseline="30000" dirty="0">
                          <a:solidFill>
                            <a:schemeClr val="tx1"/>
                          </a:solidFill>
                          <a:latin typeface="+mn-lt"/>
                        </a:rPr>
                        <a:t>1</a:t>
                      </a:r>
                      <a:r>
                        <a:rPr lang="en-US" sz="1300" dirty="0">
                          <a:solidFill>
                            <a:schemeClr val="tx1"/>
                          </a:solidFill>
                          <a:latin typeface="+mn-lt"/>
                        </a:rPr>
                        <a:t> or Breast milk</a:t>
                      </a:r>
                      <a:r>
                        <a:rPr lang="en-US" sz="1300" baseline="30000" dirty="0">
                          <a:solidFill>
                            <a:schemeClr val="tx1"/>
                          </a:solidFill>
                          <a:latin typeface="+mn-lt"/>
                        </a:rPr>
                        <a:t>2,3 </a:t>
                      </a:r>
                      <a:r>
                        <a:rPr lang="en-US" sz="1300" dirty="0">
                          <a:solidFill>
                            <a:schemeClr val="tx1"/>
                          </a:solidFill>
                          <a:effectLst/>
                          <a:latin typeface="+mn-lt"/>
                          <a:ea typeface="Times New Roman" panose="02020603050405020304" pitchFamily="18" charset="0"/>
                        </a:rPr>
                        <a:t>  </a:t>
                      </a:r>
                      <a:r>
                        <a:rPr lang="en-US" sz="1300" b="1" i="0" u="sng" dirty="0">
                          <a:solidFill>
                            <a:schemeClr val="tx1"/>
                          </a:solidFill>
                          <a:effectLst/>
                          <a:latin typeface="+mn-lt"/>
                          <a:ea typeface="Times New Roman" panose="02020603050405020304" pitchFamily="18" charset="0"/>
                        </a:rPr>
                        <a:t>and</a:t>
                      </a:r>
                    </a:p>
                    <a:p>
                      <a:pPr marL="0" marR="0">
                        <a:spcBef>
                          <a:spcPts val="0"/>
                        </a:spcBef>
                        <a:spcAft>
                          <a:spcPts val="0"/>
                        </a:spcAft>
                      </a:pPr>
                      <a:endParaRPr lang="en-US" sz="1300" dirty="0">
                        <a:solidFill>
                          <a:schemeClr val="tx1"/>
                        </a:solidFill>
                        <a:effectLst/>
                        <a:latin typeface="+mn-lt"/>
                        <a:ea typeface="Times New Roman" panose="02020603050405020304" pitchFamily="18" charset="0"/>
                      </a:endParaRPr>
                    </a:p>
                    <a:p>
                      <a:pPr marL="0" marR="0">
                        <a:spcBef>
                          <a:spcPts val="0"/>
                        </a:spcBef>
                        <a:spcAft>
                          <a:spcPts val="0"/>
                        </a:spcAft>
                      </a:pPr>
                      <a:r>
                        <a:rPr lang="en-US" sz="1300" dirty="0">
                          <a:solidFill>
                            <a:schemeClr val="tx1"/>
                          </a:solidFill>
                          <a:effectLst/>
                          <a:latin typeface="+mn-lt"/>
                          <a:ea typeface="Times New Roman" panose="02020603050405020304" pitchFamily="18" charset="0"/>
                        </a:rPr>
                        <a:t>0-</a:t>
                      </a:r>
                      <a:r>
                        <a:rPr lang="en-US" sz="1300" baseline="0" dirty="0">
                          <a:solidFill>
                            <a:schemeClr val="tx1"/>
                          </a:solidFill>
                          <a:effectLst/>
                          <a:latin typeface="+mn-lt"/>
                          <a:ea typeface="Times New Roman" panose="02020603050405020304" pitchFamily="18" charset="0"/>
                        </a:rPr>
                        <a:t> ½ </a:t>
                      </a:r>
                      <a:r>
                        <a:rPr lang="en-US" sz="1300" dirty="0">
                          <a:solidFill>
                            <a:schemeClr val="tx1"/>
                          </a:solidFill>
                          <a:effectLst/>
                          <a:latin typeface="+mn-lt"/>
                          <a:ea typeface="Times New Roman" panose="02020603050405020304" pitchFamily="18" charset="0"/>
                        </a:rPr>
                        <a:t>slice bread</a:t>
                      </a:r>
                      <a:r>
                        <a:rPr lang="en-US" sz="1300" baseline="30000" dirty="0">
                          <a:solidFill>
                            <a:schemeClr val="tx1"/>
                          </a:solidFill>
                          <a:effectLst/>
                          <a:latin typeface="+mn-lt"/>
                          <a:ea typeface="Times New Roman" panose="02020603050405020304" pitchFamily="18" charset="0"/>
                        </a:rPr>
                        <a:t>4,5</a:t>
                      </a:r>
                      <a:r>
                        <a:rPr lang="en-US" sz="1300" dirty="0">
                          <a:solidFill>
                            <a:schemeClr val="tx1"/>
                          </a:solidFill>
                          <a:effectLst/>
                          <a:latin typeface="+mn-lt"/>
                          <a:ea typeface="Times New Roman" panose="02020603050405020304" pitchFamily="18" charset="0"/>
                        </a:rPr>
                        <a:t> tortilla, </a:t>
                      </a:r>
                      <a:r>
                        <a:rPr lang="en-US" sz="1300" b="0" dirty="0">
                          <a:solidFill>
                            <a:schemeClr val="tx1"/>
                          </a:solidFill>
                          <a:effectLst/>
                          <a:latin typeface="+mn-lt"/>
                          <a:ea typeface="Times New Roman" panose="02020603050405020304" pitchFamily="18" charset="0"/>
                        </a:rPr>
                        <a:t>or</a:t>
                      </a:r>
                      <a:r>
                        <a:rPr lang="en-US" sz="1300" dirty="0">
                          <a:solidFill>
                            <a:schemeClr val="tx1"/>
                          </a:solidFill>
                          <a:effectLst/>
                          <a:latin typeface="+mn-lt"/>
                          <a:ea typeface="Times New Roman" panose="02020603050405020304" pitchFamily="18" charset="0"/>
                        </a:rPr>
                        <a:t> 0-2 crackers</a:t>
                      </a:r>
                      <a:r>
                        <a:rPr lang="en-US" sz="1300" baseline="30000" dirty="0">
                          <a:solidFill>
                            <a:schemeClr val="tx1"/>
                          </a:solidFill>
                          <a:effectLst/>
                          <a:latin typeface="+mn-lt"/>
                          <a:ea typeface="Times New Roman" panose="02020603050405020304" pitchFamily="18" charset="0"/>
                        </a:rPr>
                        <a:t>4,5  </a:t>
                      </a:r>
                      <a:r>
                        <a:rPr lang="en-US" sz="1300" b="0" i="0" u="none" strike="noStrike" dirty="0">
                          <a:solidFill>
                            <a:schemeClr val="tx1"/>
                          </a:solidFill>
                          <a:latin typeface="+mn-lt"/>
                        </a:rPr>
                        <a:t>or 0-4</a:t>
                      </a:r>
                      <a:r>
                        <a:rPr lang="en-US" sz="1300" b="0" i="0" u="none" strike="noStrike" baseline="0" dirty="0">
                          <a:solidFill>
                            <a:schemeClr val="tx1"/>
                          </a:solidFill>
                          <a:latin typeface="+mn-lt"/>
                        </a:rPr>
                        <a:t> tablespoons infant cereal</a:t>
                      </a:r>
                      <a:r>
                        <a:rPr lang="en-US" sz="1300" b="1" i="0" baseline="30000" dirty="0">
                          <a:solidFill>
                            <a:schemeClr val="tx1"/>
                          </a:solidFill>
                          <a:ea typeface="Times New Roman" panose="02020603050405020304" pitchFamily="18" charset="0"/>
                        </a:rPr>
                        <a:t>1</a:t>
                      </a:r>
                      <a:r>
                        <a:rPr lang="en-US" sz="1300" b="1" i="0" baseline="0" dirty="0">
                          <a:solidFill>
                            <a:schemeClr val="tx1"/>
                          </a:solidFill>
                          <a:ea typeface="Times New Roman" panose="02020603050405020304" pitchFamily="18" charset="0"/>
                        </a:rPr>
                        <a:t> </a:t>
                      </a:r>
                      <a:r>
                        <a:rPr lang="en-US" sz="1300" b="0" i="0" u="none" strike="noStrike" baseline="0" dirty="0">
                          <a:solidFill>
                            <a:schemeClr val="tx1"/>
                          </a:solidFill>
                          <a:latin typeface="+mn-lt"/>
                        </a:rPr>
                        <a:t>or ready to eat cereal</a:t>
                      </a:r>
                      <a:r>
                        <a:rPr lang="en-US" sz="1300" baseline="30000" dirty="0">
                          <a:solidFill>
                            <a:schemeClr val="tx1"/>
                          </a:solidFill>
                          <a:effectLst/>
                          <a:latin typeface="+mn-lt"/>
                          <a:ea typeface="Times New Roman" panose="02020603050405020304" pitchFamily="18" charset="0"/>
                        </a:rPr>
                        <a:t>4,5,7</a:t>
                      </a:r>
                      <a:r>
                        <a:rPr lang="en-US" sz="1300" b="1" i="1" dirty="0">
                          <a:solidFill>
                            <a:schemeClr val="tx1"/>
                          </a:solidFill>
                          <a:latin typeface="+mn-lt"/>
                        </a:rPr>
                        <a:t> </a:t>
                      </a:r>
                      <a:r>
                        <a:rPr lang="en-US" sz="1300" b="1" i="0" u="sng" dirty="0">
                          <a:solidFill>
                            <a:schemeClr val="tx1"/>
                          </a:solidFill>
                          <a:effectLst/>
                          <a:latin typeface="+mn-lt"/>
                          <a:ea typeface="Times New Roman" panose="02020603050405020304" pitchFamily="18" charset="0"/>
                        </a:rPr>
                        <a:t>and</a:t>
                      </a:r>
                    </a:p>
                    <a:p>
                      <a:pPr marL="0" marR="0">
                        <a:spcBef>
                          <a:spcPts val="0"/>
                        </a:spcBef>
                        <a:spcAft>
                          <a:spcPts val="0"/>
                        </a:spcAft>
                      </a:pPr>
                      <a:endParaRPr lang="en-US" sz="1300" dirty="0">
                        <a:solidFill>
                          <a:schemeClr val="tx1"/>
                        </a:solidFill>
                        <a:latin typeface="+mn-lt"/>
                      </a:endParaRPr>
                    </a:p>
                    <a:p>
                      <a:r>
                        <a:rPr lang="en-US" sz="1300" dirty="0">
                          <a:solidFill>
                            <a:schemeClr val="tx1"/>
                          </a:solidFill>
                          <a:latin typeface="+mn-lt"/>
                        </a:rPr>
                        <a:t>0-2 Tablespoons fruits or vegetables or both</a:t>
                      </a:r>
                      <a:r>
                        <a:rPr lang="en-US" sz="1300" baseline="30000" dirty="0">
                          <a:solidFill>
                            <a:schemeClr val="tx1"/>
                          </a:solidFill>
                          <a:effectLst/>
                          <a:latin typeface="+mn-lt"/>
                          <a:ea typeface="Times New Roman" panose="02020603050405020304" pitchFamily="18" charset="0"/>
                        </a:rPr>
                        <a:t>4</a:t>
                      </a:r>
                      <a:endParaRPr lang="en-US" sz="1300" i="1" dirty="0">
                        <a:solidFill>
                          <a:schemeClr val="tx1"/>
                        </a:solidFill>
                        <a:effectLst/>
                        <a:latin typeface="+mn-lt"/>
                        <a:ea typeface="Times New Roman" panose="02020603050405020304" pitchFamily="18" charset="0"/>
                      </a:endParaRPr>
                    </a:p>
                    <a:p>
                      <a:pPr marL="0" marR="0">
                        <a:spcBef>
                          <a:spcPts val="0"/>
                        </a:spcBef>
                        <a:spcAft>
                          <a:spcPts val="0"/>
                        </a:spcAft>
                      </a:pPr>
                      <a:r>
                        <a:rPr lang="en-US" sz="1300" dirty="0">
                          <a:solidFill>
                            <a:schemeClr val="tx1"/>
                          </a:solidFill>
                          <a:effectLst/>
                          <a:latin typeface="Century Gothic" panose="020B0502020202020204" pitchFamily="34" charset="0"/>
                          <a:ea typeface="Times New Roman" panose="02020603050405020304" pitchFamily="18" charset="0"/>
                        </a:rPr>
                        <a:t> </a:t>
                      </a:r>
                      <a:endParaRPr lang="en-US" sz="13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93" y="0"/>
            <a:ext cx="3817192" cy="6558116"/>
          </a:xfrm>
          <a:prstGeom prst="rect">
            <a:avLst/>
          </a:prstGeom>
        </p:spPr>
      </p:pic>
      <p:sp>
        <p:nvSpPr>
          <p:cNvPr id="7" name="Rounded Rectangle 6"/>
          <p:cNvSpPr/>
          <p:nvPr/>
        </p:nvSpPr>
        <p:spPr>
          <a:xfrm>
            <a:off x="1170027" y="5860467"/>
            <a:ext cx="2003636" cy="571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Handout</a:t>
            </a:r>
          </a:p>
        </p:txBody>
      </p:sp>
    </p:spTree>
    <p:extLst>
      <p:ext uri="{BB962C8B-B14F-4D97-AF65-F5344CB8AC3E}">
        <p14:creationId xmlns:p14="http://schemas.microsoft.com/office/powerpoint/2010/main" val="2916711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4372" y="780601"/>
            <a:ext cx="6709272" cy="1400530"/>
          </a:xfrm>
        </p:spPr>
        <p:txBody>
          <a:bodyPr/>
          <a:lstStyle/>
          <a:p>
            <a:pPr algn="ctr"/>
            <a:r>
              <a:rPr lang="en-US" b="1" dirty="0"/>
              <a:t>Breastfeeding &amp; Infants </a:t>
            </a:r>
          </a:p>
        </p:txBody>
      </p:sp>
      <p:sp>
        <p:nvSpPr>
          <p:cNvPr id="3" name="Content Placeholder 2"/>
          <p:cNvSpPr>
            <a:spLocks noGrp="1"/>
          </p:cNvSpPr>
          <p:nvPr>
            <p:ph idx="1"/>
          </p:nvPr>
        </p:nvSpPr>
        <p:spPr>
          <a:xfrm>
            <a:off x="5358582" y="1945157"/>
            <a:ext cx="6603680" cy="3806714"/>
          </a:xfrm>
        </p:spPr>
        <p:txBody>
          <a:bodyPr>
            <a:normAutofit fontScale="85000" lnSpcReduction="10000"/>
          </a:bodyPr>
          <a:lstStyle/>
          <a:p>
            <a:r>
              <a:rPr lang="en-US" dirty="0"/>
              <a:t>We promote breastfeeding by:</a:t>
            </a:r>
          </a:p>
          <a:p>
            <a:pPr lvl="1"/>
            <a:r>
              <a:rPr lang="en-US" b="1" dirty="0"/>
              <a:t>Delaying solids </a:t>
            </a:r>
            <a:r>
              <a:rPr lang="en-US" dirty="0"/>
              <a:t>until around 6 mo.</a:t>
            </a:r>
          </a:p>
          <a:p>
            <a:pPr marL="457200" lvl="1" indent="0">
              <a:buNone/>
            </a:pPr>
            <a:endParaRPr lang="en-US" dirty="0"/>
          </a:p>
          <a:p>
            <a:r>
              <a:rPr lang="en-US" dirty="0"/>
              <a:t>We promote breastfeeding by allowing reimbursement when:  </a:t>
            </a:r>
          </a:p>
          <a:p>
            <a:pPr lvl="1"/>
            <a:endParaRPr lang="en-US" sz="1200" dirty="0"/>
          </a:p>
          <a:p>
            <a:pPr lvl="1"/>
            <a:r>
              <a:rPr lang="en-US" dirty="0"/>
              <a:t>Infant is served </a:t>
            </a:r>
            <a:r>
              <a:rPr lang="en-US" b="1" dirty="0"/>
              <a:t>expressed milk</a:t>
            </a:r>
          </a:p>
          <a:p>
            <a:pPr lvl="2"/>
            <a:r>
              <a:rPr lang="en-US" dirty="0"/>
              <a:t>Keep refrigerated at center 72 hours</a:t>
            </a:r>
          </a:p>
          <a:p>
            <a:pPr lvl="1"/>
            <a:endParaRPr lang="en-US" sz="1600" dirty="0"/>
          </a:p>
          <a:p>
            <a:pPr lvl="1"/>
            <a:r>
              <a:rPr lang="en-US" b="1" dirty="0"/>
              <a:t>Mother breastfeeds her infant                   on-site</a:t>
            </a:r>
          </a:p>
          <a:p>
            <a:pPr lvl="2"/>
            <a:r>
              <a:rPr lang="en-US" dirty="0">
                <a:sym typeface="Wingdings" panose="05000000000000000000" pitchFamily="2" charset="2"/>
              </a:rPr>
              <a:t>Also applies to staff</a:t>
            </a:r>
            <a:r>
              <a:rPr lang="en-US" dirty="0"/>
              <a:t> with enrolled infants</a:t>
            </a:r>
          </a:p>
          <a:p>
            <a:pPr marL="0" indent="0">
              <a:buNone/>
            </a:pPr>
            <a:endParaRPr lang="en-US" dirty="0"/>
          </a:p>
          <a:p>
            <a:pPr marL="0" indent="0">
              <a:buNone/>
            </a:pPr>
            <a:endParaRPr lang="en-US" dirty="0"/>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4292" y="441850"/>
            <a:ext cx="4549966" cy="567552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32176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652" y="206912"/>
            <a:ext cx="5922597" cy="1400530"/>
          </a:xfrm>
        </p:spPr>
        <p:txBody>
          <a:bodyPr/>
          <a:lstStyle/>
          <a:p>
            <a:r>
              <a:rPr lang="en-US" b="1" dirty="0"/>
              <a:t>Birth – 5 months</a:t>
            </a:r>
          </a:p>
        </p:txBody>
      </p:sp>
      <p:sp>
        <p:nvSpPr>
          <p:cNvPr id="3" name="Content Placeholder 2"/>
          <p:cNvSpPr>
            <a:spLocks noGrp="1"/>
          </p:cNvSpPr>
          <p:nvPr>
            <p:ph idx="1"/>
          </p:nvPr>
        </p:nvSpPr>
        <p:spPr>
          <a:xfrm>
            <a:off x="532652" y="1513305"/>
            <a:ext cx="6546574" cy="4631125"/>
          </a:xfrm>
        </p:spPr>
        <p:txBody>
          <a:bodyPr>
            <a:normAutofit fontScale="92500"/>
          </a:bodyPr>
          <a:lstStyle/>
          <a:p>
            <a:r>
              <a:rPr lang="en-US" b="1" u="sng" dirty="0"/>
              <a:t>Just</a:t>
            </a:r>
            <a:r>
              <a:rPr lang="en-US" dirty="0"/>
              <a:t> </a:t>
            </a:r>
            <a:r>
              <a:rPr lang="en-US" dirty="0" err="1"/>
              <a:t>breastmilk</a:t>
            </a:r>
            <a:r>
              <a:rPr lang="en-US" dirty="0"/>
              <a:t> or iron-fortified infant formula (IFIF)</a:t>
            </a:r>
          </a:p>
          <a:p>
            <a:endParaRPr lang="en-US" dirty="0"/>
          </a:p>
          <a:p>
            <a:r>
              <a:rPr lang="en-US" dirty="0"/>
              <a:t>Parent-brought or “house” IFIF</a:t>
            </a:r>
          </a:p>
          <a:p>
            <a:pPr lvl="1"/>
            <a:r>
              <a:rPr lang="en-US" dirty="0"/>
              <a:t>Must be FDA regulated (US-made)</a:t>
            </a:r>
          </a:p>
          <a:p>
            <a:endParaRPr lang="en-US" dirty="0"/>
          </a:p>
          <a:p>
            <a:r>
              <a:rPr lang="en-US" dirty="0"/>
              <a:t>Introducing solid foods too early:</a:t>
            </a:r>
          </a:p>
          <a:p>
            <a:pPr lvl="1"/>
            <a:r>
              <a:rPr lang="en-US" dirty="0"/>
              <a:t>may cause choking</a:t>
            </a:r>
          </a:p>
          <a:p>
            <a:pPr lvl="1"/>
            <a:r>
              <a:rPr lang="en-US" dirty="0"/>
              <a:t>consume less breastmilk or formula</a:t>
            </a:r>
          </a:p>
          <a:p>
            <a:pPr lvl="1"/>
            <a:r>
              <a:rPr lang="en-US" dirty="0"/>
              <a:t>increases risk of obesity </a:t>
            </a:r>
          </a:p>
          <a:p>
            <a:pPr lvl="1"/>
            <a:endParaRPr lang="en-US" dirty="0"/>
          </a:p>
          <a:p>
            <a:endParaRPr lang="en-US" dirty="0"/>
          </a:p>
          <a:p>
            <a:endParaRPr lang="en-US" dirty="0"/>
          </a:p>
        </p:txBody>
      </p:sp>
      <p:sp>
        <p:nvSpPr>
          <p:cNvPr id="8" name="Rectangle 7"/>
          <p:cNvSpPr/>
          <p:nvPr/>
        </p:nvSpPr>
        <p:spPr>
          <a:xfrm>
            <a:off x="10437812" y="-37288"/>
            <a:ext cx="685800" cy="1143000"/>
          </a:xfrm>
          <a:prstGeom prst="rect">
            <a:avLst/>
          </a:prstGeom>
          <a:solidFill>
            <a:srgbClr val="FFBF00"/>
          </a:solidFill>
          <a:ln>
            <a:noFill/>
          </a:ln>
        </p:spPr>
        <p:style>
          <a:lnRef idx="1">
            <a:schemeClr val="accent1"/>
          </a:lnRef>
          <a:fillRef idx="3">
            <a:schemeClr val="accent1"/>
          </a:fillRef>
          <a:effectRef idx="2">
            <a:schemeClr val="accent1"/>
          </a:effectRef>
          <a:fontRef idx="minor">
            <a:schemeClr val="lt1"/>
          </a:fontRef>
        </p:style>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7040" r="36871"/>
          <a:stretch/>
        </p:blipFill>
        <p:spPr>
          <a:xfrm>
            <a:off x="7296885" y="1818752"/>
            <a:ext cx="4690800" cy="4704355"/>
          </a:xfrm>
          <a:prstGeom prst="rect">
            <a:avLst/>
          </a:prstGeom>
        </p:spPr>
      </p:pic>
    </p:spTree>
    <p:extLst>
      <p:ext uri="{BB962C8B-B14F-4D97-AF65-F5344CB8AC3E}">
        <p14:creationId xmlns:p14="http://schemas.microsoft.com/office/powerpoint/2010/main" val="1007116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285" y="341644"/>
            <a:ext cx="9404723" cy="1400530"/>
          </a:xfrm>
        </p:spPr>
        <p:txBody>
          <a:bodyPr/>
          <a:lstStyle/>
          <a:p>
            <a:r>
              <a:rPr lang="en-US" b="1" dirty="0"/>
              <a:t>Introducing Solid Foods</a:t>
            </a:r>
          </a:p>
        </p:txBody>
      </p:sp>
      <p:sp>
        <p:nvSpPr>
          <p:cNvPr id="3" name="Content Placeholder 2"/>
          <p:cNvSpPr>
            <a:spLocks noGrp="1"/>
          </p:cNvSpPr>
          <p:nvPr>
            <p:ph idx="1"/>
          </p:nvPr>
        </p:nvSpPr>
        <p:spPr>
          <a:xfrm>
            <a:off x="1081549" y="1742174"/>
            <a:ext cx="5240594" cy="4506226"/>
          </a:xfrm>
        </p:spPr>
        <p:txBody>
          <a:bodyPr>
            <a:normAutofit fontScale="92500" lnSpcReduction="10000"/>
          </a:bodyPr>
          <a:lstStyle/>
          <a:p>
            <a:endParaRPr lang="en-US" sz="300" dirty="0"/>
          </a:p>
          <a:p>
            <a:r>
              <a:rPr lang="en-US" dirty="0"/>
              <a:t>Serve solid foods as puree when infants are developmentally ready (“</a:t>
            </a:r>
            <a:r>
              <a:rPr lang="en-US" b="1" dirty="0"/>
              <a:t>around</a:t>
            </a:r>
            <a:r>
              <a:rPr lang="en-US" dirty="0"/>
              <a:t>” 6 mo.)</a:t>
            </a:r>
          </a:p>
          <a:p>
            <a:pPr>
              <a:lnSpc>
                <a:spcPct val="120000"/>
              </a:lnSpc>
            </a:pPr>
            <a:endParaRPr lang="en-US" dirty="0"/>
          </a:p>
          <a:p>
            <a:pPr>
              <a:lnSpc>
                <a:spcPct val="120000"/>
              </a:lnSpc>
            </a:pPr>
            <a:r>
              <a:rPr lang="en-US" dirty="0"/>
              <a:t>Always consult with parents or guardians / pediatrician before starting solid foods </a:t>
            </a:r>
          </a:p>
          <a:p>
            <a:pPr marL="0" indent="0">
              <a:lnSpc>
                <a:spcPct val="120000"/>
              </a:lnSpc>
              <a:buNone/>
            </a:pPr>
            <a:endParaRPr lang="en-US" sz="1100" dirty="0"/>
          </a:p>
          <a:p>
            <a:pPr>
              <a:lnSpc>
                <a:spcPct val="120000"/>
              </a:lnSpc>
            </a:pPr>
            <a:endParaRPr lang="en-US" sz="3000" dirty="0"/>
          </a:p>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3970" y="1853248"/>
            <a:ext cx="4391025" cy="3895725"/>
          </a:xfrm>
          <a:prstGeom prst="rect">
            <a:avLst/>
          </a:prstGeom>
        </p:spPr>
      </p:pic>
    </p:spTree>
    <p:extLst>
      <p:ext uri="{BB962C8B-B14F-4D97-AF65-F5344CB8AC3E}">
        <p14:creationId xmlns:p14="http://schemas.microsoft.com/office/powerpoint/2010/main" val="833374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883" y="-298383"/>
            <a:ext cx="5475905" cy="6850039"/>
          </a:xfrm>
          <a:prstGeom prst="rect">
            <a:avLst/>
          </a:prstGeom>
        </p:spPr>
      </p:pic>
      <p:sp>
        <p:nvSpPr>
          <p:cNvPr id="2" name="Rectangle 1"/>
          <p:cNvSpPr/>
          <p:nvPr/>
        </p:nvSpPr>
        <p:spPr>
          <a:xfrm>
            <a:off x="4702629" y="6270171"/>
            <a:ext cx="353465" cy="92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9313049" y="6124175"/>
            <a:ext cx="399569" cy="145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12743" y="0"/>
            <a:ext cx="5310314" cy="6311023"/>
          </a:xfrm>
          <a:prstGeom prst="rect">
            <a:avLst/>
          </a:prstGeom>
        </p:spPr>
      </p:pic>
      <p:sp>
        <p:nvSpPr>
          <p:cNvPr id="7" name="Rounded Rectangle 6"/>
          <p:cNvSpPr/>
          <p:nvPr/>
        </p:nvSpPr>
        <p:spPr>
          <a:xfrm>
            <a:off x="5056094" y="5911423"/>
            <a:ext cx="2003636" cy="571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Handout</a:t>
            </a:r>
          </a:p>
        </p:txBody>
      </p:sp>
    </p:spTree>
    <p:extLst>
      <p:ext uri="{BB962C8B-B14F-4D97-AF65-F5344CB8AC3E}">
        <p14:creationId xmlns:p14="http://schemas.microsoft.com/office/powerpoint/2010/main" val="3319887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Related image"/>
          <p:cNvPicPr>
            <a:picLocks noChangeAspect="1" noChangeArrowheads="1"/>
          </p:cNvPicPr>
          <p:nvPr/>
        </p:nvPicPr>
        <p:blipFill>
          <a:blip r:embed="rId3" cstate="email">
            <a:clrChange>
              <a:clrFrom>
                <a:srgbClr val="F6F6F6"/>
              </a:clrFrom>
              <a:clrTo>
                <a:srgbClr val="F6F6F6">
                  <a:alpha val="0"/>
                </a:srgbClr>
              </a:clrTo>
            </a:clrChange>
            <a:extLst>
              <a:ext uri="{28A0092B-C50C-407E-A947-70E740481C1C}">
                <a14:useLocalDpi xmlns:a14="http://schemas.microsoft.com/office/drawing/2010/main"/>
              </a:ext>
            </a:extLst>
          </a:blip>
          <a:srcRect/>
          <a:stretch>
            <a:fillRect/>
          </a:stretch>
        </p:blipFill>
        <p:spPr bwMode="auto">
          <a:xfrm>
            <a:off x="7616414" y="390683"/>
            <a:ext cx="4575586" cy="61849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12000" y="124203"/>
            <a:ext cx="9608382" cy="1400530"/>
          </a:xfrm>
        </p:spPr>
        <p:txBody>
          <a:bodyPr/>
          <a:lstStyle/>
          <a:p>
            <a:r>
              <a:rPr lang="en-US" b="1" dirty="0"/>
              <a:t>6 – 11 Months</a:t>
            </a:r>
          </a:p>
        </p:txBody>
      </p:sp>
      <p:sp>
        <p:nvSpPr>
          <p:cNvPr id="3" name="Content Placeholder 2"/>
          <p:cNvSpPr>
            <a:spLocks noGrp="1"/>
          </p:cNvSpPr>
          <p:nvPr>
            <p:ph idx="1"/>
          </p:nvPr>
        </p:nvSpPr>
        <p:spPr>
          <a:xfrm>
            <a:off x="512000" y="1396181"/>
            <a:ext cx="7825176" cy="4815643"/>
          </a:xfrm>
        </p:spPr>
        <p:txBody>
          <a:bodyPr>
            <a:normAutofit fontScale="70000" lnSpcReduction="20000"/>
          </a:bodyPr>
          <a:lstStyle/>
          <a:p>
            <a:r>
              <a:rPr lang="en-US" dirty="0"/>
              <a:t>Can start with any food (not just infant cereal or IFIC)               in an appropriate texture</a:t>
            </a:r>
          </a:p>
          <a:p>
            <a:endParaRPr lang="en-US" dirty="0"/>
          </a:p>
          <a:p>
            <a:r>
              <a:rPr lang="en-US" dirty="0"/>
              <a:t>Do</a:t>
            </a:r>
            <a:r>
              <a:rPr lang="en-US" b="1" dirty="0"/>
              <a:t> </a:t>
            </a:r>
            <a:r>
              <a:rPr lang="en-US" b="1" u="sng" dirty="0"/>
              <a:t>not</a:t>
            </a:r>
            <a:r>
              <a:rPr lang="en-US" b="1" dirty="0"/>
              <a:t> </a:t>
            </a:r>
            <a:r>
              <a:rPr lang="en-US" dirty="0"/>
              <a:t>have to serve all components at the same time </a:t>
            </a:r>
          </a:p>
          <a:p>
            <a:pPr lvl="1"/>
            <a:r>
              <a:rPr lang="en-US" dirty="0"/>
              <a:t>May space them out according to infant’s appetite</a:t>
            </a:r>
          </a:p>
          <a:p>
            <a:pPr lvl="1"/>
            <a:r>
              <a:rPr lang="en-US" dirty="0"/>
              <a:t>IFIF / </a:t>
            </a:r>
            <a:r>
              <a:rPr lang="en-US" dirty="0" err="1"/>
              <a:t>breastmilk</a:t>
            </a:r>
            <a:r>
              <a:rPr lang="en-US" dirty="0"/>
              <a:t> must </a:t>
            </a:r>
            <a:r>
              <a:rPr lang="en-US" b="1" dirty="0"/>
              <a:t>ALWAYS</a:t>
            </a:r>
            <a:r>
              <a:rPr lang="en-US" dirty="0"/>
              <a:t> be served (give first)</a:t>
            </a:r>
          </a:p>
          <a:p>
            <a:endParaRPr lang="en-US" dirty="0"/>
          </a:p>
          <a:p>
            <a:r>
              <a:rPr lang="en-US" dirty="0"/>
              <a:t>Parents may only provide </a:t>
            </a:r>
            <a:r>
              <a:rPr lang="en-US" b="1" dirty="0"/>
              <a:t>ONE</a:t>
            </a:r>
            <a:r>
              <a:rPr lang="en-US" dirty="0"/>
              <a:t> component – </a:t>
            </a:r>
            <a:r>
              <a:rPr lang="en-US" dirty="0" err="1"/>
              <a:t>breastmilk</a:t>
            </a:r>
            <a:r>
              <a:rPr lang="en-US" dirty="0"/>
              <a:t> is the most important one </a:t>
            </a:r>
            <a:r>
              <a:rPr lang="en-US" dirty="0">
                <a:sym typeface="Wingdings" panose="05000000000000000000" pitchFamily="2" charset="2"/>
              </a:rPr>
              <a:t> </a:t>
            </a:r>
            <a:endParaRPr lang="en-US" dirty="0"/>
          </a:p>
          <a:p>
            <a:pPr marL="0" indent="0">
              <a:buNone/>
            </a:pPr>
            <a:endParaRPr lang="en-US" dirty="0"/>
          </a:p>
          <a:p>
            <a:r>
              <a:rPr lang="en-US" dirty="0"/>
              <a:t>By 7 or 8 months, most infants should be consuming solid foods from all food groups</a:t>
            </a:r>
          </a:p>
          <a:p>
            <a:pPr lvl="1"/>
            <a:r>
              <a:rPr lang="en-US" dirty="0"/>
              <a:t>If not, engage in conversations with parents &amp; infant teachers</a:t>
            </a:r>
          </a:p>
          <a:p>
            <a:pPr lvl="1"/>
            <a:r>
              <a:rPr lang="en-US" dirty="0"/>
              <a:t>Pediatrician can be a back up </a:t>
            </a:r>
          </a:p>
          <a:p>
            <a:pPr marL="457200" lvl="1" indent="0">
              <a:buNone/>
            </a:pPr>
            <a:endParaRPr lang="en-US" dirty="0"/>
          </a:p>
          <a:p>
            <a:endParaRPr lang="en-US" dirty="0"/>
          </a:p>
          <a:p>
            <a:endParaRPr lang="en-US" dirty="0"/>
          </a:p>
        </p:txBody>
      </p:sp>
    </p:spTree>
    <p:extLst>
      <p:ext uri="{BB962C8B-B14F-4D97-AF65-F5344CB8AC3E}">
        <p14:creationId xmlns:p14="http://schemas.microsoft.com/office/powerpoint/2010/main" val="3396447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761" y="0"/>
            <a:ext cx="9404723" cy="1400530"/>
          </a:xfrm>
        </p:spPr>
        <p:txBody>
          <a:bodyPr/>
          <a:lstStyle/>
          <a:p>
            <a:r>
              <a:rPr lang="en-US" b="1" dirty="0"/>
              <a:t>Foods to Offer:  Purees to Solids</a:t>
            </a:r>
          </a:p>
        </p:txBody>
      </p:sp>
      <p:graphicFrame>
        <p:nvGraphicFramePr>
          <p:cNvPr id="4" name="Content Placeholder 3"/>
          <p:cNvGraphicFramePr>
            <a:graphicFrameLocks noGrp="1"/>
          </p:cNvGraphicFramePr>
          <p:nvPr>
            <p:ph idx="1"/>
            <p:extLst/>
          </p:nvPr>
        </p:nvGraphicFramePr>
        <p:xfrm>
          <a:off x="1420662" y="1295400"/>
          <a:ext cx="10028387" cy="45594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triped Right Arrow 4"/>
          <p:cNvSpPr/>
          <p:nvPr/>
        </p:nvSpPr>
        <p:spPr>
          <a:xfrm>
            <a:off x="2314424" y="5539516"/>
            <a:ext cx="8240862" cy="990600"/>
          </a:xfrm>
          <a:prstGeom prst="striped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800" dirty="0">
                <a:solidFill>
                  <a:schemeClr val="tx1"/>
                </a:solidFill>
              </a:rPr>
              <a:t>As Infant Becomes Developmentally Ready</a:t>
            </a:r>
          </a:p>
        </p:txBody>
      </p:sp>
    </p:spTree>
    <p:extLst>
      <p:ext uri="{BB962C8B-B14F-4D97-AF65-F5344CB8AC3E}">
        <p14:creationId xmlns:p14="http://schemas.microsoft.com/office/powerpoint/2010/main" val="4063551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761" y="0"/>
            <a:ext cx="9404723" cy="1400530"/>
          </a:xfrm>
        </p:spPr>
        <p:txBody>
          <a:bodyPr/>
          <a:lstStyle/>
          <a:p>
            <a:r>
              <a:rPr lang="en-US" b="1" dirty="0"/>
              <a:t>Homemade Baby Foods</a:t>
            </a:r>
          </a:p>
        </p:txBody>
      </p:sp>
      <p:sp>
        <p:nvSpPr>
          <p:cNvPr id="3" name="Content Placeholder 2"/>
          <p:cNvSpPr>
            <a:spLocks noGrp="1"/>
          </p:cNvSpPr>
          <p:nvPr>
            <p:ph idx="1"/>
          </p:nvPr>
        </p:nvSpPr>
        <p:spPr>
          <a:xfrm>
            <a:off x="675608" y="1099885"/>
            <a:ext cx="9481115" cy="5369741"/>
          </a:xfrm>
        </p:spPr>
        <p:txBody>
          <a:bodyPr>
            <a:normAutofit fontScale="92500" lnSpcReduction="20000"/>
          </a:bodyPr>
          <a:lstStyle/>
          <a:p>
            <a:pPr marL="0" indent="0">
              <a:buNone/>
            </a:pPr>
            <a:r>
              <a:rPr lang="en-US" altLang="en-US" b="1" dirty="0"/>
              <a:t>BENEFITS: </a:t>
            </a:r>
          </a:p>
          <a:p>
            <a:r>
              <a:rPr lang="en-US" altLang="en-US" dirty="0"/>
              <a:t>Fresh, healthy, colorful, flavorful, natural</a:t>
            </a:r>
          </a:p>
          <a:p>
            <a:r>
              <a:rPr lang="en-US" altLang="en-US" dirty="0"/>
              <a:t>Saves money</a:t>
            </a:r>
          </a:p>
          <a:p>
            <a:r>
              <a:rPr lang="en-US" altLang="en-US" dirty="0"/>
              <a:t>Easy! </a:t>
            </a:r>
          </a:p>
          <a:p>
            <a:r>
              <a:rPr lang="en-US" altLang="en-US" dirty="0"/>
              <a:t>Helps baby adjust to typical foods </a:t>
            </a:r>
          </a:p>
          <a:p>
            <a:pPr lvl="1"/>
            <a:r>
              <a:rPr lang="en-US" altLang="en-US" sz="2000" dirty="0"/>
              <a:t>Less pickiness</a:t>
            </a:r>
          </a:p>
          <a:p>
            <a:pPr lvl="1"/>
            <a:endParaRPr lang="en-US" altLang="en-US" dirty="0"/>
          </a:p>
          <a:p>
            <a:pPr marL="0" indent="0">
              <a:buNone/>
            </a:pPr>
            <a:r>
              <a:rPr lang="en-US" altLang="en-US" b="1" dirty="0"/>
              <a:t>HOW: </a:t>
            </a:r>
          </a:p>
          <a:p>
            <a:r>
              <a:rPr lang="en-US" altLang="en-US" dirty="0"/>
              <a:t>Cook if needed to puree </a:t>
            </a:r>
          </a:p>
          <a:p>
            <a:r>
              <a:rPr lang="en-US" altLang="en-US" dirty="0"/>
              <a:t>No seasoning</a:t>
            </a:r>
          </a:p>
          <a:p>
            <a:r>
              <a:rPr lang="en-US" altLang="en-US" dirty="0"/>
              <a:t>Fork-mash, blender, grinder</a:t>
            </a:r>
          </a:p>
          <a:p>
            <a:pPr lvl="1"/>
            <a:r>
              <a:rPr lang="en-US" altLang="en-US" sz="2000" dirty="0"/>
              <a:t>Add </a:t>
            </a:r>
            <a:r>
              <a:rPr lang="en-US" altLang="en-US" sz="2000" dirty="0" err="1"/>
              <a:t>breastmilk</a:t>
            </a:r>
            <a:r>
              <a:rPr lang="en-US" altLang="en-US" sz="2000" dirty="0"/>
              <a:t> / IFIF / water to </a:t>
            </a:r>
            <a:r>
              <a:rPr lang="en-US" altLang="en-US" sz="2000" b="1" dirty="0"/>
              <a:t>thin</a:t>
            </a:r>
            <a:r>
              <a:rPr lang="en-US" altLang="en-US" sz="2000" dirty="0"/>
              <a:t> </a:t>
            </a:r>
          </a:p>
          <a:p>
            <a:pPr lvl="1"/>
            <a:r>
              <a:rPr lang="en-US" altLang="en-US" sz="2000" dirty="0"/>
              <a:t>Add IFIC to </a:t>
            </a:r>
            <a:r>
              <a:rPr lang="en-US" altLang="en-US" sz="2000" b="1" dirty="0"/>
              <a:t>thicken</a:t>
            </a:r>
            <a:r>
              <a:rPr lang="en-US" altLang="en-US" sz="2000" dirty="0"/>
              <a:t>  </a:t>
            </a:r>
          </a:p>
          <a:p>
            <a:r>
              <a:rPr lang="en-US" altLang="en-US" dirty="0"/>
              <a:t>Make in advance, or daily </a:t>
            </a:r>
          </a:p>
          <a:p>
            <a:r>
              <a:rPr lang="en-US" altLang="en-US" dirty="0"/>
              <a:t>Refrigerate or freeze to store</a:t>
            </a:r>
          </a:p>
          <a:p>
            <a:pPr lvl="1"/>
            <a:r>
              <a:rPr lang="en-US" altLang="en-US" sz="2000" dirty="0"/>
              <a:t>Freezer trays = c. 2 </a:t>
            </a:r>
            <a:r>
              <a:rPr lang="en-US" altLang="en-US" sz="2000" dirty="0" err="1"/>
              <a:t>oz</a:t>
            </a:r>
            <a:r>
              <a:rPr lang="en-US" altLang="en-US" sz="2000" dirty="0"/>
              <a:t> cubes, perfect for one feeding!</a:t>
            </a:r>
          </a:p>
          <a:p>
            <a:endParaRPr lang="en-US" dirty="0"/>
          </a:p>
        </p:txBody>
      </p:sp>
      <p:sp>
        <p:nvSpPr>
          <p:cNvPr id="6" name="Explosion 2 5"/>
          <p:cNvSpPr/>
          <p:nvPr/>
        </p:nvSpPr>
        <p:spPr>
          <a:xfrm>
            <a:off x="8881392" y="3678394"/>
            <a:ext cx="3505200" cy="2971800"/>
          </a:xfrm>
          <a:prstGeom prst="irregularSeal2">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rot="19548539">
            <a:off x="9431707" y="4579518"/>
            <a:ext cx="2213220" cy="1169551"/>
          </a:xfrm>
          <a:prstGeom prst="rect">
            <a:avLst/>
          </a:prstGeom>
          <a:noFill/>
        </p:spPr>
        <p:txBody>
          <a:bodyPr wrap="square" rtlCol="0">
            <a:spAutoFit/>
          </a:bodyPr>
          <a:lstStyle/>
          <a:p>
            <a:r>
              <a:rPr lang="en-US" sz="1400" dirty="0">
                <a:latin typeface="Segoe Print" panose="02000600000000000000" pitchFamily="2" charset="0"/>
              </a:rPr>
              <a:t> Parent may bring homemade baby food – meal is creditable if parent provides </a:t>
            </a:r>
            <a:r>
              <a:rPr lang="en-US" sz="1400" b="1" dirty="0">
                <a:solidFill>
                  <a:srgbClr val="FF0000"/>
                </a:solidFill>
                <a:latin typeface="Segoe Print" panose="02000600000000000000" pitchFamily="2" charset="0"/>
              </a:rPr>
              <a:t>only ONE</a:t>
            </a:r>
            <a:r>
              <a:rPr lang="en-US" sz="1400" dirty="0">
                <a:latin typeface="Segoe Print" panose="02000600000000000000" pitchFamily="2" charset="0"/>
              </a:rPr>
              <a:t> component! </a:t>
            </a:r>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60350" y="0"/>
            <a:ext cx="3114267" cy="416700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505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0"/>
            <a:ext cx="9404723" cy="1400530"/>
          </a:xfrm>
        </p:spPr>
        <p:txBody>
          <a:bodyPr/>
          <a:lstStyle/>
          <a:p>
            <a:pPr algn="ctr"/>
            <a:r>
              <a:rPr lang="en-US" b="1" dirty="0"/>
              <a:t>Tips for Introducing Solids</a:t>
            </a:r>
          </a:p>
        </p:txBody>
      </p:sp>
      <p:sp>
        <p:nvSpPr>
          <p:cNvPr id="3" name="Content Placeholder 2"/>
          <p:cNvSpPr>
            <a:spLocks noGrp="1"/>
          </p:cNvSpPr>
          <p:nvPr>
            <p:ph idx="1"/>
          </p:nvPr>
        </p:nvSpPr>
        <p:spPr>
          <a:xfrm>
            <a:off x="646112" y="1209368"/>
            <a:ext cx="9403742" cy="5063613"/>
          </a:xfrm>
        </p:spPr>
        <p:txBody>
          <a:bodyPr>
            <a:normAutofit fontScale="92500" lnSpcReduction="10000"/>
          </a:bodyPr>
          <a:lstStyle/>
          <a:p>
            <a:r>
              <a:rPr lang="en-US" dirty="0"/>
              <a:t>One new food per week, </a:t>
            </a:r>
            <a:r>
              <a:rPr lang="en-US" u="sng" dirty="0"/>
              <a:t>by spoon</a:t>
            </a:r>
          </a:p>
          <a:p>
            <a:pPr lvl="1"/>
            <a:r>
              <a:rPr lang="en-US" b="1" dirty="0"/>
              <a:t>Never</a:t>
            </a:r>
            <a:r>
              <a:rPr lang="en-US" dirty="0"/>
              <a:t> put food (even IFIC) in the bottle!</a:t>
            </a:r>
          </a:p>
          <a:p>
            <a:pPr lvl="2"/>
            <a:r>
              <a:rPr lang="en-US" i="1" dirty="0"/>
              <a:t>IFIC in bottle is not creditable </a:t>
            </a:r>
          </a:p>
          <a:p>
            <a:endParaRPr lang="en-US" dirty="0"/>
          </a:p>
          <a:p>
            <a:r>
              <a:rPr lang="en-US" dirty="0"/>
              <a:t>Watch for signs of intolerance / allergy</a:t>
            </a:r>
          </a:p>
          <a:p>
            <a:endParaRPr lang="en-US" dirty="0"/>
          </a:p>
          <a:p>
            <a:r>
              <a:rPr lang="en-US" dirty="0"/>
              <a:t>Try, try again </a:t>
            </a:r>
            <a:r>
              <a:rPr lang="en-US" dirty="0">
                <a:sym typeface="Wingdings" panose="05000000000000000000" pitchFamily="2" charset="2"/>
              </a:rPr>
              <a:t> </a:t>
            </a:r>
            <a:r>
              <a:rPr lang="en-US" dirty="0"/>
              <a:t> </a:t>
            </a:r>
          </a:p>
          <a:p>
            <a:endParaRPr lang="en-US" dirty="0"/>
          </a:p>
          <a:p>
            <a:r>
              <a:rPr lang="en-US" dirty="0"/>
              <a:t>Document as being offered even if                   not eaten</a:t>
            </a:r>
          </a:p>
          <a:p>
            <a:endParaRPr lang="en-US" dirty="0"/>
          </a:p>
          <a:p>
            <a:r>
              <a:rPr lang="en-US" dirty="0"/>
              <a:t>Follow parents’ lead</a:t>
            </a:r>
          </a:p>
          <a:p>
            <a:pPr marL="0" indent="0">
              <a:buNone/>
            </a:pPr>
            <a:endParaRPr lang="en-US" dirty="0"/>
          </a:p>
        </p:txBody>
      </p:sp>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flipH="1">
            <a:off x="8799870" y="2364356"/>
            <a:ext cx="3392129" cy="4253329"/>
          </a:xfrm>
          <a:prstGeom prst="rect">
            <a:avLst/>
          </a:prstGeom>
        </p:spPr>
      </p:pic>
    </p:spTree>
    <p:extLst>
      <p:ext uri="{BB962C8B-B14F-4D97-AF65-F5344CB8AC3E}">
        <p14:creationId xmlns:p14="http://schemas.microsoft.com/office/powerpoint/2010/main" val="1084832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54643"/>
            <a:ext cx="9404723" cy="1400530"/>
          </a:xfrm>
        </p:spPr>
        <p:txBody>
          <a:bodyPr/>
          <a:lstStyle/>
          <a:p>
            <a:r>
              <a:rPr lang="en-US" b="1" dirty="0"/>
              <a:t>Ounce ranges</a:t>
            </a:r>
          </a:p>
        </p:txBody>
      </p:sp>
      <p:sp>
        <p:nvSpPr>
          <p:cNvPr id="3" name="Content Placeholder 2"/>
          <p:cNvSpPr>
            <a:spLocks noGrp="1"/>
          </p:cNvSpPr>
          <p:nvPr>
            <p:ph idx="1"/>
          </p:nvPr>
        </p:nvSpPr>
        <p:spPr>
          <a:xfrm>
            <a:off x="914401" y="1327355"/>
            <a:ext cx="5407742" cy="5250425"/>
          </a:xfrm>
        </p:spPr>
        <p:txBody>
          <a:bodyPr>
            <a:normAutofit fontScale="85000" lnSpcReduction="10000"/>
          </a:bodyPr>
          <a:lstStyle/>
          <a:p>
            <a:endParaRPr lang="en-US" sz="300" dirty="0"/>
          </a:p>
          <a:p>
            <a:r>
              <a:rPr lang="en-US" dirty="0"/>
              <a:t>Solid food portion sizes                    </a:t>
            </a:r>
            <a:r>
              <a:rPr lang="en-US" b="1" dirty="0"/>
              <a:t>start with zero (“0”)</a:t>
            </a:r>
          </a:p>
          <a:p>
            <a:pPr>
              <a:lnSpc>
                <a:spcPct val="120000"/>
              </a:lnSpc>
            </a:pPr>
            <a:endParaRPr lang="en-US" dirty="0"/>
          </a:p>
          <a:p>
            <a:pPr>
              <a:lnSpc>
                <a:spcPct val="120000"/>
              </a:lnSpc>
            </a:pPr>
            <a:r>
              <a:rPr lang="en-US" dirty="0"/>
              <a:t>This does not mean the foods are optional – zero is for infants who are </a:t>
            </a:r>
            <a:r>
              <a:rPr lang="en-US" b="1" u="sng" dirty="0"/>
              <a:t>not yet </a:t>
            </a:r>
            <a:r>
              <a:rPr lang="en-US" dirty="0"/>
              <a:t>developmentally ready. </a:t>
            </a:r>
          </a:p>
          <a:p>
            <a:pPr>
              <a:lnSpc>
                <a:spcPct val="120000"/>
              </a:lnSpc>
            </a:pPr>
            <a:endParaRPr lang="en-US" dirty="0"/>
          </a:p>
          <a:p>
            <a:pPr>
              <a:lnSpc>
                <a:spcPct val="120000"/>
              </a:lnSpc>
            </a:pPr>
            <a:r>
              <a:rPr lang="en-US" dirty="0"/>
              <a:t>Offer foods starting 6 mo. or when ready, and document.</a:t>
            </a:r>
          </a:p>
          <a:p>
            <a:pPr lvl="1">
              <a:lnSpc>
                <a:spcPct val="120000"/>
              </a:lnSpc>
            </a:pPr>
            <a:r>
              <a:rPr lang="en-US" sz="2400" dirty="0"/>
              <a:t> </a:t>
            </a:r>
            <a:r>
              <a:rPr lang="en-US" sz="2400" dirty="0">
                <a:solidFill>
                  <a:schemeClr val="tx2"/>
                </a:solidFill>
              </a:rPr>
              <a:t>Start with small portion sizes at beginning and increase with age</a:t>
            </a:r>
            <a:endParaRPr lang="en-US" sz="2400" dirty="0"/>
          </a:p>
          <a:p>
            <a:pPr>
              <a:lnSpc>
                <a:spcPct val="120000"/>
              </a:lnSpc>
            </a:pPr>
            <a:endParaRPr lang="en-US" sz="3000" dirty="0"/>
          </a:p>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4779" y="1853248"/>
            <a:ext cx="3709407" cy="3895725"/>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79980" t="50155"/>
          <a:stretch/>
        </p:blipFill>
        <p:spPr>
          <a:xfrm rot="20736903">
            <a:off x="7924800" y="1066765"/>
            <a:ext cx="735114" cy="1002696"/>
          </a:xfrm>
          <a:prstGeom prst="rect">
            <a:avLst/>
          </a:prstGeom>
        </p:spPr>
      </p:pic>
    </p:spTree>
    <p:extLst>
      <p:ext uri="{BB962C8B-B14F-4D97-AF65-F5344CB8AC3E}">
        <p14:creationId xmlns:p14="http://schemas.microsoft.com/office/powerpoint/2010/main" val="3777303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lum bright="70000" contrast="-70000"/>
            <a:extLst>
              <a:ext uri="{28A0092B-C50C-407E-A947-70E740481C1C}">
                <a14:useLocalDpi xmlns:a14="http://schemas.microsoft.com/office/drawing/2010/main"/>
              </a:ext>
            </a:extLst>
          </a:blip>
          <a:stretch>
            <a:fillRect/>
          </a:stretch>
        </p:blipFill>
        <p:spPr>
          <a:xfrm>
            <a:off x="1378042" y="0"/>
            <a:ext cx="7769950" cy="6565608"/>
          </a:xfrm>
          <a:prstGeom prst="rect">
            <a:avLst/>
          </a:prstGeom>
        </p:spPr>
      </p:pic>
      <p:sp>
        <p:nvSpPr>
          <p:cNvPr id="2" name="Title 1"/>
          <p:cNvSpPr>
            <a:spLocks noGrp="1"/>
          </p:cNvSpPr>
          <p:nvPr>
            <p:ph type="title"/>
          </p:nvPr>
        </p:nvSpPr>
        <p:spPr>
          <a:xfrm>
            <a:off x="513501" y="0"/>
            <a:ext cx="9668963" cy="1400530"/>
          </a:xfrm>
        </p:spPr>
        <p:txBody>
          <a:bodyPr/>
          <a:lstStyle/>
          <a:p>
            <a:r>
              <a:rPr lang="en-US" b="1" dirty="0"/>
              <a:t>6 – 11 Months Meal Pattern</a:t>
            </a:r>
          </a:p>
        </p:txBody>
      </p:sp>
      <p:sp>
        <p:nvSpPr>
          <p:cNvPr id="3" name="Content Placeholder 2"/>
          <p:cNvSpPr>
            <a:spLocks noGrp="1"/>
          </p:cNvSpPr>
          <p:nvPr>
            <p:ph idx="1"/>
          </p:nvPr>
        </p:nvSpPr>
        <p:spPr>
          <a:xfrm>
            <a:off x="675608" y="1199536"/>
            <a:ext cx="8330739" cy="5230762"/>
          </a:xfrm>
        </p:spPr>
        <p:txBody>
          <a:bodyPr>
            <a:normAutofit fontScale="77500" lnSpcReduction="20000"/>
          </a:bodyPr>
          <a:lstStyle/>
          <a:p>
            <a:r>
              <a:rPr lang="en-US" b="1" dirty="0"/>
              <a:t>Breakfast, Lunch &amp; Supper – all the same! </a:t>
            </a:r>
            <a:r>
              <a:rPr lang="en-US" b="1" dirty="0">
                <a:sym typeface="Wingdings" panose="05000000000000000000" pitchFamily="2" charset="2"/>
              </a:rPr>
              <a:t></a:t>
            </a:r>
            <a:endParaRPr lang="en-US" b="1" dirty="0"/>
          </a:p>
          <a:p>
            <a:pPr marL="0" indent="0">
              <a:buNone/>
            </a:pPr>
            <a:endParaRPr lang="en-US" dirty="0"/>
          </a:p>
          <a:p>
            <a:pPr lvl="1"/>
            <a:r>
              <a:rPr lang="en-US" dirty="0"/>
              <a:t>Iron-Fortified Formula / </a:t>
            </a:r>
            <a:r>
              <a:rPr lang="en-US" dirty="0" err="1"/>
              <a:t>Breastmilk</a:t>
            </a:r>
            <a:r>
              <a:rPr lang="en-US" dirty="0"/>
              <a:t> </a:t>
            </a:r>
            <a:r>
              <a:rPr lang="en-US" b="1" dirty="0"/>
              <a:t>always </a:t>
            </a:r>
            <a:r>
              <a:rPr lang="en-US" dirty="0"/>
              <a:t>required</a:t>
            </a:r>
          </a:p>
          <a:p>
            <a:pPr lvl="5"/>
            <a:r>
              <a:rPr lang="en-US" sz="2100" b="1" dirty="0">
                <a:solidFill>
                  <a:srgbClr val="00B050"/>
                </a:solidFill>
              </a:rPr>
              <a:t>and</a:t>
            </a:r>
          </a:p>
          <a:p>
            <a:pPr lvl="5"/>
            <a:endParaRPr lang="en-US" sz="2100" b="1" dirty="0"/>
          </a:p>
          <a:p>
            <a:pPr lvl="1"/>
            <a:r>
              <a:rPr lang="en-US" b="1" dirty="0"/>
              <a:t>Meat/Meat Alternate </a:t>
            </a:r>
            <a:r>
              <a:rPr lang="en-US" dirty="0"/>
              <a:t>or Iron-fortified Infant            cereal (IFIC) for younger infants, or </a:t>
            </a:r>
            <a:r>
              <a:rPr lang="en-US" b="1" dirty="0"/>
              <a:t>combination</a:t>
            </a:r>
            <a:r>
              <a:rPr lang="en-US" dirty="0"/>
              <a:t> of both may be served </a:t>
            </a:r>
            <a:r>
              <a:rPr lang="en-US" dirty="0">
                <a:solidFill>
                  <a:srgbClr val="FF0000"/>
                </a:solidFill>
                <a:sym typeface="Wingdings" panose="05000000000000000000" pitchFamily="2" charset="2"/>
              </a:rPr>
              <a:t></a:t>
            </a:r>
            <a:r>
              <a:rPr lang="en-US" dirty="0">
                <a:solidFill>
                  <a:srgbClr val="FF0000"/>
                </a:solidFill>
              </a:rPr>
              <a:t> </a:t>
            </a:r>
            <a:r>
              <a:rPr lang="en-US" b="1" dirty="0">
                <a:solidFill>
                  <a:srgbClr val="FF0000"/>
                </a:solidFill>
              </a:rPr>
              <a:t>IRON</a:t>
            </a:r>
          </a:p>
          <a:p>
            <a:pPr lvl="1"/>
            <a:endParaRPr lang="en-US" dirty="0"/>
          </a:p>
          <a:p>
            <a:pPr lvl="2"/>
            <a:r>
              <a:rPr lang="en-US" sz="2800" dirty="0"/>
              <a:t>Still </a:t>
            </a:r>
            <a:r>
              <a:rPr lang="en-US" sz="2800" b="1" u="sng" dirty="0"/>
              <a:t>cannot</a:t>
            </a:r>
            <a:r>
              <a:rPr lang="en-US" sz="2800" dirty="0"/>
              <a:t> serve breakfast grain items (pancakes, French toast, waffles, hot cereals) that are served to older children.</a:t>
            </a:r>
          </a:p>
          <a:p>
            <a:pPr lvl="2"/>
            <a:r>
              <a:rPr lang="en-US" sz="2800" dirty="0"/>
              <a:t>Puffs </a:t>
            </a:r>
            <a:r>
              <a:rPr lang="en-US" sz="2800" b="1" u="sng" dirty="0"/>
              <a:t>not</a:t>
            </a:r>
            <a:r>
              <a:rPr lang="en-US" sz="2800" dirty="0"/>
              <a:t> creditable</a:t>
            </a:r>
          </a:p>
          <a:p>
            <a:pPr lvl="2"/>
            <a:endParaRPr lang="en-US" sz="2800" dirty="0"/>
          </a:p>
          <a:p>
            <a:pPr lvl="5"/>
            <a:r>
              <a:rPr lang="en-US" sz="2100" b="1" dirty="0">
                <a:solidFill>
                  <a:srgbClr val="00B050"/>
                </a:solidFill>
              </a:rPr>
              <a:t>and</a:t>
            </a:r>
            <a:endParaRPr lang="en-US" sz="2100" b="1" dirty="0"/>
          </a:p>
          <a:p>
            <a:pPr lvl="1"/>
            <a:endParaRPr lang="en-US" dirty="0"/>
          </a:p>
          <a:p>
            <a:pPr lvl="1"/>
            <a:r>
              <a:rPr lang="en-US" b="1" dirty="0"/>
              <a:t>Fruit, Vegetable </a:t>
            </a:r>
            <a:r>
              <a:rPr lang="en-US" dirty="0"/>
              <a:t>or combination of both (</a:t>
            </a:r>
            <a:r>
              <a:rPr lang="en-US" dirty="0">
                <a:solidFill>
                  <a:srgbClr val="FF0000"/>
                </a:solidFill>
              </a:rPr>
              <a:t>no juice</a:t>
            </a:r>
            <a:r>
              <a:rPr lang="en-US" dirty="0"/>
              <a:t>)</a:t>
            </a:r>
          </a:p>
        </p:txBody>
      </p:sp>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15218" y="3078633"/>
            <a:ext cx="3476782" cy="3476782"/>
          </a:xfrm>
          <a:prstGeom prst="rect">
            <a:avLst/>
          </a:prstGeom>
          <a:ln>
            <a:noFill/>
          </a:ln>
          <a:effectLst>
            <a:softEdge rad="112500"/>
          </a:effectLst>
        </p:spPr>
      </p:pic>
    </p:spTree>
    <p:extLst>
      <p:ext uri="{BB962C8B-B14F-4D97-AF65-F5344CB8AC3E}">
        <p14:creationId xmlns:p14="http://schemas.microsoft.com/office/powerpoint/2010/main" val="148512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0"/>
            <a:ext cx="10279392" cy="1400530"/>
          </a:xfrm>
        </p:spPr>
        <p:txBody>
          <a:bodyPr/>
          <a:lstStyle/>
          <a:p>
            <a:r>
              <a:rPr lang="en-US" b="1" dirty="0"/>
              <a:t>6 – 11 Months Meal Pattern</a:t>
            </a:r>
          </a:p>
        </p:txBody>
      </p:sp>
      <p:sp>
        <p:nvSpPr>
          <p:cNvPr id="3" name="Content Placeholder 2"/>
          <p:cNvSpPr>
            <a:spLocks noGrp="1"/>
          </p:cNvSpPr>
          <p:nvPr>
            <p:ph idx="1"/>
          </p:nvPr>
        </p:nvSpPr>
        <p:spPr>
          <a:xfrm>
            <a:off x="646110" y="1400530"/>
            <a:ext cx="9097657" cy="4195481"/>
          </a:xfrm>
        </p:spPr>
        <p:txBody>
          <a:bodyPr>
            <a:noAutofit/>
          </a:bodyPr>
          <a:lstStyle/>
          <a:p>
            <a:r>
              <a:rPr lang="en-US" sz="2400" b="1" dirty="0"/>
              <a:t>Meat/Meat Alternates </a:t>
            </a:r>
            <a:r>
              <a:rPr lang="en-US" sz="2400" dirty="0"/>
              <a:t>at </a:t>
            </a:r>
            <a:r>
              <a:rPr lang="en-US" sz="2400" u="sng" dirty="0"/>
              <a:t>Breakfast, Lunch &amp; Supper </a:t>
            </a:r>
            <a:r>
              <a:rPr lang="en-US" sz="2400" b="1" u="sng" dirty="0"/>
              <a:t>ONLY</a:t>
            </a:r>
          </a:p>
          <a:p>
            <a:pPr lvl="1"/>
            <a:r>
              <a:rPr lang="en-US" sz="2000" dirty="0"/>
              <a:t>In appropriate texture for developmental abilities:</a:t>
            </a:r>
          </a:p>
          <a:p>
            <a:pPr lvl="2"/>
            <a:r>
              <a:rPr lang="en-US" dirty="0"/>
              <a:t>Whole eggs</a:t>
            </a:r>
          </a:p>
          <a:p>
            <a:pPr lvl="2"/>
            <a:r>
              <a:rPr lang="en-US" dirty="0"/>
              <a:t>Yogurt </a:t>
            </a:r>
            <a:r>
              <a:rPr lang="en-US" i="1" dirty="0"/>
              <a:t>(sugar limits apply)</a:t>
            </a:r>
          </a:p>
          <a:p>
            <a:pPr lvl="2"/>
            <a:r>
              <a:rPr lang="en-US" dirty="0"/>
              <a:t>Natural cheeses</a:t>
            </a:r>
          </a:p>
          <a:p>
            <a:pPr lvl="2"/>
            <a:r>
              <a:rPr lang="en-US" dirty="0"/>
              <a:t>Meat, poultry, fish </a:t>
            </a:r>
            <a:r>
              <a:rPr lang="en-US" i="1" dirty="0"/>
              <a:t>(not shellfish)</a:t>
            </a:r>
          </a:p>
          <a:p>
            <a:pPr lvl="2"/>
            <a:r>
              <a:rPr lang="en-US" dirty="0"/>
              <a:t>Beans, lentils</a:t>
            </a:r>
          </a:p>
          <a:p>
            <a:pPr marL="914400" lvl="2" indent="0">
              <a:buNone/>
            </a:pPr>
            <a:endParaRPr lang="en-US" dirty="0"/>
          </a:p>
          <a:p>
            <a:pPr lvl="1"/>
            <a:r>
              <a:rPr lang="en-US" sz="2400" b="1" u="sng" dirty="0"/>
              <a:t>Not</a:t>
            </a:r>
            <a:r>
              <a:rPr lang="en-US" sz="2400" dirty="0"/>
              <a:t> Creditable:</a:t>
            </a:r>
          </a:p>
          <a:p>
            <a:pPr lvl="2"/>
            <a:r>
              <a:rPr lang="en-US" dirty="0"/>
              <a:t>Soy yogurt &amp; tofu</a:t>
            </a:r>
          </a:p>
          <a:p>
            <a:pPr lvl="2"/>
            <a:r>
              <a:rPr lang="en-US" dirty="0"/>
              <a:t>Processed cheeses, spreads</a:t>
            </a:r>
          </a:p>
        </p:txBody>
      </p:sp>
      <p:pic>
        <p:nvPicPr>
          <p:cNvPr id="4" name="Picture 3" descr="P:\Graphics\Pictures\iStock photo\SIS Powerpoint\egg carten iStock_000013038958Medium.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251871" y="2496642"/>
            <a:ext cx="4940129" cy="3237912"/>
          </a:xfrm>
          <a:prstGeom prst="rect">
            <a:avLst/>
          </a:prstGeom>
          <a:noFill/>
          <a:effectLst>
            <a:softEdge rad="1270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522370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135" y="-265472"/>
            <a:ext cx="10452813" cy="1400530"/>
          </a:xfrm>
        </p:spPr>
        <p:txBody>
          <a:bodyPr/>
          <a:lstStyle/>
          <a:p>
            <a:r>
              <a:rPr lang="en-US" b="1" dirty="0"/>
              <a:t>6 – 11 Months Meal Pattern  </a:t>
            </a:r>
          </a:p>
        </p:txBody>
      </p:sp>
      <p:sp>
        <p:nvSpPr>
          <p:cNvPr id="3" name="Content Placeholder 2"/>
          <p:cNvSpPr>
            <a:spLocks noGrp="1"/>
          </p:cNvSpPr>
          <p:nvPr>
            <p:ph idx="1"/>
          </p:nvPr>
        </p:nvSpPr>
        <p:spPr>
          <a:xfrm>
            <a:off x="272463" y="865240"/>
            <a:ext cx="8243148" cy="5992760"/>
          </a:xfrm>
        </p:spPr>
        <p:txBody>
          <a:bodyPr>
            <a:noAutofit/>
          </a:bodyPr>
          <a:lstStyle/>
          <a:p>
            <a:r>
              <a:rPr lang="en-US" sz="2000" b="1" dirty="0">
                <a:latin typeface="+mn-lt"/>
              </a:rPr>
              <a:t>Snack – </a:t>
            </a:r>
            <a:r>
              <a:rPr lang="en-US" sz="2000" b="1" dirty="0">
                <a:solidFill>
                  <a:srgbClr val="FF0000"/>
                </a:solidFill>
                <a:latin typeface="+mn-lt"/>
              </a:rPr>
              <a:t>NO Meat/Meat Alternate!!</a:t>
            </a:r>
          </a:p>
          <a:p>
            <a:pPr marL="0" indent="0">
              <a:buNone/>
            </a:pPr>
            <a:endParaRPr lang="en-US" sz="1000" dirty="0">
              <a:latin typeface="+mn-lt"/>
            </a:endParaRPr>
          </a:p>
          <a:p>
            <a:pPr lvl="1"/>
            <a:r>
              <a:rPr lang="en-US" sz="1800" dirty="0">
                <a:latin typeface="+mn-lt"/>
              </a:rPr>
              <a:t>Iron-Fortified Formula/</a:t>
            </a:r>
            <a:r>
              <a:rPr lang="en-US" sz="1800" dirty="0" err="1">
                <a:latin typeface="+mn-lt"/>
              </a:rPr>
              <a:t>Breastmilk</a:t>
            </a:r>
            <a:r>
              <a:rPr lang="en-US" sz="1800" dirty="0">
                <a:latin typeface="+mn-lt"/>
              </a:rPr>
              <a:t> </a:t>
            </a:r>
            <a:r>
              <a:rPr lang="en-US" sz="1800" b="1" dirty="0">
                <a:latin typeface="+mn-lt"/>
              </a:rPr>
              <a:t>always </a:t>
            </a:r>
            <a:r>
              <a:rPr lang="en-US" sz="1800" dirty="0">
                <a:latin typeface="+mn-lt"/>
              </a:rPr>
              <a:t>required</a:t>
            </a:r>
          </a:p>
          <a:p>
            <a:pPr lvl="6"/>
            <a:r>
              <a:rPr lang="en-US" sz="1800" b="1" dirty="0">
                <a:solidFill>
                  <a:srgbClr val="00B050"/>
                </a:solidFill>
                <a:latin typeface="+mn-lt"/>
              </a:rPr>
              <a:t>and</a:t>
            </a:r>
            <a:endParaRPr lang="en-US" sz="1800" dirty="0">
              <a:latin typeface="+mn-lt"/>
            </a:endParaRPr>
          </a:p>
          <a:p>
            <a:pPr lvl="1"/>
            <a:r>
              <a:rPr lang="en-US" sz="1800" b="1" dirty="0">
                <a:latin typeface="+mn-lt"/>
              </a:rPr>
              <a:t>Grain, </a:t>
            </a:r>
            <a:r>
              <a:rPr lang="en-US" sz="1800" dirty="0">
                <a:latin typeface="+mn-lt"/>
              </a:rPr>
              <a:t>according to developmental abilities: 	</a:t>
            </a:r>
          </a:p>
          <a:p>
            <a:pPr lvl="2"/>
            <a:r>
              <a:rPr lang="en-US" sz="1800" dirty="0">
                <a:latin typeface="+mn-lt"/>
              </a:rPr>
              <a:t>Younger babies (mush/puree): </a:t>
            </a:r>
          </a:p>
          <a:p>
            <a:pPr lvl="3"/>
            <a:r>
              <a:rPr lang="en-US" sz="1800" dirty="0">
                <a:latin typeface="+mn-lt"/>
              </a:rPr>
              <a:t>Iron-fortified </a:t>
            </a:r>
            <a:r>
              <a:rPr lang="en-US" sz="1800" b="1" u="sng" dirty="0">
                <a:latin typeface="+mn-lt"/>
              </a:rPr>
              <a:t>infant</a:t>
            </a:r>
            <a:r>
              <a:rPr lang="en-US" sz="1800" dirty="0">
                <a:latin typeface="+mn-lt"/>
              </a:rPr>
              <a:t> cereal or IFIC (oats, barley, rice, wheat)</a:t>
            </a:r>
            <a:r>
              <a:rPr lang="en-US" sz="1800" i="1" dirty="0">
                <a:latin typeface="+mn-lt"/>
              </a:rPr>
              <a:t> </a:t>
            </a:r>
          </a:p>
          <a:p>
            <a:pPr lvl="4"/>
            <a:r>
              <a:rPr lang="en-US" sz="1800" dirty="0"/>
              <a:t>Still </a:t>
            </a:r>
            <a:r>
              <a:rPr lang="en-US" sz="1800" b="1" u="sng" dirty="0"/>
              <a:t>cannot</a:t>
            </a:r>
            <a:r>
              <a:rPr lang="en-US" sz="1800" dirty="0"/>
              <a:t> serve hot cereals for older children  		      (Cream of Wheat, Malt-O-Meal, oatmeal, etc.)</a:t>
            </a:r>
          </a:p>
          <a:p>
            <a:pPr lvl="4"/>
            <a:endParaRPr lang="en-US" sz="1800" i="1" dirty="0">
              <a:latin typeface="+mn-lt"/>
            </a:endParaRPr>
          </a:p>
          <a:p>
            <a:pPr lvl="2"/>
            <a:r>
              <a:rPr lang="en-US" sz="1800" dirty="0">
                <a:latin typeface="+mn-lt"/>
              </a:rPr>
              <a:t>Older babies (finger foods):</a:t>
            </a:r>
          </a:p>
          <a:p>
            <a:pPr lvl="3"/>
            <a:r>
              <a:rPr lang="en-US" sz="1800" dirty="0">
                <a:latin typeface="+mn-lt"/>
              </a:rPr>
              <a:t>Bread, tortilla, crackers </a:t>
            </a:r>
            <a:r>
              <a:rPr lang="en-US" sz="1800" dirty="0">
                <a:solidFill>
                  <a:srgbClr val="FF0000"/>
                </a:solidFill>
                <a:latin typeface="+mn-lt"/>
              </a:rPr>
              <a:t> </a:t>
            </a:r>
          </a:p>
          <a:p>
            <a:pPr lvl="3"/>
            <a:r>
              <a:rPr lang="en-US" sz="1800" dirty="0">
                <a:latin typeface="+mn-lt"/>
              </a:rPr>
              <a:t>Ready-to-eat breakfast cereals </a:t>
            </a:r>
            <a:r>
              <a:rPr lang="en-US" sz="1800" i="1" dirty="0">
                <a:latin typeface="+mn-lt"/>
              </a:rPr>
              <a:t>(sugar limits apply)</a:t>
            </a:r>
          </a:p>
          <a:p>
            <a:pPr lvl="4"/>
            <a:r>
              <a:rPr lang="en-US" sz="1800" dirty="0"/>
              <a:t>Still </a:t>
            </a:r>
            <a:r>
              <a:rPr lang="en-US" sz="1800" b="1" u="sng" dirty="0"/>
              <a:t>cannot</a:t>
            </a:r>
            <a:r>
              <a:rPr lang="en-US" sz="1800" dirty="0"/>
              <a:t> serve other grain items (noodles, rice, tortilla chips, etc.) that are served to older children.</a:t>
            </a:r>
          </a:p>
          <a:p>
            <a:pPr lvl="4"/>
            <a:r>
              <a:rPr lang="en-US" sz="1800" dirty="0"/>
              <a:t>Puffs NOT creditable</a:t>
            </a:r>
          </a:p>
          <a:p>
            <a:pPr lvl="4"/>
            <a:r>
              <a:rPr lang="en-US" sz="1800" dirty="0"/>
              <a:t>Grain-based desserts, honey flavors NOT creditable</a:t>
            </a:r>
          </a:p>
          <a:p>
            <a:pPr lvl="6"/>
            <a:r>
              <a:rPr lang="en-US" sz="1800" b="1" dirty="0">
                <a:solidFill>
                  <a:srgbClr val="00B050"/>
                </a:solidFill>
                <a:latin typeface="+mn-lt"/>
              </a:rPr>
              <a:t>and </a:t>
            </a:r>
            <a:endParaRPr lang="en-US" sz="1800" dirty="0">
              <a:latin typeface="+mn-lt"/>
            </a:endParaRPr>
          </a:p>
          <a:p>
            <a:pPr lvl="1"/>
            <a:r>
              <a:rPr lang="en-US" sz="1800" b="1" dirty="0">
                <a:latin typeface="+mn-lt"/>
              </a:rPr>
              <a:t>Fruit, Vegetable </a:t>
            </a:r>
            <a:r>
              <a:rPr lang="en-US" sz="1800" dirty="0">
                <a:latin typeface="+mn-lt"/>
              </a:rPr>
              <a:t>or combination of both  (</a:t>
            </a:r>
            <a:r>
              <a:rPr lang="en-US" sz="1800" dirty="0">
                <a:solidFill>
                  <a:srgbClr val="FF0000"/>
                </a:solidFill>
                <a:latin typeface="+mn-lt"/>
              </a:rPr>
              <a:t>no juice</a:t>
            </a:r>
            <a:r>
              <a:rPr lang="en-US" sz="1800" dirty="0">
                <a:latin typeface="+mn-lt"/>
              </a:rPr>
              <a:t>)</a:t>
            </a: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15611" y="1813919"/>
            <a:ext cx="3456073" cy="4252584"/>
          </a:xfrm>
          <a:prstGeom prst="rect">
            <a:avLst/>
          </a:prstGeom>
        </p:spPr>
      </p:pic>
    </p:spTree>
    <p:extLst>
      <p:ext uri="{BB962C8B-B14F-4D97-AF65-F5344CB8AC3E}">
        <p14:creationId xmlns:p14="http://schemas.microsoft.com/office/powerpoint/2010/main" val="4256143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669" y="192533"/>
            <a:ext cx="9404723" cy="1400530"/>
          </a:xfrm>
        </p:spPr>
        <p:txBody>
          <a:bodyPr/>
          <a:lstStyle/>
          <a:p>
            <a:r>
              <a:rPr lang="en-US" b="1" u="sng" dirty="0"/>
              <a:t>NEW</a:t>
            </a:r>
            <a:r>
              <a:rPr lang="en-US" b="1" dirty="0"/>
              <a:t> Guidelines Handout: </a:t>
            </a:r>
            <a:br>
              <a:rPr lang="en-US" b="1" dirty="0"/>
            </a:br>
            <a:r>
              <a:rPr lang="en-US" b="1" dirty="0"/>
              <a:t>Solid Foods for Infants in CACFP</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5149" y="1593064"/>
            <a:ext cx="9141701" cy="4768408"/>
          </a:xfrm>
          <a:prstGeom prst="rect">
            <a:avLst/>
          </a:prstGeom>
        </p:spPr>
      </p:pic>
      <p:sp>
        <p:nvSpPr>
          <p:cNvPr id="7" name="Rounded Rectangle 6"/>
          <p:cNvSpPr/>
          <p:nvPr/>
        </p:nvSpPr>
        <p:spPr>
          <a:xfrm>
            <a:off x="4856160" y="5953502"/>
            <a:ext cx="2936878" cy="571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Handout</a:t>
            </a:r>
          </a:p>
        </p:txBody>
      </p:sp>
    </p:spTree>
    <p:extLst>
      <p:ext uri="{BB962C8B-B14F-4D97-AF65-F5344CB8AC3E}">
        <p14:creationId xmlns:p14="http://schemas.microsoft.com/office/powerpoint/2010/main" val="3150427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669" y="356065"/>
            <a:ext cx="9404723" cy="1400530"/>
          </a:xfrm>
        </p:spPr>
        <p:txBody>
          <a:bodyPr/>
          <a:lstStyle/>
          <a:p>
            <a:r>
              <a:rPr lang="en-US" b="1" dirty="0"/>
              <a:t>Infant Meal Documentation</a:t>
            </a:r>
          </a:p>
        </p:txBody>
      </p:sp>
      <p:sp>
        <p:nvSpPr>
          <p:cNvPr id="6" name="TextBox 5"/>
          <p:cNvSpPr txBox="1"/>
          <p:nvPr/>
        </p:nvSpPr>
        <p:spPr>
          <a:xfrm>
            <a:off x="425669" y="1119148"/>
            <a:ext cx="6195848" cy="5755422"/>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chemeClr val="tx2"/>
                </a:solidFill>
              </a:rPr>
              <a:t>Get rid of any older forms!  </a:t>
            </a:r>
          </a:p>
          <a:p>
            <a:pPr marL="457200" indent="-457200">
              <a:buFont typeface="Arial" panose="020B0604020202020204" pitchFamily="34" charset="0"/>
              <a:buChar char="•"/>
            </a:pPr>
            <a:endParaRPr lang="en-US" sz="2800" dirty="0">
              <a:solidFill>
                <a:schemeClr val="tx2"/>
              </a:solidFill>
            </a:endParaRPr>
          </a:p>
          <a:p>
            <a:pPr marL="457200" indent="-457200">
              <a:buFont typeface="Arial" panose="020B0604020202020204" pitchFamily="34" charset="0"/>
              <a:buChar char="•"/>
            </a:pPr>
            <a:r>
              <a:rPr lang="en-US" sz="2800" dirty="0">
                <a:solidFill>
                  <a:schemeClr val="tx2"/>
                </a:solidFill>
              </a:rPr>
              <a:t>Document everything </a:t>
            </a:r>
            <a:r>
              <a:rPr lang="en-US" sz="2800" b="1" dirty="0">
                <a:solidFill>
                  <a:schemeClr val="tx2"/>
                </a:solidFill>
              </a:rPr>
              <a:t>offered</a:t>
            </a:r>
            <a:r>
              <a:rPr lang="en-US" sz="2800" dirty="0">
                <a:solidFill>
                  <a:schemeClr val="tx2"/>
                </a:solidFill>
              </a:rPr>
              <a:t>, not just eaten</a:t>
            </a:r>
          </a:p>
          <a:p>
            <a:endParaRPr lang="en-US" sz="2800" dirty="0">
              <a:solidFill>
                <a:schemeClr val="tx2"/>
              </a:solidFill>
            </a:endParaRPr>
          </a:p>
          <a:p>
            <a:pPr marL="457200" indent="-457200">
              <a:buFont typeface="Arial" panose="020B0604020202020204" pitchFamily="34" charset="0"/>
              <a:buChar char="•"/>
            </a:pPr>
            <a:r>
              <a:rPr lang="en-US" sz="2800" dirty="0">
                <a:solidFill>
                  <a:schemeClr val="tx2"/>
                </a:solidFill>
              </a:rPr>
              <a:t>Birth – 5 months: </a:t>
            </a:r>
          </a:p>
          <a:p>
            <a:pPr marL="914400" lvl="1" indent="-457200">
              <a:buFont typeface="Arial" panose="020B0604020202020204" pitchFamily="34" charset="0"/>
              <a:buChar char="•"/>
            </a:pPr>
            <a:r>
              <a:rPr lang="en-US" sz="2800" dirty="0">
                <a:solidFill>
                  <a:schemeClr val="tx2"/>
                </a:solidFill>
              </a:rPr>
              <a:t>Breastmilk, IFIF required</a:t>
            </a:r>
          </a:p>
          <a:p>
            <a:pPr marL="914400" lvl="1" indent="-457200">
              <a:buFont typeface="Arial" panose="020B0604020202020204" pitchFamily="34" charset="0"/>
              <a:buChar char="•"/>
            </a:pPr>
            <a:r>
              <a:rPr lang="en-US" sz="2800" dirty="0">
                <a:solidFill>
                  <a:schemeClr val="tx2"/>
                </a:solidFill>
              </a:rPr>
              <a:t>“By mom” / “BFOS”</a:t>
            </a:r>
          </a:p>
          <a:p>
            <a:pPr marL="457200" indent="-457200">
              <a:buFont typeface="Arial" panose="020B0604020202020204" pitchFamily="34" charset="0"/>
              <a:buChar char="•"/>
            </a:pPr>
            <a:endParaRPr lang="en-US" sz="2800" dirty="0">
              <a:solidFill>
                <a:schemeClr val="tx2"/>
              </a:solidFill>
            </a:endParaRPr>
          </a:p>
          <a:p>
            <a:pPr marL="457200" indent="-457200">
              <a:buFont typeface="Arial" panose="020B0604020202020204" pitchFamily="34" charset="0"/>
              <a:buChar char="•"/>
            </a:pPr>
            <a:r>
              <a:rPr lang="en-US" sz="2800" dirty="0">
                <a:solidFill>
                  <a:schemeClr val="tx2"/>
                </a:solidFill>
              </a:rPr>
              <a:t>6 – 11 months: </a:t>
            </a:r>
          </a:p>
          <a:p>
            <a:pPr marL="914400" lvl="1" indent="-457200">
              <a:buFont typeface="Arial" panose="020B0604020202020204" pitchFamily="34" charset="0"/>
              <a:buChar char="•"/>
            </a:pPr>
            <a:r>
              <a:rPr lang="en-US" sz="2800" dirty="0">
                <a:solidFill>
                  <a:schemeClr val="tx2"/>
                </a:solidFill>
              </a:rPr>
              <a:t>Breastmilk, IFIF required</a:t>
            </a:r>
          </a:p>
          <a:p>
            <a:pPr marL="914400" lvl="1" indent="-457200">
              <a:buFont typeface="Arial" panose="020B0604020202020204" pitchFamily="34" charset="0"/>
              <a:buChar char="•"/>
            </a:pPr>
            <a:r>
              <a:rPr lang="en-US" sz="2800" dirty="0">
                <a:solidFill>
                  <a:schemeClr val="tx2"/>
                </a:solidFill>
              </a:rPr>
              <a:t>Introduce foods</a:t>
            </a:r>
          </a:p>
          <a:p>
            <a:pPr lvl="1"/>
            <a:endParaRPr lang="en-US" sz="3200" dirty="0"/>
          </a:p>
        </p:txBody>
      </p:sp>
      <p:sp>
        <p:nvSpPr>
          <p:cNvPr id="7" name="Rounded Rectangle 6"/>
          <p:cNvSpPr/>
          <p:nvPr/>
        </p:nvSpPr>
        <p:spPr>
          <a:xfrm>
            <a:off x="4856160" y="5953502"/>
            <a:ext cx="2936878" cy="571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Handout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599" y="1119148"/>
            <a:ext cx="5670755" cy="4731008"/>
          </a:xfrm>
          <a:prstGeom prst="rect">
            <a:avLst/>
          </a:prstGeom>
        </p:spPr>
      </p:pic>
    </p:spTree>
    <p:extLst>
      <p:ext uri="{BB962C8B-B14F-4D97-AF65-F5344CB8AC3E}">
        <p14:creationId xmlns:p14="http://schemas.microsoft.com/office/powerpoint/2010/main" val="2942167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Q&amp;A</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4335" y="2172929"/>
            <a:ext cx="2891605" cy="4412225"/>
          </a:xfrm>
          <a:prstGeom prst="rect">
            <a:avLst/>
          </a:prstGeom>
        </p:spPr>
      </p:pic>
      <p:sp>
        <p:nvSpPr>
          <p:cNvPr id="3" name="Content Placeholder 2"/>
          <p:cNvSpPr>
            <a:spLocks noGrp="1"/>
          </p:cNvSpPr>
          <p:nvPr>
            <p:ph idx="1"/>
          </p:nvPr>
        </p:nvSpPr>
        <p:spPr>
          <a:xfrm>
            <a:off x="646111" y="1571137"/>
            <a:ext cx="8389734" cy="4195481"/>
          </a:xfrm>
        </p:spPr>
        <p:txBody>
          <a:bodyPr/>
          <a:lstStyle/>
          <a:p>
            <a:r>
              <a:rPr lang="en-US" dirty="0"/>
              <a:t>Scenario: </a:t>
            </a:r>
          </a:p>
          <a:p>
            <a:pPr lvl="1"/>
            <a:r>
              <a:rPr lang="en-US" dirty="0"/>
              <a:t>A 5 month old infant is developmentally ready to start eating iron-fortified infant cereal, and parent and center teacher agree to try it. </a:t>
            </a:r>
          </a:p>
          <a:p>
            <a:pPr lvl="1"/>
            <a:endParaRPr lang="en-US" dirty="0"/>
          </a:p>
          <a:p>
            <a:pPr lvl="1"/>
            <a:r>
              <a:rPr lang="en-US" dirty="0"/>
              <a:t>How do we document?</a:t>
            </a:r>
          </a:p>
          <a:p>
            <a:pPr lvl="1"/>
            <a:endParaRPr lang="en-US" dirty="0"/>
          </a:p>
          <a:p>
            <a:pPr lvl="1"/>
            <a:r>
              <a:rPr lang="en-US" dirty="0"/>
              <a:t>Do we need a doctor’s note?</a:t>
            </a:r>
          </a:p>
        </p:txBody>
      </p:sp>
    </p:spTree>
    <p:extLst>
      <p:ext uri="{BB962C8B-B14F-4D97-AF65-F5344CB8AC3E}">
        <p14:creationId xmlns:p14="http://schemas.microsoft.com/office/powerpoint/2010/main" val="1502444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46111" y="167583"/>
            <a:ext cx="9404723" cy="1400530"/>
          </a:xfrm>
        </p:spPr>
        <p:txBody>
          <a:bodyPr/>
          <a:lstStyle/>
          <a:p>
            <a:r>
              <a:rPr lang="en-US" b="1" dirty="0"/>
              <a:t>Additional Documentation</a:t>
            </a:r>
          </a:p>
        </p:txBody>
      </p:sp>
      <p:sp>
        <p:nvSpPr>
          <p:cNvPr id="2" name="Text Placeholder 1"/>
          <p:cNvSpPr>
            <a:spLocks noGrp="1"/>
          </p:cNvSpPr>
          <p:nvPr>
            <p:ph idx="1"/>
          </p:nvPr>
        </p:nvSpPr>
        <p:spPr>
          <a:xfrm>
            <a:off x="646111" y="1706291"/>
            <a:ext cx="4611688" cy="4475788"/>
          </a:xfrm>
        </p:spPr>
        <p:txBody>
          <a:bodyPr/>
          <a:lstStyle/>
          <a:p>
            <a:r>
              <a:rPr lang="en-US" dirty="0">
                <a:solidFill>
                  <a:schemeClr val="tx2">
                    <a:lumMod val="75000"/>
                  </a:schemeClr>
                </a:solidFill>
                <a:latin typeface="Century Gothic" panose="020B0502020202020204" pitchFamily="34" charset="0"/>
              </a:rPr>
              <a:t>Receipts and/or invoices showing formula and foods purchased</a:t>
            </a:r>
          </a:p>
          <a:p>
            <a:pPr lvl="1"/>
            <a:r>
              <a:rPr lang="en-US" dirty="0">
                <a:solidFill>
                  <a:schemeClr val="tx2">
                    <a:lumMod val="75000"/>
                  </a:schemeClr>
                </a:solidFill>
                <a:latin typeface="Century Gothic" panose="020B0502020202020204" pitchFamily="34" charset="0"/>
              </a:rPr>
              <a:t>IFIF must be FDA inspected </a:t>
            </a:r>
          </a:p>
          <a:p>
            <a:endParaRPr lang="en-US" dirty="0">
              <a:solidFill>
                <a:schemeClr val="tx2">
                  <a:lumMod val="75000"/>
                </a:schemeClr>
              </a:solidFill>
              <a:latin typeface="Century Gothic" panose="020B0502020202020204" pitchFamily="34" charset="0"/>
            </a:endParaRPr>
          </a:p>
          <a:p>
            <a:r>
              <a:rPr lang="en-US" dirty="0">
                <a:solidFill>
                  <a:schemeClr val="tx2">
                    <a:lumMod val="75000"/>
                  </a:schemeClr>
                </a:solidFill>
                <a:latin typeface="Century Gothic" panose="020B0502020202020204" pitchFamily="34" charset="0"/>
              </a:rPr>
              <a:t>Formula and baby foods on hand</a:t>
            </a:r>
          </a:p>
          <a:p>
            <a:endParaRPr lang="en-US" dirty="0">
              <a:solidFill>
                <a:schemeClr val="tx2">
                  <a:lumMod val="75000"/>
                </a:schemeClr>
              </a:solidFill>
              <a:latin typeface="Century Gothic" panose="020B0502020202020204" pitchFamily="34" charset="0"/>
            </a:endParaRP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007466" y="1706290"/>
            <a:ext cx="6971222" cy="3894410"/>
          </a:xfrm>
          <a:prstGeom prst="rect">
            <a:avLst/>
          </a:prstGeom>
          <a:ln w="38100">
            <a:solidFill>
              <a:srgbClr val="002060"/>
            </a:solidFill>
          </a:ln>
        </p:spPr>
      </p:pic>
    </p:spTree>
    <p:extLst>
      <p:ext uri="{BB962C8B-B14F-4D97-AF65-F5344CB8AC3E}">
        <p14:creationId xmlns:p14="http://schemas.microsoft.com/office/powerpoint/2010/main" val="3313547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623672" y="1152983"/>
            <a:ext cx="4296580" cy="4880472"/>
          </a:xfrm>
          <a:prstGeom prst="rect">
            <a:avLst/>
          </a:prstGeom>
          <a:effectLst>
            <a:softEdge rad="63500"/>
          </a:effectLst>
        </p:spPr>
      </p:pic>
      <p:sp>
        <p:nvSpPr>
          <p:cNvPr id="2" name="Title 1"/>
          <p:cNvSpPr>
            <a:spLocks noGrp="1"/>
          </p:cNvSpPr>
          <p:nvPr>
            <p:ph type="title"/>
          </p:nvPr>
        </p:nvSpPr>
        <p:spPr>
          <a:xfrm>
            <a:off x="286440" y="249266"/>
            <a:ext cx="7337232" cy="1400530"/>
          </a:xfrm>
        </p:spPr>
        <p:txBody>
          <a:bodyPr/>
          <a:lstStyle/>
          <a:p>
            <a:r>
              <a:rPr lang="en-US" b="1" dirty="0"/>
              <a:t>Transition Period</a:t>
            </a:r>
            <a:endParaRPr lang="en-US" b="1" strike="sngStrike" dirty="0"/>
          </a:p>
        </p:txBody>
      </p:sp>
      <p:sp>
        <p:nvSpPr>
          <p:cNvPr id="3" name="Content Placeholder 2"/>
          <p:cNvSpPr>
            <a:spLocks noGrp="1"/>
          </p:cNvSpPr>
          <p:nvPr>
            <p:ph idx="1"/>
          </p:nvPr>
        </p:nvSpPr>
        <p:spPr>
          <a:xfrm>
            <a:off x="286440" y="1649796"/>
            <a:ext cx="7337232" cy="4682178"/>
          </a:xfrm>
        </p:spPr>
        <p:txBody>
          <a:bodyPr>
            <a:normAutofit fontScale="92500" lnSpcReduction="10000"/>
          </a:bodyPr>
          <a:lstStyle/>
          <a:p>
            <a:r>
              <a:rPr lang="en-US" b="1" dirty="0" err="1"/>
              <a:t>Breastmilk</a:t>
            </a:r>
            <a:r>
              <a:rPr lang="en-US" b="1" dirty="0"/>
              <a:t> remains creditable after 12 months</a:t>
            </a:r>
          </a:p>
          <a:p>
            <a:pPr lvl="1"/>
            <a:r>
              <a:rPr lang="en-US" dirty="0"/>
              <a:t>May serve combination of                    </a:t>
            </a:r>
            <a:r>
              <a:rPr lang="en-US" dirty="0" err="1"/>
              <a:t>breastmilk</a:t>
            </a:r>
            <a:r>
              <a:rPr lang="en-US" dirty="0"/>
              <a:t> &amp; whole milk </a:t>
            </a:r>
            <a:endParaRPr lang="en-US" b="1" dirty="0"/>
          </a:p>
          <a:p>
            <a:endParaRPr lang="en-US" b="1" dirty="0"/>
          </a:p>
          <a:p>
            <a:r>
              <a:rPr lang="en-US" b="1" dirty="0"/>
              <a:t>One-month (12-13 mo.) period to transition to whole milk</a:t>
            </a:r>
          </a:p>
          <a:p>
            <a:pPr lvl="1"/>
            <a:r>
              <a:rPr lang="en-US" dirty="0"/>
              <a:t>May serve combination of IFIF &amp; whole</a:t>
            </a:r>
          </a:p>
          <a:p>
            <a:pPr lvl="1"/>
            <a:r>
              <a:rPr lang="en-US" dirty="0"/>
              <a:t>Document as whole milk </a:t>
            </a:r>
          </a:p>
          <a:p>
            <a:pPr lvl="1"/>
            <a:r>
              <a:rPr lang="en-US" dirty="0"/>
              <a:t>IFIF </a:t>
            </a:r>
            <a:r>
              <a:rPr lang="en-US" u="sng" dirty="0"/>
              <a:t>not</a:t>
            </a:r>
            <a:r>
              <a:rPr lang="en-US" dirty="0"/>
              <a:t> creditable after 13 months (</a:t>
            </a:r>
            <a:r>
              <a:rPr lang="en-US" i="1" dirty="0"/>
              <a:t>except with doctor’s note)</a:t>
            </a:r>
          </a:p>
          <a:p>
            <a:endParaRPr lang="en-US" dirty="0"/>
          </a:p>
          <a:p>
            <a:endParaRPr lang="en-US" dirty="0"/>
          </a:p>
        </p:txBody>
      </p:sp>
    </p:spTree>
    <p:extLst>
      <p:ext uri="{BB962C8B-B14F-4D97-AF65-F5344CB8AC3E}">
        <p14:creationId xmlns:p14="http://schemas.microsoft.com/office/powerpoint/2010/main" val="1699865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440" y="249266"/>
            <a:ext cx="7337232" cy="1400530"/>
          </a:xfrm>
        </p:spPr>
        <p:txBody>
          <a:bodyPr/>
          <a:lstStyle/>
          <a:p>
            <a:r>
              <a:rPr lang="en-US" b="1" u="sng" dirty="0"/>
              <a:t>NEW</a:t>
            </a:r>
            <a:r>
              <a:rPr lang="en-US" b="1" dirty="0"/>
              <a:t> CACFP Feeding Infants Guide – 2019!</a:t>
            </a:r>
            <a:endParaRPr lang="en-US" b="1" strike="sngStrike" dirty="0"/>
          </a:p>
        </p:txBody>
      </p:sp>
      <p:sp>
        <p:nvSpPr>
          <p:cNvPr id="10" name="Content Placeholder 2"/>
          <p:cNvSpPr txBox="1">
            <a:spLocks/>
          </p:cNvSpPr>
          <p:nvPr/>
        </p:nvSpPr>
        <p:spPr>
          <a:xfrm>
            <a:off x="424092" y="1649796"/>
            <a:ext cx="9403742" cy="4672346"/>
          </a:xfrm>
          <a:prstGeom prst="rect">
            <a:avLst/>
          </a:prstGeom>
        </p:spPr>
        <p:txBody>
          <a:bodyPr vert="horz" lIns="91440" tIns="45720" rIns="91440" bIns="45720" rtlCol="0">
            <a:normAutofit/>
          </a:bodyPr>
          <a:lstStyle>
            <a:lvl1pPr marL="342900" indent="-342900" algn="l" defTabSz="457200" rtl="0" eaLnBrk="1" latinLnBrk="0" hangingPunct="1">
              <a:spcBef>
                <a:spcPts val="0"/>
              </a:spcBef>
              <a:spcAft>
                <a:spcPts val="0"/>
              </a:spcAft>
              <a:buClr>
                <a:srgbClr val="0B4060"/>
              </a:buClr>
              <a:buSzPct val="93000"/>
              <a:buFont typeface="Century Gothic" panose="020B0502020202020204" pitchFamily="34" charset="0"/>
              <a:buChar char="•"/>
              <a:defRPr sz="3200" b="0" i="0" kern="1200">
                <a:solidFill>
                  <a:srgbClr val="0B4060"/>
                </a:solidFill>
                <a:latin typeface="+mj-lt"/>
                <a:ea typeface="+mj-ea"/>
                <a:cs typeface="+mj-cs"/>
              </a:defRPr>
            </a:lvl1pPr>
            <a:lvl2pPr marL="742950" indent="-285750" algn="l" defTabSz="457200" rtl="0" eaLnBrk="1" latinLnBrk="0" hangingPunct="1">
              <a:spcBef>
                <a:spcPts val="0"/>
              </a:spcBef>
              <a:spcAft>
                <a:spcPts val="0"/>
              </a:spcAft>
              <a:buClr>
                <a:srgbClr val="0B4060"/>
              </a:buClr>
              <a:buSzPct val="93000"/>
              <a:buFont typeface="Courier New" panose="02070309020205020404" pitchFamily="49" charset="0"/>
              <a:buChar char="o"/>
              <a:defRPr sz="2800" b="0" i="0" kern="1200">
                <a:solidFill>
                  <a:srgbClr val="0B4060"/>
                </a:solidFill>
                <a:latin typeface="+mj-lt"/>
                <a:ea typeface="+mj-ea"/>
                <a:cs typeface="+mj-cs"/>
              </a:defRPr>
            </a:lvl2pPr>
            <a:lvl3pPr marL="1143000" indent="-228600" algn="l" defTabSz="457200" rtl="0" eaLnBrk="1" latinLnBrk="0" hangingPunct="1">
              <a:spcBef>
                <a:spcPts val="0"/>
              </a:spcBef>
              <a:spcAft>
                <a:spcPts val="0"/>
              </a:spcAft>
              <a:buClr>
                <a:srgbClr val="0B4060"/>
              </a:buClr>
              <a:buSzPct val="93000"/>
              <a:buFont typeface="Wingdings" panose="05000000000000000000" pitchFamily="2" charset="2"/>
              <a:buChar char="§"/>
              <a:defRPr sz="2400" b="0" i="0" kern="1200">
                <a:solidFill>
                  <a:srgbClr val="0B4060"/>
                </a:solidFill>
                <a:latin typeface="+mj-lt"/>
                <a:ea typeface="+mj-ea"/>
                <a:cs typeface="+mj-cs"/>
              </a:defRPr>
            </a:lvl3pPr>
            <a:lvl4pPr marL="1600200" indent="-228600" algn="l" defTabSz="457200" rtl="0" eaLnBrk="1" latinLnBrk="0" hangingPunct="1">
              <a:spcBef>
                <a:spcPts val="0"/>
              </a:spcBef>
              <a:spcAft>
                <a:spcPts val="0"/>
              </a:spcAft>
              <a:buClr>
                <a:srgbClr val="0B4060"/>
              </a:buClr>
              <a:buSzPct val="93000"/>
              <a:buFont typeface="Wingdings 3" charset="2"/>
              <a:buChar char=""/>
              <a:defRPr sz="2000" b="0" i="0" kern="1200">
                <a:solidFill>
                  <a:srgbClr val="0B4060"/>
                </a:solidFill>
                <a:latin typeface="+mj-lt"/>
                <a:ea typeface="+mj-ea"/>
                <a:cs typeface="+mj-cs"/>
              </a:defRPr>
            </a:lvl4pPr>
            <a:lvl5pPr marL="2057400" indent="-228600" algn="l" defTabSz="457200" rtl="0" eaLnBrk="1" latinLnBrk="0" hangingPunct="1">
              <a:spcBef>
                <a:spcPts val="0"/>
              </a:spcBef>
              <a:spcAft>
                <a:spcPts val="0"/>
              </a:spcAft>
              <a:buClr>
                <a:srgbClr val="0B4060"/>
              </a:buClr>
              <a:buSzPct val="93000"/>
              <a:buFont typeface="Wingdings 3" charset="2"/>
              <a:buChar char=""/>
              <a:defRPr sz="2000" b="0" i="0" kern="1200">
                <a:solidFill>
                  <a:srgbClr val="0B4060"/>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en-US" dirty="0"/>
              <a:t>More information on:</a:t>
            </a:r>
          </a:p>
          <a:p>
            <a:pPr lvl="1"/>
            <a:r>
              <a:rPr lang="en-US" dirty="0"/>
              <a:t>CACFP infant meal pattern</a:t>
            </a:r>
          </a:p>
          <a:p>
            <a:pPr lvl="1"/>
            <a:r>
              <a:rPr lang="en-US" dirty="0"/>
              <a:t>Developmental readiness for solids</a:t>
            </a:r>
          </a:p>
          <a:p>
            <a:pPr lvl="1"/>
            <a:r>
              <a:rPr lang="en-US" dirty="0"/>
              <a:t>Hunger &amp; fullness signs</a:t>
            </a:r>
          </a:p>
          <a:p>
            <a:pPr lvl="1"/>
            <a:r>
              <a:rPr lang="en-US" dirty="0"/>
              <a:t>Handling / storing </a:t>
            </a:r>
            <a:r>
              <a:rPr lang="en-US" dirty="0" err="1"/>
              <a:t>breastmilk</a:t>
            </a:r>
            <a:r>
              <a:rPr lang="en-US" dirty="0"/>
              <a:t> &amp; formula</a:t>
            </a:r>
          </a:p>
          <a:p>
            <a:pPr lvl="1"/>
            <a:r>
              <a:rPr lang="en-US" dirty="0"/>
              <a:t>Parent communication</a:t>
            </a:r>
          </a:p>
          <a:p>
            <a:pPr lvl="1">
              <a:buFont typeface="Arial" panose="020B0604020202020204" pitchFamily="34" charset="0"/>
              <a:buChar char="•"/>
            </a:pPr>
            <a:endParaRPr lang="en-US" dirty="0"/>
          </a:p>
          <a:p>
            <a:r>
              <a:rPr lang="en-US" dirty="0"/>
              <a:t>Download at</a:t>
            </a:r>
            <a:endParaRPr lang="en-US" u="sng" dirty="0">
              <a:solidFill>
                <a:srgbClr val="0070C0"/>
              </a:solidFill>
            </a:endParaRPr>
          </a:p>
          <a:p>
            <a:pPr marL="457200" lvl="1" indent="0">
              <a:buNone/>
            </a:pPr>
            <a:r>
              <a:rPr lang="en-US" u="sng" dirty="0">
                <a:solidFill>
                  <a:srgbClr val="0070C0"/>
                </a:solidFill>
              </a:rPr>
              <a:t>https://www.fns.usda.gov/tn/feeding-infants-child-and-adult-care-food-program</a:t>
            </a:r>
          </a:p>
        </p:txBody>
      </p:sp>
      <p:pic>
        <p:nvPicPr>
          <p:cNvPr id="5" name="Content Placeholder 1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650461" y="896471"/>
            <a:ext cx="3025639" cy="3915535"/>
          </a:xfrm>
        </p:spPr>
      </p:pic>
    </p:spTree>
    <p:extLst>
      <p:ext uri="{BB962C8B-B14F-4D97-AF65-F5344CB8AC3E}">
        <p14:creationId xmlns:p14="http://schemas.microsoft.com/office/powerpoint/2010/main" val="2940515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156" y="78364"/>
            <a:ext cx="9404723" cy="1400530"/>
          </a:xfrm>
        </p:spPr>
        <p:txBody>
          <a:bodyPr/>
          <a:lstStyle/>
          <a:p>
            <a:r>
              <a:rPr lang="en-US" b="1" dirty="0"/>
              <a:t>Want to learn more about infants?</a:t>
            </a:r>
          </a:p>
        </p:txBody>
      </p:sp>
      <p:sp>
        <p:nvSpPr>
          <p:cNvPr id="3" name="Content Placeholder 2"/>
          <p:cNvSpPr>
            <a:spLocks noGrp="1"/>
          </p:cNvSpPr>
          <p:nvPr>
            <p:ph idx="1"/>
          </p:nvPr>
        </p:nvSpPr>
        <p:spPr>
          <a:xfrm>
            <a:off x="734603" y="1600634"/>
            <a:ext cx="9403742" cy="4195481"/>
          </a:xfrm>
        </p:spPr>
        <p:txBody>
          <a:bodyPr/>
          <a:lstStyle/>
          <a:p>
            <a:r>
              <a:rPr lang="en-US" dirty="0"/>
              <a:t>View recorded infant webinars at </a:t>
            </a:r>
          </a:p>
          <a:p>
            <a:pPr marL="0" indent="0">
              <a:buNone/>
            </a:pPr>
            <a:r>
              <a:rPr lang="en-US" dirty="0"/>
              <a:t>	</a:t>
            </a:r>
            <a:r>
              <a:rPr lang="en-US" u="sng" dirty="0">
                <a:solidFill>
                  <a:srgbClr val="0070C0"/>
                </a:solidFill>
              </a:rPr>
              <a:t>https://www.fns.usda.gov/cacfp-halftime- thirty-</a:t>
            </a:r>
            <a:r>
              <a:rPr lang="en-US" u="sng" dirty="0" err="1">
                <a:solidFill>
                  <a:srgbClr val="0070C0"/>
                </a:solidFill>
              </a:rPr>
              <a:t>thursdays</a:t>
            </a:r>
            <a:r>
              <a:rPr lang="en-US" u="sng" dirty="0">
                <a:solidFill>
                  <a:srgbClr val="0070C0"/>
                </a:solidFill>
              </a:rPr>
              <a:t>-training-webinar-series</a:t>
            </a:r>
          </a:p>
        </p:txBody>
      </p:sp>
      <p:pic>
        <p:nvPicPr>
          <p:cNvPr id="4" name="Picture 4" descr="Webinar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3510" y="3274142"/>
            <a:ext cx="4985857" cy="3203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280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7385" y="0"/>
            <a:ext cx="6393117" cy="875583"/>
          </a:xfrm>
        </p:spPr>
        <p:txBody>
          <a:bodyPr/>
          <a:lstStyle/>
          <a:p>
            <a:r>
              <a:rPr lang="en-US" sz="4000" b="1" dirty="0"/>
              <a:t>Infant Meal Pattern</a:t>
            </a:r>
          </a:p>
        </p:txBody>
      </p:sp>
      <p:graphicFrame>
        <p:nvGraphicFramePr>
          <p:cNvPr id="6" name="Group 36"/>
          <p:cNvGraphicFramePr>
            <a:graphicFrameLocks noGrp="1"/>
          </p:cNvGraphicFramePr>
          <p:nvPr>
            <p:extLst>
              <p:ext uri="{D42A27DB-BD31-4B8C-83A1-F6EECF244321}">
                <p14:modId xmlns:p14="http://schemas.microsoft.com/office/powerpoint/2010/main" val="608321498"/>
              </p:ext>
            </p:extLst>
          </p:nvPr>
        </p:nvGraphicFramePr>
        <p:xfrm>
          <a:off x="3970485" y="796013"/>
          <a:ext cx="7985872" cy="5886970"/>
        </p:xfrm>
        <a:graphic>
          <a:graphicData uri="http://schemas.openxmlformats.org/drawingml/2006/table">
            <a:tbl>
              <a:tblPr/>
              <a:tblGrid>
                <a:gridCol w="1473082">
                  <a:extLst>
                    <a:ext uri="{9D8B030D-6E8A-4147-A177-3AD203B41FA5}">
                      <a16:colId xmlns:a16="http://schemas.microsoft.com/office/drawing/2014/main" val="20000"/>
                    </a:ext>
                  </a:extLst>
                </a:gridCol>
                <a:gridCol w="2173645">
                  <a:extLst>
                    <a:ext uri="{9D8B030D-6E8A-4147-A177-3AD203B41FA5}">
                      <a16:colId xmlns:a16="http://schemas.microsoft.com/office/drawing/2014/main" val="20001"/>
                    </a:ext>
                  </a:extLst>
                </a:gridCol>
                <a:gridCol w="4339145">
                  <a:extLst>
                    <a:ext uri="{9D8B030D-6E8A-4147-A177-3AD203B41FA5}">
                      <a16:colId xmlns:a16="http://schemas.microsoft.com/office/drawing/2014/main" val="20002"/>
                    </a:ext>
                  </a:extLst>
                </a:gridCol>
              </a:tblGrid>
              <a:tr h="446290">
                <a:tc>
                  <a:txBody>
                    <a:bodyPr/>
                    <a:lstStyle/>
                    <a:p>
                      <a:endParaRPr lang="en-US" dirty="0">
                        <a:solidFill>
                          <a:schemeClr val="tx1"/>
                        </a:solidFill>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sz="400" b="1" dirty="0">
                        <a:solidFill>
                          <a:schemeClr val="tx1"/>
                        </a:solidFill>
                        <a:latin typeface="Times Bold Italic" pitchFamily="18" charset="0"/>
                      </a:endParaRPr>
                    </a:p>
                    <a:p>
                      <a:r>
                        <a:rPr lang="en-US" sz="1600" b="1" dirty="0">
                          <a:solidFill>
                            <a:schemeClr val="tx1"/>
                          </a:solidFill>
                          <a:latin typeface="Times Bold Italic" pitchFamily="18" charset="0"/>
                        </a:rPr>
                        <a:t>Birth</a:t>
                      </a:r>
                      <a:r>
                        <a:rPr lang="en-US" sz="1600" b="1" baseline="0" dirty="0">
                          <a:solidFill>
                            <a:schemeClr val="tx1"/>
                          </a:solidFill>
                          <a:latin typeface="Times Bold Italic" pitchFamily="18" charset="0"/>
                        </a:rPr>
                        <a:t> to 5 months</a:t>
                      </a:r>
                      <a:endParaRPr lang="en-US" sz="1600" b="1" dirty="0">
                        <a:solidFill>
                          <a:schemeClr val="tx1"/>
                        </a:solidFill>
                        <a:latin typeface="Times Bold Italic"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600" b="1" i="0" u="none" strike="noStrike" cap="none" normalizeH="0" baseline="0" noProof="0" dirty="0">
                          <a:ln>
                            <a:noFill/>
                          </a:ln>
                          <a:solidFill>
                            <a:schemeClr val="tx1"/>
                          </a:solidFill>
                          <a:effectLst/>
                          <a:latin typeface="Times New Roman" pitchFamily="18" charset="0"/>
                        </a:rPr>
                        <a:t>6 to 11 months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36994">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400" b="1" i="1" u="sng" strike="noStrike" cap="none" normalizeH="0" baseline="0" noProof="0" dirty="0">
                          <a:ln>
                            <a:noFill/>
                          </a:ln>
                          <a:solidFill>
                            <a:schemeClr val="tx1"/>
                          </a:solidFill>
                          <a:effectLst/>
                          <a:latin typeface="Times New Roman" pitchFamily="18" charset="0"/>
                        </a:rPr>
                        <a:t>Breakfast</a:t>
                      </a:r>
                      <a:endParaRPr kumimoji="0" lang="en-US" sz="1400" b="0" i="0" u="none" strike="noStrike" cap="none" normalizeH="0" baseline="0" noProof="0" dirty="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200" kern="1200" dirty="0">
                          <a:solidFill>
                            <a:schemeClr val="tx1"/>
                          </a:solidFill>
                          <a:effectLst/>
                          <a:latin typeface="+mn-lt"/>
                          <a:ea typeface="+mn-ea"/>
                          <a:cs typeface="+mn-cs"/>
                        </a:rPr>
                        <a:t>4-6 </a:t>
                      </a:r>
                      <a:r>
                        <a:rPr lang="en-US" sz="1200" dirty="0">
                          <a:solidFill>
                            <a:schemeClr val="tx1"/>
                          </a:solidFill>
                          <a:latin typeface="+mn-lt"/>
                        </a:rPr>
                        <a:t>fl. oz. </a:t>
                      </a:r>
                      <a:r>
                        <a:rPr lang="en-US" sz="1200" kern="1200" dirty="0">
                          <a:solidFill>
                            <a:schemeClr val="tx1"/>
                          </a:solidFill>
                          <a:effectLst/>
                          <a:latin typeface="+mn-lt"/>
                          <a:ea typeface="+mn-ea"/>
                          <a:cs typeface="+mn-cs"/>
                        </a:rPr>
                        <a:t>Formula</a:t>
                      </a: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or </a:t>
                      </a:r>
                    </a:p>
                    <a:p>
                      <a:r>
                        <a:rPr lang="en-US" sz="1200" kern="1200" dirty="0">
                          <a:solidFill>
                            <a:schemeClr val="tx1"/>
                          </a:solidFill>
                          <a:effectLst/>
                          <a:latin typeface="+mn-lt"/>
                          <a:ea typeface="+mn-ea"/>
                          <a:cs typeface="+mn-cs"/>
                        </a:rPr>
                        <a:t>   Breast milk</a:t>
                      </a:r>
                      <a:r>
                        <a:rPr lang="en-US" sz="1200" kern="1200" baseline="30000" dirty="0">
                          <a:solidFill>
                            <a:schemeClr val="tx1"/>
                          </a:solidFill>
                          <a:effectLst/>
                          <a:latin typeface="+mn-lt"/>
                          <a:ea typeface="+mn-ea"/>
                          <a:cs typeface="+mn-cs"/>
                        </a:rPr>
                        <a:t>2,3</a:t>
                      </a:r>
                      <a:endParaRPr kumimoji="0" lang="en-US" sz="1200" b="0" i="0" u="none" strike="noStrike" cap="none" normalizeH="0" baseline="0" noProof="0" dirty="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300" dirty="0">
                          <a:solidFill>
                            <a:schemeClr val="tx1"/>
                          </a:solidFill>
                          <a:latin typeface="+mn-lt"/>
                        </a:rPr>
                        <a:t>6-8 fl. oz. Formula</a:t>
                      </a:r>
                      <a:r>
                        <a:rPr lang="en-US" sz="1300" baseline="30000" dirty="0">
                          <a:solidFill>
                            <a:schemeClr val="tx1"/>
                          </a:solidFill>
                          <a:latin typeface="+mn-lt"/>
                        </a:rPr>
                        <a:t>1</a:t>
                      </a:r>
                      <a:r>
                        <a:rPr lang="en-US" sz="1300" dirty="0">
                          <a:solidFill>
                            <a:schemeClr val="tx1"/>
                          </a:solidFill>
                          <a:latin typeface="+mn-lt"/>
                        </a:rPr>
                        <a:t> or Breast milk</a:t>
                      </a:r>
                      <a:r>
                        <a:rPr lang="en-US" sz="1300" baseline="30000" dirty="0">
                          <a:solidFill>
                            <a:schemeClr val="tx1"/>
                          </a:solidFill>
                          <a:latin typeface="+mn-lt"/>
                        </a:rPr>
                        <a:t>2,3  </a:t>
                      </a:r>
                      <a:r>
                        <a:rPr lang="en-US" sz="1300" b="1" u="sng" dirty="0">
                          <a:solidFill>
                            <a:schemeClr val="tx1"/>
                          </a:solidFill>
                          <a:latin typeface="+mn-lt"/>
                        </a:rPr>
                        <a:t>and</a:t>
                      </a:r>
                    </a:p>
                    <a:p>
                      <a:endParaRPr lang="en-US" sz="1300" b="1" u="sng" dirty="0">
                        <a:solidFill>
                          <a:schemeClr val="tx1"/>
                        </a:solidFill>
                        <a:latin typeface="+mn-lt"/>
                      </a:endParaRPr>
                    </a:p>
                    <a:p>
                      <a:r>
                        <a:rPr lang="en-US" sz="1300" dirty="0">
                          <a:solidFill>
                            <a:schemeClr val="tx1"/>
                          </a:solidFill>
                          <a:latin typeface="+mn-lt"/>
                        </a:rPr>
                        <a:t>0-4 </a:t>
                      </a:r>
                      <a:r>
                        <a:rPr lang="en-US" sz="1300" dirty="0">
                          <a:solidFill>
                            <a:schemeClr val="tx1"/>
                          </a:solidFill>
                          <a:latin typeface="+mn-lt"/>
                          <a:ea typeface="Times New Roman" panose="02020603050405020304" pitchFamily="18" charset="0"/>
                        </a:rPr>
                        <a:t>Tablespoons infant cereal,</a:t>
                      </a:r>
                      <a:r>
                        <a:rPr lang="en-US" sz="1300" baseline="30000" dirty="0">
                          <a:solidFill>
                            <a:schemeClr val="tx1"/>
                          </a:solidFill>
                          <a:latin typeface="+mn-lt"/>
                          <a:ea typeface="Times New Roman" panose="02020603050405020304" pitchFamily="18" charset="0"/>
                        </a:rPr>
                        <a:t>1,</a:t>
                      </a:r>
                      <a:r>
                        <a:rPr lang="en-US" sz="1300" baseline="30000" dirty="0">
                          <a:solidFill>
                            <a:schemeClr val="tx1"/>
                          </a:solidFill>
                          <a:ea typeface="Times New Roman" panose="02020603050405020304" pitchFamily="18" charset="0"/>
                        </a:rPr>
                        <a:t>4,5</a:t>
                      </a:r>
                      <a:r>
                        <a:rPr lang="en-US" sz="1300" dirty="0">
                          <a:solidFill>
                            <a:schemeClr val="tx1"/>
                          </a:solidFill>
                          <a:latin typeface="+mn-lt"/>
                          <a:ea typeface="Times New Roman" panose="02020603050405020304" pitchFamily="18" charset="0"/>
                        </a:rPr>
                        <a:t> </a:t>
                      </a:r>
                      <a:r>
                        <a:rPr lang="en-US" sz="1300" dirty="0">
                          <a:solidFill>
                            <a:schemeClr val="tx1"/>
                          </a:solidFill>
                          <a:latin typeface="+mn-lt"/>
                        </a:rPr>
                        <a:t>meat, fish, poultry, whole eggs, cooked dry beans or peas; or 0-2 oz. cheese; or 0-4 oz. (volume) cottage cheese; 0-4 oz.</a:t>
                      </a:r>
                      <a:r>
                        <a:rPr lang="en-US" sz="1300" baseline="0" dirty="0">
                          <a:solidFill>
                            <a:schemeClr val="tx1"/>
                          </a:solidFill>
                          <a:latin typeface="+mn-lt"/>
                        </a:rPr>
                        <a:t> yogurt</a:t>
                      </a:r>
                      <a:r>
                        <a:rPr lang="en-US" sz="1300" baseline="30000" dirty="0">
                          <a:solidFill>
                            <a:schemeClr val="tx1"/>
                          </a:solidFill>
                          <a:latin typeface="+mn-lt"/>
                        </a:rPr>
                        <a:t>6</a:t>
                      </a:r>
                      <a:r>
                        <a:rPr lang="en-US" sz="1300" i="1" dirty="0">
                          <a:solidFill>
                            <a:schemeClr val="tx1"/>
                          </a:solidFill>
                          <a:latin typeface="+mn-lt"/>
                        </a:rPr>
                        <a:t>, </a:t>
                      </a:r>
                      <a:r>
                        <a:rPr lang="en-US" sz="1300" baseline="0" dirty="0">
                          <a:solidFill>
                            <a:schemeClr val="tx1"/>
                          </a:solidFill>
                          <a:latin typeface="+mn-lt"/>
                        </a:rPr>
                        <a:t> </a:t>
                      </a:r>
                      <a:r>
                        <a:rPr lang="en-US" sz="1300" dirty="0">
                          <a:solidFill>
                            <a:schemeClr val="tx1"/>
                          </a:solidFill>
                          <a:latin typeface="+mn-lt"/>
                        </a:rPr>
                        <a:t>or a combination</a:t>
                      </a:r>
                      <a:r>
                        <a:rPr lang="en-US" sz="1300" baseline="30000" dirty="0">
                          <a:solidFill>
                            <a:schemeClr val="tx1"/>
                          </a:solidFill>
                          <a:ea typeface="Times New Roman" panose="02020603050405020304" pitchFamily="18" charset="0"/>
                        </a:rPr>
                        <a:t>4</a:t>
                      </a:r>
                      <a:r>
                        <a:rPr lang="en-US" sz="1300" dirty="0">
                          <a:solidFill>
                            <a:schemeClr val="tx1"/>
                          </a:solidFill>
                          <a:latin typeface="+mn-lt"/>
                        </a:rPr>
                        <a:t>   </a:t>
                      </a:r>
                      <a:r>
                        <a:rPr lang="en-US" sz="1300" dirty="0">
                          <a:solidFill>
                            <a:srgbClr val="FF0000"/>
                          </a:solidFill>
                          <a:latin typeface="+mn-lt"/>
                          <a:sym typeface="Wingdings" panose="05000000000000000000" pitchFamily="2" charset="2"/>
                        </a:rPr>
                        <a:t></a:t>
                      </a:r>
                      <a:r>
                        <a:rPr lang="en-US" sz="1300" dirty="0">
                          <a:solidFill>
                            <a:srgbClr val="FF0000"/>
                          </a:solidFill>
                          <a:latin typeface="+mn-lt"/>
                        </a:rPr>
                        <a:t> IRON</a:t>
                      </a:r>
                    </a:p>
                    <a:p>
                      <a:r>
                        <a:rPr lang="en-US" sz="1300" b="1" u="sng" dirty="0">
                          <a:solidFill>
                            <a:schemeClr val="tx1"/>
                          </a:solidFill>
                          <a:latin typeface="+mn-lt"/>
                        </a:rPr>
                        <a:t>and</a:t>
                      </a:r>
                    </a:p>
                    <a:p>
                      <a:pPr marL="0" marR="0">
                        <a:spcBef>
                          <a:spcPts val="0"/>
                        </a:spcBef>
                        <a:spcAft>
                          <a:spcPts val="0"/>
                        </a:spcAft>
                      </a:pPr>
                      <a:endParaRPr lang="en-US" sz="1300" dirty="0">
                        <a:solidFill>
                          <a:schemeClr val="tx1"/>
                        </a:solidFill>
                        <a:latin typeface="+mn-lt"/>
                      </a:endParaRPr>
                    </a:p>
                    <a:p>
                      <a:r>
                        <a:rPr lang="en-US" sz="1300" dirty="0">
                          <a:solidFill>
                            <a:schemeClr val="tx1"/>
                          </a:solidFill>
                          <a:latin typeface="+mn-lt"/>
                        </a:rPr>
                        <a:t>0-2 Tablespoons fruits or vegetables or both</a:t>
                      </a:r>
                      <a:r>
                        <a:rPr lang="en-US" sz="1300" baseline="30000" dirty="0">
                          <a:solidFill>
                            <a:schemeClr val="tx1"/>
                          </a:solidFill>
                          <a:ea typeface="Times New Roman" panose="02020603050405020304" pitchFamily="18" charset="0"/>
                        </a:rPr>
                        <a:t>4</a:t>
                      </a:r>
                      <a:endParaRPr lang="en-US" sz="1300" dirty="0">
                        <a:solidFill>
                          <a:schemeClr val="tx1"/>
                        </a:solidFill>
                        <a:latin typeface="+mn-lt"/>
                      </a:endParaRPr>
                    </a:p>
                    <a:p>
                      <a:pPr marL="457200" marR="0" lvl="1" indent="0" algn="l">
                        <a:spcBef>
                          <a:spcPts val="0"/>
                        </a:spcBef>
                        <a:spcAft>
                          <a:spcPts val="0"/>
                        </a:spcAft>
                        <a:buFont typeface="+mj-lt"/>
                        <a:buNone/>
                        <a:tabLst>
                          <a:tab pos="247650" algn="l"/>
                        </a:tabLst>
                      </a:pPr>
                      <a:endParaRPr lang="en-US" sz="13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13495">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400" b="1" i="1" u="sng" strike="noStrike" cap="none" normalizeH="0" baseline="0" noProof="0" dirty="0">
                          <a:ln>
                            <a:noFill/>
                          </a:ln>
                          <a:solidFill>
                            <a:schemeClr val="tx1"/>
                          </a:solidFill>
                          <a:effectLst/>
                          <a:latin typeface="Times New Roman" pitchFamily="18" charset="0"/>
                        </a:rPr>
                        <a:t>Lunch or Dinner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200" kern="1200" dirty="0">
                          <a:solidFill>
                            <a:schemeClr val="tx1"/>
                          </a:solidFill>
                          <a:effectLst/>
                          <a:latin typeface="+mn-lt"/>
                          <a:ea typeface="+mn-ea"/>
                          <a:cs typeface="+mn-cs"/>
                        </a:rPr>
                        <a:t>4-6 </a:t>
                      </a:r>
                      <a:r>
                        <a:rPr lang="en-US" sz="1200" dirty="0">
                          <a:solidFill>
                            <a:schemeClr val="tx1"/>
                          </a:solidFill>
                          <a:latin typeface="+mn-lt"/>
                        </a:rPr>
                        <a:t>fl. oz. </a:t>
                      </a:r>
                      <a:r>
                        <a:rPr lang="en-US" sz="1200" kern="1200" dirty="0">
                          <a:solidFill>
                            <a:schemeClr val="tx1"/>
                          </a:solidFill>
                          <a:effectLst/>
                          <a:latin typeface="+mn-lt"/>
                          <a:ea typeface="+mn-ea"/>
                          <a:cs typeface="+mn-cs"/>
                        </a:rPr>
                        <a:t>Formula</a:t>
                      </a: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or </a:t>
                      </a:r>
                    </a:p>
                    <a:p>
                      <a:r>
                        <a:rPr lang="en-US" sz="1200" kern="1200" dirty="0">
                          <a:solidFill>
                            <a:schemeClr val="tx1"/>
                          </a:solidFill>
                          <a:effectLst/>
                          <a:latin typeface="+mn-lt"/>
                          <a:ea typeface="+mn-ea"/>
                          <a:cs typeface="+mn-cs"/>
                        </a:rPr>
                        <a:t>   Breast milk</a:t>
                      </a:r>
                      <a:r>
                        <a:rPr lang="en-US" sz="1200" kern="1200" baseline="30000" dirty="0">
                          <a:solidFill>
                            <a:schemeClr val="tx1"/>
                          </a:solidFill>
                          <a:effectLst/>
                          <a:latin typeface="+mn-lt"/>
                          <a:ea typeface="+mn-ea"/>
                          <a:cs typeface="+mn-cs"/>
                        </a:rPr>
                        <a:t>2,3</a:t>
                      </a:r>
                      <a:endParaRPr kumimoji="0" lang="en-US" sz="1200" b="0" i="0" u="none" strike="noStrike" cap="none" normalizeH="0" baseline="0" noProof="0" dirty="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300" dirty="0">
                          <a:solidFill>
                            <a:schemeClr val="tx1"/>
                          </a:solidFill>
                          <a:latin typeface="+mn-lt"/>
                        </a:rPr>
                        <a:t>6-8 fl. oz. Formula</a:t>
                      </a:r>
                      <a:r>
                        <a:rPr lang="en-US" sz="1300" baseline="30000" dirty="0">
                          <a:solidFill>
                            <a:schemeClr val="tx1"/>
                          </a:solidFill>
                          <a:latin typeface="+mn-lt"/>
                        </a:rPr>
                        <a:t>1</a:t>
                      </a:r>
                      <a:r>
                        <a:rPr lang="en-US" sz="1300" dirty="0">
                          <a:solidFill>
                            <a:schemeClr val="tx1"/>
                          </a:solidFill>
                          <a:latin typeface="+mn-lt"/>
                        </a:rPr>
                        <a:t> or Breast milk</a:t>
                      </a:r>
                      <a:r>
                        <a:rPr lang="en-US" sz="1300" baseline="30000" dirty="0">
                          <a:solidFill>
                            <a:schemeClr val="tx1"/>
                          </a:solidFill>
                          <a:latin typeface="+mn-lt"/>
                        </a:rPr>
                        <a:t>2,3 </a:t>
                      </a:r>
                      <a:r>
                        <a:rPr lang="en-US" sz="1300" b="1" u="sng" dirty="0">
                          <a:solidFill>
                            <a:schemeClr val="tx1"/>
                          </a:solidFill>
                          <a:latin typeface="+mn-lt"/>
                        </a:rPr>
                        <a:t>and</a:t>
                      </a:r>
                    </a:p>
                    <a:p>
                      <a:endParaRPr lang="en-US" sz="1300" b="1" u="sng" dirty="0">
                        <a:solidFill>
                          <a:schemeClr val="tx1"/>
                        </a:solidFill>
                        <a:latin typeface="+mn-lt"/>
                      </a:endParaRPr>
                    </a:p>
                    <a:p>
                      <a:r>
                        <a:rPr lang="en-US" sz="1300" dirty="0">
                          <a:solidFill>
                            <a:schemeClr val="tx1"/>
                          </a:solidFill>
                          <a:latin typeface="+mn-lt"/>
                        </a:rPr>
                        <a:t>0-4 </a:t>
                      </a:r>
                      <a:r>
                        <a:rPr lang="en-US" sz="1300" dirty="0">
                          <a:solidFill>
                            <a:schemeClr val="tx1"/>
                          </a:solidFill>
                          <a:latin typeface="+mn-lt"/>
                          <a:ea typeface="Times New Roman" panose="02020603050405020304" pitchFamily="18" charset="0"/>
                        </a:rPr>
                        <a:t>Tablespoons infant cereal,</a:t>
                      </a:r>
                      <a:r>
                        <a:rPr lang="en-US" sz="1300" baseline="30000" dirty="0">
                          <a:solidFill>
                            <a:schemeClr val="tx1"/>
                          </a:solidFill>
                          <a:latin typeface="+mn-lt"/>
                          <a:ea typeface="Times New Roman" panose="02020603050405020304" pitchFamily="18" charset="0"/>
                        </a:rPr>
                        <a:t>1,</a:t>
                      </a:r>
                      <a:r>
                        <a:rPr lang="en-US" sz="1300" baseline="30000" dirty="0">
                          <a:solidFill>
                            <a:schemeClr val="tx1"/>
                          </a:solidFill>
                          <a:ea typeface="Times New Roman" panose="02020603050405020304" pitchFamily="18" charset="0"/>
                        </a:rPr>
                        <a:t>4,5</a:t>
                      </a:r>
                      <a:r>
                        <a:rPr lang="en-US" sz="1300" dirty="0">
                          <a:solidFill>
                            <a:schemeClr val="tx1"/>
                          </a:solidFill>
                          <a:latin typeface="+mn-lt"/>
                          <a:ea typeface="Times New Roman" panose="02020603050405020304" pitchFamily="18" charset="0"/>
                        </a:rPr>
                        <a:t> </a:t>
                      </a:r>
                      <a:r>
                        <a:rPr lang="en-US" sz="1300" dirty="0">
                          <a:solidFill>
                            <a:schemeClr val="tx1"/>
                          </a:solidFill>
                          <a:latin typeface="+mn-lt"/>
                        </a:rPr>
                        <a:t>meat, fish, poultry, whole eggs, </a:t>
                      </a:r>
                      <a:r>
                        <a:rPr lang="en-US" sz="1300" b="1" dirty="0">
                          <a:solidFill>
                            <a:schemeClr val="tx1"/>
                          </a:solidFill>
                          <a:latin typeface="+mn-lt"/>
                        </a:rPr>
                        <a:t> </a:t>
                      </a:r>
                      <a:r>
                        <a:rPr lang="en-US" sz="1300" dirty="0">
                          <a:solidFill>
                            <a:schemeClr val="tx1"/>
                          </a:solidFill>
                          <a:latin typeface="+mn-lt"/>
                        </a:rPr>
                        <a:t>cooked dry beans or peas; or 0-2 oz. cheese; or 0-4 oz. (volume) cottage cheese; 0-4 oz.</a:t>
                      </a:r>
                      <a:r>
                        <a:rPr lang="en-US" sz="1300" baseline="0" dirty="0">
                          <a:solidFill>
                            <a:schemeClr val="tx1"/>
                          </a:solidFill>
                          <a:latin typeface="+mn-lt"/>
                        </a:rPr>
                        <a:t> yogurt</a:t>
                      </a:r>
                      <a:r>
                        <a:rPr lang="en-US" sz="1300" baseline="30000" dirty="0">
                          <a:solidFill>
                            <a:schemeClr val="tx1"/>
                          </a:solidFill>
                          <a:latin typeface="+mn-lt"/>
                        </a:rPr>
                        <a:t>6</a:t>
                      </a:r>
                      <a:r>
                        <a:rPr lang="en-US" sz="1300" i="1" dirty="0">
                          <a:solidFill>
                            <a:schemeClr val="tx1"/>
                          </a:solidFill>
                          <a:latin typeface="+mn-lt"/>
                        </a:rPr>
                        <a:t>, </a:t>
                      </a:r>
                      <a:r>
                        <a:rPr lang="en-US" sz="1300" dirty="0">
                          <a:solidFill>
                            <a:schemeClr val="tx1"/>
                          </a:solidFill>
                          <a:latin typeface="+mn-lt"/>
                        </a:rPr>
                        <a:t>or a combination</a:t>
                      </a:r>
                      <a:r>
                        <a:rPr lang="en-US" sz="1300" baseline="30000" dirty="0">
                          <a:solidFill>
                            <a:schemeClr val="tx1"/>
                          </a:solidFill>
                          <a:ea typeface="Times New Roman" panose="02020603050405020304" pitchFamily="18" charset="0"/>
                        </a:rPr>
                        <a:t>4</a:t>
                      </a:r>
                      <a:r>
                        <a:rPr lang="en-US" sz="1300" dirty="0">
                          <a:solidFill>
                            <a:schemeClr val="tx1"/>
                          </a:solidFill>
                          <a:latin typeface="+mn-lt"/>
                        </a:rPr>
                        <a:t>  </a:t>
                      </a:r>
                      <a:r>
                        <a:rPr lang="en-US" sz="1300" dirty="0">
                          <a:solidFill>
                            <a:srgbClr val="FF0000"/>
                          </a:solidFill>
                          <a:latin typeface="+mn-lt"/>
                          <a:sym typeface="Wingdings" panose="05000000000000000000" pitchFamily="2" charset="2"/>
                        </a:rPr>
                        <a:t></a:t>
                      </a:r>
                      <a:r>
                        <a:rPr lang="en-US" sz="1300" dirty="0">
                          <a:solidFill>
                            <a:srgbClr val="FF0000"/>
                          </a:solidFill>
                          <a:latin typeface="+mn-lt"/>
                        </a:rPr>
                        <a:t> IRON</a:t>
                      </a:r>
                    </a:p>
                    <a:p>
                      <a:r>
                        <a:rPr lang="en-US" sz="1300" b="1" u="sng" dirty="0">
                          <a:solidFill>
                            <a:schemeClr val="tx1"/>
                          </a:solidFill>
                          <a:latin typeface="+mn-lt"/>
                        </a:rPr>
                        <a:t>and</a:t>
                      </a:r>
                    </a:p>
                    <a:p>
                      <a:pPr marL="0" marR="0">
                        <a:spcBef>
                          <a:spcPts val="0"/>
                        </a:spcBef>
                        <a:spcAft>
                          <a:spcPts val="0"/>
                        </a:spcAft>
                      </a:pPr>
                      <a:endParaRPr lang="en-US" sz="1300" dirty="0">
                        <a:solidFill>
                          <a:schemeClr val="tx1"/>
                        </a:solidFill>
                        <a:latin typeface="+mn-lt"/>
                      </a:endParaRPr>
                    </a:p>
                    <a:p>
                      <a:r>
                        <a:rPr lang="en-US" sz="1300" dirty="0">
                          <a:solidFill>
                            <a:schemeClr val="tx1"/>
                          </a:solidFill>
                          <a:latin typeface="+mn-lt"/>
                        </a:rPr>
                        <a:t>0-2 Tablespoons fruits or vegetables or both</a:t>
                      </a:r>
                      <a:r>
                        <a:rPr lang="en-US" sz="1300" baseline="30000" dirty="0">
                          <a:solidFill>
                            <a:schemeClr val="tx1"/>
                          </a:solidFill>
                          <a:ea typeface="Times New Roman" panose="02020603050405020304" pitchFamily="18" charset="0"/>
                        </a:rPr>
                        <a:t>4</a:t>
                      </a:r>
                      <a:endParaRPr lang="en-US" sz="1300" dirty="0">
                        <a:solidFill>
                          <a:schemeClr val="tx1"/>
                        </a:solidFill>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49596">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400" b="1" i="1" u="sng" strike="noStrike" cap="none" normalizeH="0" baseline="0" noProof="0" dirty="0">
                          <a:ln>
                            <a:noFill/>
                          </a:ln>
                          <a:solidFill>
                            <a:schemeClr val="tx1"/>
                          </a:solidFill>
                          <a:effectLst/>
                          <a:latin typeface="Times New Roman" pitchFamily="18" charset="0"/>
                        </a:rPr>
                        <a:t>Supplement (Snack)</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400" b="0" i="0" u="none" strike="noStrike" cap="none" normalizeH="0" baseline="0" noProof="0" dirty="0">
                          <a:ln>
                            <a:noFill/>
                          </a:ln>
                          <a:solidFill>
                            <a:schemeClr val="tx1"/>
                          </a:solidFill>
                          <a:effectLst/>
                          <a:latin typeface="Times New Roman" pitchFamily="18"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200" kern="1200" dirty="0">
                          <a:solidFill>
                            <a:schemeClr val="tx1"/>
                          </a:solidFill>
                          <a:effectLst/>
                          <a:latin typeface="+mn-lt"/>
                          <a:ea typeface="+mn-ea"/>
                          <a:cs typeface="+mn-cs"/>
                        </a:rPr>
                        <a:t>4-6 </a:t>
                      </a:r>
                      <a:r>
                        <a:rPr lang="en-US" sz="1200" dirty="0">
                          <a:solidFill>
                            <a:schemeClr val="tx1"/>
                          </a:solidFill>
                          <a:latin typeface="+mn-lt"/>
                        </a:rPr>
                        <a:t>fl. oz. </a:t>
                      </a:r>
                      <a:r>
                        <a:rPr lang="en-US" sz="1200" kern="1200" dirty="0">
                          <a:solidFill>
                            <a:schemeClr val="tx1"/>
                          </a:solidFill>
                          <a:effectLst/>
                          <a:latin typeface="+mn-lt"/>
                          <a:ea typeface="+mn-ea"/>
                          <a:cs typeface="+mn-cs"/>
                        </a:rPr>
                        <a:t>. Formula</a:t>
                      </a: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or </a:t>
                      </a:r>
                    </a:p>
                    <a:p>
                      <a:r>
                        <a:rPr lang="en-US" sz="1200" kern="1200" dirty="0">
                          <a:solidFill>
                            <a:schemeClr val="tx1"/>
                          </a:solidFill>
                          <a:effectLst/>
                          <a:latin typeface="+mn-lt"/>
                          <a:ea typeface="+mn-ea"/>
                          <a:cs typeface="+mn-cs"/>
                        </a:rPr>
                        <a:t>   Breast milk</a:t>
                      </a:r>
                      <a:r>
                        <a:rPr lang="en-US" sz="1200" kern="1200" baseline="30000" dirty="0">
                          <a:solidFill>
                            <a:schemeClr val="tx1"/>
                          </a:solidFill>
                          <a:effectLst/>
                          <a:latin typeface="+mn-lt"/>
                          <a:ea typeface="+mn-ea"/>
                          <a:cs typeface="+mn-cs"/>
                        </a:rPr>
                        <a:t>2,3</a:t>
                      </a:r>
                      <a:endParaRPr kumimoji="0" lang="en-US" sz="1200" b="0" i="0" u="none" strike="noStrike" cap="none" normalizeH="0" baseline="0" noProof="0" dirty="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spcBef>
                          <a:spcPts val="0"/>
                        </a:spcBef>
                        <a:spcAft>
                          <a:spcPts val="0"/>
                        </a:spcAft>
                      </a:pPr>
                      <a:r>
                        <a:rPr lang="en-US" sz="1300" dirty="0">
                          <a:solidFill>
                            <a:schemeClr val="tx1"/>
                          </a:solidFill>
                          <a:latin typeface="+mn-lt"/>
                        </a:rPr>
                        <a:t>2-4 fl. oz. Formula</a:t>
                      </a:r>
                      <a:r>
                        <a:rPr lang="en-US" sz="1300" baseline="30000" dirty="0">
                          <a:solidFill>
                            <a:schemeClr val="tx1"/>
                          </a:solidFill>
                          <a:latin typeface="+mn-lt"/>
                        </a:rPr>
                        <a:t>1</a:t>
                      </a:r>
                      <a:r>
                        <a:rPr lang="en-US" sz="1300" dirty="0">
                          <a:solidFill>
                            <a:schemeClr val="tx1"/>
                          </a:solidFill>
                          <a:latin typeface="+mn-lt"/>
                        </a:rPr>
                        <a:t> or Breast milk</a:t>
                      </a:r>
                      <a:r>
                        <a:rPr lang="en-US" sz="1300" baseline="30000" dirty="0">
                          <a:solidFill>
                            <a:schemeClr val="tx1"/>
                          </a:solidFill>
                          <a:latin typeface="+mn-lt"/>
                        </a:rPr>
                        <a:t>2,3 </a:t>
                      </a:r>
                      <a:r>
                        <a:rPr lang="en-US" sz="1300" dirty="0">
                          <a:solidFill>
                            <a:schemeClr val="tx1"/>
                          </a:solidFill>
                          <a:effectLst/>
                          <a:latin typeface="+mn-lt"/>
                          <a:ea typeface="Times New Roman" panose="02020603050405020304" pitchFamily="18" charset="0"/>
                        </a:rPr>
                        <a:t>  </a:t>
                      </a:r>
                      <a:r>
                        <a:rPr lang="en-US" sz="1300" b="1" i="0" u="sng" dirty="0">
                          <a:solidFill>
                            <a:schemeClr val="tx1"/>
                          </a:solidFill>
                          <a:effectLst/>
                          <a:latin typeface="+mn-lt"/>
                          <a:ea typeface="Times New Roman" panose="02020603050405020304" pitchFamily="18" charset="0"/>
                        </a:rPr>
                        <a:t>and</a:t>
                      </a:r>
                    </a:p>
                    <a:p>
                      <a:pPr marL="0" marR="0">
                        <a:spcBef>
                          <a:spcPts val="0"/>
                        </a:spcBef>
                        <a:spcAft>
                          <a:spcPts val="0"/>
                        </a:spcAft>
                      </a:pPr>
                      <a:endParaRPr lang="en-US" sz="1300" dirty="0">
                        <a:solidFill>
                          <a:schemeClr val="tx1"/>
                        </a:solidFill>
                        <a:effectLst/>
                        <a:latin typeface="+mn-lt"/>
                        <a:ea typeface="Times New Roman" panose="02020603050405020304" pitchFamily="18" charset="0"/>
                      </a:endParaRPr>
                    </a:p>
                    <a:p>
                      <a:pPr marL="0" marR="0">
                        <a:spcBef>
                          <a:spcPts val="0"/>
                        </a:spcBef>
                        <a:spcAft>
                          <a:spcPts val="0"/>
                        </a:spcAft>
                      </a:pPr>
                      <a:r>
                        <a:rPr lang="en-US" sz="1300" dirty="0">
                          <a:solidFill>
                            <a:schemeClr val="tx1"/>
                          </a:solidFill>
                          <a:effectLst/>
                          <a:latin typeface="+mn-lt"/>
                          <a:ea typeface="Times New Roman" panose="02020603050405020304" pitchFamily="18" charset="0"/>
                        </a:rPr>
                        <a:t>0-</a:t>
                      </a:r>
                      <a:r>
                        <a:rPr lang="en-US" sz="1300" baseline="0" dirty="0">
                          <a:solidFill>
                            <a:schemeClr val="tx1"/>
                          </a:solidFill>
                          <a:effectLst/>
                          <a:latin typeface="+mn-lt"/>
                          <a:ea typeface="Times New Roman" panose="02020603050405020304" pitchFamily="18" charset="0"/>
                        </a:rPr>
                        <a:t> ½ </a:t>
                      </a:r>
                      <a:r>
                        <a:rPr lang="en-US" sz="1300" dirty="0">
                          <a:solidFill>
                            <a:schemeClr val="tx1"/>
                          </a:solidFill>
                          <a:effectLst/>
                          <a:latin typeface="+mn-lt"/>
                          <a:ea typeface="Times New Roman" panose="02020603050405020304" pitchFamily="18" charset="0"/>
                        </a:rPr>
                        <a:t>slice bread</a:t>
                      </a:r>
                      <a:r>
                        <a:rPr lang="en-US" sz="1300" baseline="30000" dirty="0">
                          <a:solidFill>
                            <a:schemeClr val="tx1"/>
                          </a:solidFill>
                          <a:effectLst/>
                          <a:latin typeface="+mn-lt"/>
                          <a:ea typeface="Times New Roman" panose="02020603050405020304" pitchFamily="18" charset="0"/>
                        </a:rPr>
                        <a:t>4,5</a:t>
                      </a:r>
                      <a:r>
                        <a:rPr lang="en-US" sz="1300" dirty="0">
                          <a:solidFill>
                            <a:schemeClr val="tx1"/>
                          </a:solidFill>
                          <a:effectLst/>
                          <a:latin typeface="+mn-lt"/>
                          <a:ea typeface="Times New Roman" panose="02020603050405020304" pitchFamily="18" charset="0"/>
                        </a:rPr>
                        <a:t> tortilla </a:t>
                      </a:r>
                      <a:r>
                        <a:rPr lang="en-US" sz="1300" b="0" dirty="0">
                          <a:solidFill>
                            <a:schemeClr val="tx1"/>
                          </a:solidFill>
                          <a:effectLst/>
                          <a:latin typeface="+mn-lt"/>
                          <a:ea typeface="Times New Roman" panose="02020603050405020304" pitchFamily="18" charset="0"/>
                        </a:rPr>
                        <a:t>or</a:t>
                      </a:r>
                      <a:r>
                        <a:rPr lang="en-US" sz="1300" dirty="0">
                          <a:solidFill>
                            <a:schemeClr val="tx1"/>
                          </a:solidFill>
                          <a:effectLst/>
                          <a:latin typeface="+mn-lt"/>
                          <a:ea typeface="Times New Roman" panose="02020603050405020304" pitchFamily="18" charset="0"/>
                        </a:rPr>
                        <a:t> 0-2 crackers</a:t>
                      </a:r>
                      <a:r>
                        <a:rPr lang="en-US" sz="1300" baseline="30000" dirty="0">
                          <a:solidFill>
                            <a:schemeClr val="tx1"/>
                          </a:solidFill>
                          <a:effectLst/>
                          <a:latin typeface="+mn-lt"/>
                          <a:ea typeface="Times New Roman" panose="02020603050405020304" pitchFamily="18" charset="0"/>
                        </a:rPr>
                        <a:t>4,5  </a:t>
                      </a:r>
                      <a:r>
                        <a:rPr lang="en-US" sz="1300" b="0" i="0" u="none" strike="noStrike" dirty="0">
                          <a:solidFill>
                            <a:schemeClr val="tx1"/>
                          </a:solidFill>
                          <a:latin typeface="+mn-lt"/>
                        </a:rPr>
                        <a:t>or 0-4</a:t>
                      </a:r>
                      <a:r>
                        <a:rPr lang="en-US" sz="1300" b="0" i="0" u="none" strike="noStrike" baseline="0" dirty="0">
                          <a:solidFill>
                            <a:schemeClr val="tx1"/>
                          </a:solidFill>
                          <a:latin typeface="+mn-lt"/>
                        </a:rPr>
                        <a:t> tablespoons infant cereal</a:t>
                      </a:r>
                      <a:r>
                        <a:rPr lang="en-US" sz="1300" b="1" i="0" baseline="30000" dirty="0">
                          <a:solidFill>
                            <a:schemeClr val="tx1"/>
                          </a:solidFill>
                          <a:ea typeface="Times New Roman" panose="02020603050405020304" pitchFamily="18" charset="0"/>
                        </a:rPr>
                        <a:t>1</a:t>
                      </a:r>
                      <a:r>
                        <a:rPr lang="en-US" sz="1300" b="1" i="0" baseline="0" dirty="0">
                          <a:solidFill>
                            <a:schemeClr val="tx1"/>
                          </a:solidFill>
                          <a:ea typeface="Times New Roman" panose="02020603050405020304" pitchFamily="18" charset="0"/>
                        </a:rPr>
                        <a:t> </a:t>
                      </a:r>
                      <a:r>
                        <a:rPr lang="en-US" sz="1300" b="0" i="0" u="none" strike="noStrike" baseline="0" dirty="0">
                          <a:solidFill>
                            <a:schemeClr val="tx1"/>
                          </a:solidFill>
                          <a:latin typeface="+mn-lt"/>
                        </a:rPr>
                        <a:t>or ready to eat cereal </a:t>
                      </a:r>
                      <a:r>
                        <a:rPr lang="en-US" sz="1300" baseline="30000" dirty="0">
                          <a:solidFill>
                            <a:schemeClr val="tx1"/>
                          </a:solidFill>
                          <a:effectLst/>
                          <a:latin typeface="+mn-lt"/>
                          <a:ea typeface="Times New Roman" panose="02020603050405020304" pitchFamily="18" charset="0"/>
                        </a:rPr>
                        <a:t>4,5, 7</a:t>
                      </a:r>
                      <a:r>
                        <a:rPr lang="en-US" sz="1300" b="1" i="1" dirty="0">
                          <a:solidFill>
                            <a:schemeClr val="tx1"/>
                          </a:solidFill>
                          <a:latin typeface="+mn-lt"/>
                        </a:rPr>
                        <a:t> </a:t>
                      </a:r>
                      <a:r>
                        <a:rPr lang="en-US" sz="1300" b="1" i="0" u="sng" dirty="0">
                          <a:solidFill>
                            <a:schemeClr val="tx1"/>
                          </a:solidFill>
                          <a:effectLst/>
                          <a:latin typeface="+mn-lt"/>
                          <a:ea typeface="Times New Roman" panose="02020603050405020304" pitchFamily="18" charset="0"/>
                        </a:rPr>
                        <a:t>and</a:t>
                      </a:r>
                    </a:p>
                    <a:p>
                      <a:pPr marL="0" marR="0">
                        <a:spcBef>
                          <a:spcPts val="0"/>
                        </a:spcBef>
                        <a:spcAft>
                          <a:spcPts val="0"/>
                        </a:spcAft>
                      </a:pPr>
                      <a:endParaRPr lang="en-US" sz="1300" dirty="0">
                        <a:solidFill>
                          <a:schemeClr val="tx1"/>
                        </a:solidFill>
                        <a:latin typeface="+mn-lt"/>
                      </a:endParaRPr>
                    </a:p>
                    <a:p>
                      <a:r>
                        <a:rPr lang="en-US" sz="1300" dirty="0">
                          <a:solidFill>
                            <a:schemeClr val="tx1"/>
                          </a:solidFill>
                          <a:latin typeface="+mn-lt"/>
                        </a:rPr>
                        <a:t>0-2 Tablespoons fruits or vegetables or both</a:t>
                      </a:r>
                      <a:r>
                        <a:rPr lang="en-US" sz="1300" baseline="30000" dirty="0">
                          <a:solidFill>
                            <a:schemeClr val="tx1"/>
                          </a:solidFill>
                          <a:effectLst/>
                          <a:latin typeface="+mn-lt"/>
                          <a:ea typeface="Times New Roman" panose="02020603050405020304" pitchFamily="18" charset="0"/>
                        </a:rPr>
                        <a:t>4</a:t>
                      </a:r>
                      <a:endParaRPr lang="en-US" sz="1300" i="1" dirty="0">
                        <a:solidFill>
                          <a:schemeClr val="tx1"/>
                        </a:solidFill>
                        <a:effectLst/>
                        <a:latin typeface="+mn-lt"/>
                        <a:ea typeface="Times New Roman" panose="02020603050405020304" pitchFamily="18" charset="0"/>
                      </a:endParaRPr>
                    </a:p>
                    <a:p>
                      <a:pPr marL="0" marR="0">
                        <a:spcBef>
                          <a:spcPts val="0"/>
                        </a:spcBef>
                        <a:spcAft>
                          <a:spcPts val="0"/>
                        </a:spcAft>
                      </a:pPr>
                      <a:r>
                        <a:rPr lang="en-US" sz="1300" dirty="0">
                          <a:solidFill>
                            <a:schemeClr val="tx1"/>
                          </a:solidFill>
                          <a:effectLst/>
                          <a:latin typeface="Century Gothic" panose="020B0502020202020204" pitchFamily="34" charset="0"/>
                          <a:ea typeface="Times New Roman" panose="02020603050405020304" pitchFamily="18" charset="0"/>
                        </a:rPr>
                        <a:t> </a:t>
                      </a:r>
                      <a:endParaRPr lang="en-US" sz="13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93" y="0"/>
            <a:ext cx="3817192" cy="6521958"/>
          </a:xfrm>
          <a:prstGeom prst="rect">
            <a:avLst/>
          </a:prstGeom>
        </p:spPr>
      </p:pic>
    </p:spTree>
    <p:extLst>
      <p:ext uri="{BB962C8B-B14F-4D97-AF65-F5344CB8AC3E}">
        <p14:creationId xmlns:p14="http://schemas.microsoft.com/office/powerpoint/2010/main" val="3709719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sp.yimg.com/xj/th?id=OIP.M06429aed989a5b0950b0414e24258215o0&amp;pid=15.1&amp;P=0&amp;w=300&amp;h=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7158" y="1870139"/>
            <a:ext cx="5190744" cy="446404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167319" y="1385406"/>
            <a:ext cx="9404723" cy="140053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800" dirty="0"/>
              <a:t>Questions?</a:t>
            </a:r>
          </a:p>
        </p:txBody>
      </p:sp>
    </p:spTree>
    <p:extLst>
      <p:ext uri="{BB962C8B-B14F-4D97-AF65-F5344CB8AC3E}">
        <p14:creationId xmlns:p14="http://schemas.microsoft.com/office/powerpoint/2010/main" val="3285930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116" y="462550"/>
            <a:ext cx="9165931" cy="1400530"/>
          </a:xfrm>
        </p:spPr>
        <p:txBody>
          <a:bodyPr/>
          <a:lstStyle/>
          <a:p>
            <a:r>
              <a:rPr lang="en-US" b="1" dirty="0"/>
              <a:t>Nutrition Education &amp; Training Staff</a:t>
            </a:r>
          </a:p>
        </p:txBody>
      </p:sp>
      <p:sp>
        <p:nvSpPr>
          <p:cNvPr id="3" name="Content Placeholder 2"/>
          <p:cNvSpPr>
            <a:spLocks noGrp="1"/>
          </p:cNvSpPr>
          <p:nvPr>
            <p:ph idx="1"/>
          </p:nvPr>
        </p:nvSpPr>
        <p:spPr>
          <a:xfrm>
            <a:off x="646111" y="2052918"/>
            <a:ext cx="11231563" cy="4195481"/>
          </a:xfrm>
        </p:spPr>
        <p:txBody>
          <a:bodyPr/>
          <a:lstStyle/>
          <a:p>
            <a:pPr marL="0" indent="0">
              <a:buNone/>
            </a:pPr>
            <a:r>
              <a:rPr lang="en-US" dirty="0"/>
              <a:t>	Pam Mitchell		Manager					841-4853</a:t>
            </a:r>
          </a:p>
          <a:p>
            <a:pPr marL="0" indent="0">
              <a:buNone/>
            </a:pPr>
            <a:r>
              <a:rPr lang="en-US" dirty="0"/>
              <a:t>								pam.mitchell@state.nm.us</a:t>
            </a:r>
          </a:p>
          <a:p>
            <a:pPr marL="0" indent="0">
              <a:buNone/>
            </a:pPr>
            <a:endParaRPr lang="en-US" dirty="0"/>
          </a:p>
          <a:p>
            <a:pPr marL="0" indent="0">
              <a:buNone/>
            </a:pPr>
            <a:r>
              <a:rPr lang="en-US" dirty="0"/>
              <a:t>	Teresa Taylor		Nutritionist					841-4854</a:t>
            </a:r>
          </a:p>
          <a:p>
            <a:pPr marL="457200" lvl="1" indent="0">
              <a:buNone/>
            </a:pPr>
            <a:r>
              <a:rPr lang="en-US" sz="3200" dirty="0"/>
              <a:t>							teresa.taylor@state.nm.us</a:t>
            </a:r>
          </a:p>
          <a:p>
            <a:pPr marL="457200" lvl="1" indent="0">
              <a:buNone/>
            </a:pPr>
            <a:endParaRPr lang="en-US" sz="3200" dirty="0"/>
          </a:p>
          <a:p>
            <a:pPr marL="457200" lvl="1" indent="0">
              <a:buNone/>
            </a:pPr>
            <a:r>
              <a:rPr lang="en-US" sz="3200" dirty="0"/>
              <a:t>Laura Spencer	Nutritionist					841-4852</a:t>
            </a:r>
          </a:p>
          <a:p>
            <a:pPr marL="457200" lvl="1" indent="0">
              <a:buNone/>
            </a:pPr>
            <a:r>
              <a:rPr lang="en-US" sz="3200" dirty="0"/>
              <a:t>							laura.spencer2@state.nm.us</a:t>
            </a:r>
          </a:p>
          <a:p>
            <a:pPr marL="457200" lvl="1" indent="0">
              <a:buNone/>
            </a:pPr>
            <a:endParaRPr lang="en-US" dirty="0"/>
          </a:p>
          <a:p>
            <a:pPr lvl="1">
              <a:buFont typeface="Arial" panose="020B0604020202020204" pitchFamily="34" charset="0"/>
              <a:buChar char="•"/>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3102134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542" y="0"/>
            <a:ext cx="9404723" cy="1400530"/>
          </a:xfrm>
        </p:spPr>
        <p:txBody>
          <a:bodyPr/>
          <a:lstStyle/>
          <a:p>
            <a:pPr algn="ctr"/>
            <a:r>
              <a:rPr lang="en-US" b="1" dirty="0"/>
              <a:t>Thank you!</a:t>
            </a:r>
          </a:p>
        </p:txBody>
      </p:sp>
      <p:pic>
        <p:nvPicPr>
          <p:cNvPr id="5" name="Picture 4"/>
          <p:cNvPicPr>
            <a:picLocks noChangeAspect="1"/>
          </p:cNvPicPr>
          <p:nvPr/>
        </p:nvPicPr>
        <p:blipFill rotWithShape="1">
          <a:blip r:embed="rId3" cstate="email">
            <a:clrChange>
              <a:clrFrom>
                <a:srgbClr val="ECECEA"/>
              </a:clrFrom>
              <a:clrTo>
                <a:srgbClr val="ECECEA">
                  <a:alpha val="0"/>
                </a:srgbClr>
              </a:clrTo>
            </a:clrChange>
            <a:extLst>
              <a:ext uri="{28A0092B-C50C-407E-A947-70E740481C1C}">
                <a14:useLocalDpi xmlns:a14="http://schemas.microsoft.com/office/drawing/2010/main"/>
              </a:ext>
            </a:extLst>
          </a:blip>
          <a:srcRect/>
          <a:stretch/>
        </p:blipFill>
        <p:spPr>
          <a:xfrm>
            <a:off x="2430683" y="1655180"/>
            <a:ext cx="7098627" cy="3761773"/>
          </a:xfrm>
          <a:prstGeom prst="rect">
            <a:avLst/>
          </a:prstGeom>
          <a:ln>
            <a:noFill/>
          </a:ln>
          <a:effectLst>
            <a:softEdge rad="112500"/>
          </a:effectLst>
        </p:spPr>
      </p:pic>
    </p:spTree>
    <p:extLst>
      <p:ext uri="{BB962C8B-B14F-4D97-AF65-F5344CB8AC3E}">
        <p14:creationId xmlns:p14="http://schemas.microsoft.com/office/powerpoint/2010/main" val="4233482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283261"/>
            <a:ext cx="9404723" cy="1400530"/>
          </a:xfrm>
        </p:spPr>
        <p:txBody>
          <a:bodyPr/>
          <a:lstStyle/>
          <a:p>
            <a:r>
              <a:rPr lang="en-US" dirty="0"/>
              <a:t>Staff Breastfeeding</a:t>
            </a:r>
          </a:p>
        </p:txBody>
      </p:sp>
      <p:sp>
        <p:nvSpPr>
          <p:cNvPr id="3" name="Content Placeholder 2"/>
          <p:cNvSpPr>
            <a:spLocks noGrp="1"/>
          </p:cNvSpPr>
          <p:nvPr>
            <p:ph idx="1"/>
          </p:nvPr>
        </p:nvSpPr>
        <p:spPr>
          <a:xfrm>
            <a:off x="646112" y="1884640"/>
            <a:ext cx="5691626" cy="4195481"/>
          </a:xfrm>
        </p:spPr>
        <p:txBody>
          <a:bodyPr/>
          <a:lstStyle/>
          <a:p>
            <a:r>
              <a:rPr lang="en-US" dirty="0"/>
              <a:t>Staff can breastfeed her enrolled infant when the infant is signed in for care</a:t>
            </a:r>
          </a:p>
          <a:p>
            <a:pPr lvl="1"/>
            <a:r>
              <a:rPr lang="en-US" dirty="0"/>
              <a:t>While working</a:t>
            </a:r>
          </a:p>
          <a:p>
            <a:pPr lvl="1"/>
            <a:r>
              <a:rPr lang="en-US" dirty="0"/>
              <a:t>During a break</a:t>
            </a:r>
          </a:p>
          <a:p>
            <a:pPr lvl="1"/>
            <a:r>
              <a:rPr lang="en-US" dirty="0"/>
              <a:t>During off-work hours</a:t>
            </a:r>
          </a:p>
        </p:txBody>
      </p:sp>
      <p:pic>
        <p:nvPicPr>
          <p:cNvPr id="4" name="Picture 2" descr="P:\Graphics\Pictures\iStock photo\Mealtime Memo\2013\Mother Breastfeeding iStock_000019998766Medium.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521677" y="1345403"/>
            <a:ext cx="4312223" cy="5068913"/>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962871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572279" y="1225718"/>
            <a:ext cx="3725412" cy="5154885"/>
          </a:xfrm>
          <a:prstGeom prst="rect">
            <a:avLst/>
          </a:prstGeom>
        </p:spPr>
      </p:pic>
      <p:pic>
        <p:nvPicPr>
          <p:cNvPr id="5" name="Picture 4"/>
          <p:cNvPicPr>
            <a:picLocks noChangeAspect="1"/>
          </p:cNvPicPr>
          <p:nvPr/>
        </p:nvPicPr>
        <p:blipFill>
          <a:blip r:embed="rId3"/>
          <a:stretch>
            <a:fillRect/>
          </a:stretch>
        </p:blipFill>
        <p:spPr>
          <a:xfrm>
            <a:off x="5766677" y="275708"/>
            <a:ext cx="4583017" cy="6104895"/>
          </a:xfrm>
          <a:prstGeom prst="rect">
            <a:avLst/>
          </a:prstGeom>
        </p:spPr>
      </p:pic>
    </p:spTree>
    <p:extLst>
      <p:ext uri="{BB962C8B-B14F-4D97-AF65-F5344CB8AC3E}">
        <p14:creationId xmlns:p14="http://schemas.microsoft.com/office/powerpoint/2010/main" val="3652899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Breastmilk</a:t>
            </a:r>
            <a:br>
              <a:rPr lang="en-US" dirty="0"/>
            </a:br>
            <a:r>
              <a:rPr lang="en-US" dirty="0"/>
              <a:t>Storage and Preparation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56854347"/>
              </p:ext>
            </p:extLst>
          </p:nvPr>
        </p:nvGraphicFramePr>
        <p:xfrm>
          <a:off x="1916350" y="1853246"/>
          <a:ext cx="8317148" cy="4395153"/>
        </p:xfrm>
        <a:graphic>
          <a:graphicData uri="http://schemas.openxmlformats.org/drawingml/2006/table">
            <a:tbl>
              <a:tblPr/>
              <a:tblGrid>
                <a:gridCol w="2079287">
                  <a:extLst>
                    <a:ext uri="{9D8B030D-6E8A-4147-A177-3AD203B41FA5}">
                      <a16:colId xmlns:a16="http://schemas.microsoft.com/office/drawing/2014/main" val="20000"/>
                    </a:ext>
                  </a:extLst>
                </a:gridCol>
                <a:gridCol w="2079287">
                  <a:extLst>
                    <a:ext uri="{9D8B030D-6E8A-4147-A177-3AD203B41FA5}">
                      <a16:colId xmlns:a16="http://schemas.microsoft.com/office/drawing/2014/main" val="20001"/>
                    </a:ext>
                  </a:extLst>
                </a:gridCol>
                <a:gridCol w="2079287">
                  <a:extLst>
                    <a:ext uri="{9D8B030D-6E8A-4147-A177-3AD203B41FA5}">
                      <a16:colId xmlns:a16="http://schemas.microsoft.com/office/drawing/2014/main" val="20002"/>
                    </a:ext>
                  </a:extLst>
                </a:gridCol>
                <a:gridCol w="2079287">
                  <a:extLst>
                    <a:ext uri="{9D8B030D-6E8A-4147-A177-3AD203B41FA5}">
                      <a16:colId xmlns:a16="http://schemas.microsoft.com/office/drawing/2014/main" val="20003"/>
                    </a:ext>
                  </a:extLst>
                </a:gridCol>
              </a:tblGrid>
              <a:tr h="262397">
                <a:tc gridSpan="4">
                  <a:txBody>
                    <a:bodyPr/>
                    <a:lstStyle/>
                    <a:p>
                      <a:endParaRPr lang="en-US" sz="1200" b="1" dirty="0"/>
                    </a:p>
                  </a:txBody>
                  <a:tcPr marL="62623" marR="62623" marT="31312" marB="31312"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62397">
                <a:tc gridSpan="4">
                  <a:txBody>
                    <a:bodyPr/>
                    <a:lstStyle/>
                    <a:p>
                      <a:r>
                        <a:rPr lang="en-US" sz="1200" b="1"/>
                        <a:t>Storage Locations and Temperatures</a:t>
                      </a:r>
                    </a:p>
                  </a:txBody>
                  <a:tcPr marL="62623" marR="62623" marT="31312" marB="31312"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049589">
                <a:tc>
                  <a:txBody>
                    <a:bodyPr/>
                    <a:lstStyle/>
                    <a:p>
                      <a:r>
                        <a:rPr lang="en-US" sz="1200" b="1"/>
                        <a:t>Type of Breast Milk</a:t>
                      </a:r>
                    </a:p>
                  </a:txBody>
                  <a:tcPr marL="62623" marR="62623" marT="31312" marB="31312" anchor="ctr">
                    <a:lnL>
                      <a:noFill/>
                    </a:lnL>
                    <a:lnR>
                      <a:noFill/>
                    </a:lnR>
                    <a:lnT>
                      <a:noFill/>
                    </a:lnT>
                    <a:lnB>
                      <a:noFill/>
                    </a:lnB>
                  </a:tcPr>
                </a:tc>
                <a:tc>
                  <a:txBody>
                    <a:bodyPr/>
                    <a:lstStyle/>
                    <a:p>
                      <a:r>
                        <a:rPr lang="en-US" sz="1200" b="1"/>
                        <a:t>Countertop</a:t>
                      </a:r>
                      <a:br>
                        <a:rPr lang="en-US" sz="1200" b="1"/>
                      </a:br>
                      <a:r>
                        <a:rPr lang="en-US" sz="1200"/>
                        <a:t>77°F or colder</a:t>
                      </a:r>
                      <a:br>
                        <a:rPr lang="en-US" sz="1200"/>
                      </a:br>
                      <a:r>
                        <a:rPr lang="en-US" sz="1200"/>
                        <a:t>(25°C)</a:t>
                      </a:r>
                      <a:br>
                        <a:rPr lang="en-US" sz="1200"/>
                      </a:br>
                      <a:r>
                        <a:rPr lang="en-US" sz="1200"/>
                        <a:t>(room temperature)</a:t>
                      </a:r>
                    </a:p>
                  </a:txBody>
                  <a:tcPr marL="62623" marR="62623" marT="31312" marB="31312" anchor="ctr">
                    <a:lnL>
                      <a:noFill/>
                    </a:lnL>
                    <a:lnR>
                      <a:noFill/>
                    </a:lnR>
                    <a:lnT>
                      <a:noFill/>
                    </a:lnT>
                    <a:lnB>
                      <a:noFill/>
                    </a:lnB>
                  </a:tcPr>
                </a:tc>
                <a:tc>
                  <a:txBody>
                    <a:bodyPr/>
                    <a:lstStyle/>
                    <a:p>
                      <a:r>
                        <a:rPr lang="en-US" sz="1200" b="1"/>
                        <a:t>Refrigerator</a:t>
                      </a:r>
                      <a:br>
                        <a:rPr lang="en-US" sz="1200" b="1"/>
                      </a:br>
                      <a:r>
                        <a:rPr lang="en-US" sz="1200"/>
                        <a:t>40°F</a:t>
                      </a:r>
                      <a:br>
                        <a:rPr lang="en-US" sz="1200"/>
                      </a:br>
                      <a:r>
                        <a:rPr lang="en-US" sz="1200"/>
                        <a:t>(4°C)</a:t>
                      </a:r>
                    </a:p>
                  </a:txBody>
                  <a:tcPr marL="62623" marR="62623" marT="31312" marB="31312" anchor="ctr">
                    <a:lnL>
                      <a:noFill/>
                    </a:lnL>
                    <a:lnR>
                      <a:noFill/>
                    </a:lnR>
                    <a:lnT>
                      <a:noFill/>
                    </a:lnT>
                    <a:lnB>
                      <a:noFill/>
                    </a:lnB>
                  </a:tcPr>
                </a:tc>
                <a:tc>
                  <a:txBody>
                    <a:bodyPr/>
                    <a:lstStyle/>
                    <a:p>
                      <a:r>
                        <a:rPr lang="en-US" sz="1200" b="1"/>
                        <a:t>Freezer</a:t>
                      </a:r>
                      <a:br>
                        <a:rPr lang="en-US" sz="1200" b="1"/>
                      </a:br>
                      <a:r>
                        <a:rPr lang="en-US" sz="1200"/>
                        <a:t>0°F or colder</a:t>
                      </a:r>
                      <a:br>
                        <a:rPr lang="en-US" sz="1200"/>
                      </a:br>
                      <a:r>
                        <a:rPr lang="en-US" sz="1200"/>
                        <a:t>(-18°C)</a:t>
                      </a:r>
                    </a:p>
                  </a:txBody>
                  <a:tcPr marL="62623" marR="62623" marT="31312" marB="31312" anchor="ctr">
                    <a:lnL>
                      <a:noFill/>
                    </a:lnL>
                    <a:lnR>
                      <a:noFill/>
                    </a:lnR>
                    <a:lnT>
                      <a:noFill/>
                    </a:lnT>
                    <a:lnB>
                      <a:noFill/>
                    </a:lnB>
                  </a:tcPr>
                </a:tc>
                <a:extLst>
                  <a:ext uri="{0D108BD9-81ED-4DB2-BD59-A6C34878D82A}">
                    <a16:rowId xmlns:a16="http://schemas.microsoft.com/office/drawing/2014/main" val="10002"/>
                  </a:ext>
                </a:extLst>
              </a:tr>
              <a:tr h="852791">
                <a:tc>
                  <a:txBody>
                    <a:bodyPr/>
                    <a:lstStyle/>
                    <a:p>
                      <a:r>
                        <a:rPr lang="en-US" sz="1200"/>
                        <a:t>Freshly Expressed or Pumped</a:t>
                      </a:r>
                    </a:p>
                  </a:txBody>
                  <a:tcPr marL="62623" marR="62623" marT="31312" marB="31312" anchor="ctr">
                    <a:lnL>
                      <a:noFill/>
                    </a:lnL>
                    <a:lnR>
                      <a:noFill/>
                    </a:lnR>
                    <a:lnT>
                      <a:noFill/>
                    </a:lnT>
                    <a:lnB>
                      <a:noFill/>
                    </a:lnB>
                  </a:tcPr>
                </a:tc>
                <a:tc>
                  <a:txBody>
                    <a:bodyPr/>
                    <a:lstStyle/>
                    <a:p>
                      <a:r>
                        <a:rPr lang="en-US" sz="1200" dirty="0"/>
                        <a:t>Up to</a:t>
                      </a:r>
                      <a:br>
                        <a:rPr lang="en-US" sz="1200" dirty="0"/>
                      </a:br>
                      <a:r>
                        <a:rPr lang="en-US" sz="1200" b="1" dirty="0"/>
                        <a:t>4 hours</a:t>
                      </a:r>
                      <a:endParaRPr lang="en-US" sz="1200" dirty="0"/>
                    </a:p>
                  </a:txBody>
                  <a:tcPr marL="62623" marR="62623" marT="31312" marB="31312" anchor="ctr">
                    <a:lnL>
                      <a:noFill/>
                    </a:lnL>
                    <a:lnR>
                      <a:noFill/>
                    </a:lnR>
                    <a:lnT>
                      <a:noFill/>
                    </a:lnT>
                    <a:lnB>
                      <a:noFill/>
                    </a:lnB>
                  </a:tcPr>
                </a:tc>
                <a:tc>
                  <a:txBody>
                    <a:bodyPr/>
                    <a:lstStyle/>
                    <a:p>
                      <a:r>
                        <a:rPr lang="en-US" sz="1200"/>
                        <a:t>Up to</a:t>
                      </a:r>
                      <a:br>
                        <a:rPr lang="en-US" sz="1200"/>
                      </a:br>
                      <a:r>
                        <a:rPr lang="en-US" sz="1200" b="1"/>
                        <a:t>4 days</a:t>
                      </a:r>
                      <a:endParaRPr lang="en-US" sz="1200"/>
                    </a:p>
                  </a:txBody>
                  <a:tcPr marL="62623" marR="62623" marT="31312" marB="31312" anchor="ctr">
                    <a:lnL>
                      <a:noFill/>
                    </a:lnL>
                    <a:lnR>
                      <a:noFill/>
                    </a:lnR>
                    <a:lnT>
                      <a:noFill/>
                    </a:lnT>
                    <a:lnB>
                      <a:noFill/>
                    </a:lnB>
                  </a:tcPr>
                </a:tc>
                <a:tc>
                  <a:txBody>
                    <a:bodyPr/>
                    <a:lstStyle/>
                    <a:p>
                      <a:r>
                        <a:rPr lang="en-US" sz="1200"/>
                        <a:t>Within</a:t>
                      </a:r>
                      <a:br>
                        <a:rPr lang="en-US" sz="1200"/>
                      </a:br>
                      <a:r>
                        <a:rPr lang="en-US" sz="1200" b="1"/>
                        <a:t>6 months</a:t>
                      </a:r>
                      <a:r>
                        <a:rPr lang="en-US" sz="1200"/>
                        <a:t> is best</a:t>
                      </a:r>
                      <a:r>
                        <a:rPr lang="en-US" sz="1200" b="1"/>
                        <a:t> Up to 12 months is acceptable</a:t>
                      </a:r>
                    </a:p>
                  </a:txBody>
                  <a:tcPr marL="62623" marR="62623" marT="31312" marB="31312" anchor="ctr">
                    <a:lnL>
                      <a:noFill/>
                    </a:lnL>
                    <a:lnR>
                      <a:noFill/>
                    </a:lnR>
                    <a:lnT>
                      <a:noFill/>
                    </a:lnT>
                    <a:lnB>
                      <a:noFill/>
                    </a:lnB>
                  </a:tcPr>
                </a:tc>
                <a:extLst>
                  <a:ext uri="{0D108BD9-81ED-4DB2-BD59-A6C34878D82A}">
                    <a16:rowId xmlns:a16="http://schemas.microsoft.com/office/drawing/2014/main" val="10003"/>
                  </a:ext>
                </a:extLst>
              </a:tr>
              <a:tr h="655993">
                <a:tc>
                  <a:txBody>
                    <a:bodyPr/>
                    <a:lstStyle/>
                    <a:p>
                      <a:r>
                        <a:rPr lang="en-US" sz="1200"/>
                        <a:t>Thawed, Previously Frozen</a:t>
                      </a:r>
                    </a:p>
                  </a:txBody>
                  <a:tcPr marL="62623" marR="62623" marT="31312" marB="31312" anchor="ctr">
                    <a:lnL>
                      <a:noFill/>
                    </a:lnL>
                    <a:lnR>
                      <a:noFill/>
                    </a:lnR>
                    <a:lnT>
                      <a:noFill/>
                    </a:lnT>
                    <a:lnB>
                      <a:noFill/>
                    </a:lnB>
                  </a:tcPr>
                </a:tc>
                <a:tc>
                  <a:txBody>
                    <a:bodyPr/>
                    <a:lstStyle/>
                    <a:p>
                      <a:r>
                        <a:rPr lang="en-US" sz="1200" b="1"/>
                        <a:t>1-2 hours</a:t>
                      </a:r>
                      <a:endParaRPr lang="en-US" sz="1200"/>
                    </a:p>
                  </a:txBody>
                  <a:tcPr marL="62623" marR="62623" marT="31312" marB="31312" anchor="ctr">
                    <a:lnL>
                      <a:noFill/>
                    </a:lnL>
                    <a:lnR>
                      <a:noFill/>
                    </a:lnR>
                    <a:lnT>
                      <a:noFill/>
                    </a:lnT>
                    <a:lnB>
                      <a:noFill/>
                    </a:lnB>
                  </a:tcPr>
                </a:tc>
                <a:tc>
                  <a:txBody>
                    <a:bodyPr/>
                    <a:lstStyle/>
                    <a:p>
                      <a:r>
                        <a:rPr lang="en-US" sz="1200"/>
                        <a:t>Up to </a:t>
                      </a:r>
                      <a:r>
                        <a:rPr lang="en-US" sz="1200" b="1"/>
                        <a:t>1 day</a:t>
                      </a:r>
                      <a:br>
                        <a:rPr lang="en-US" sz="1200" b="1"/>
                      </a:br>
                      <a:r>
                        <a:rPr lang="en-US" sz="1200"/>
                        <a:t>(24 hours)</a:t>
                      </a:r>
                    </a:p>
                  </a:txBody>
                  <a:tcPr marL="62623" marR="62623" marT="31312" marB="31312" anchor="ctr">
                    <a:lnL>
                      <a:noFill/>
                    </a:lnL>
                    <a:lnR>
                      <a:noFill/>
                    </a:lnR>
                    <a:lnT>
                      <a:noFill/>
                    </a:lnT>
                    <a:lnB>
                      <a:noFill/>
                    </a:lnB>
                  </a:tcPr>
                </a:tc>
                <a:tc>
                  <a:txBody>
                    <a:bodyPr/>
                    <a:lstStyle/>
                    <a:p>
                      <a:r>
                        <a:rPr lang="en-US" sz="1200" b="1"/>
                        <a:t>Never </a:t>
                      </a:r>
                      <a:r>
                        <a:rPr lang="en-US" sz="1200"/>
                        <a:t>refreeze human milk after it has been thawed</a:t>
                      </a:r>
                    </a:p>
                  </a:txBody>
                  <a:tcPr marL="62623" marR="62623" marT="31312" marB="31312" anchor="ctr">
                    <a:lnL>
                      <a:noFill/>
                    </a:lnL>
                    <a:lnR>
                      <a:noFill/>
                    </a:lnR>
                    <a:lnT>
                      <a:noFill/>
                    </a:lnT>
                    <a:lnB>
                      <a:noFill/>
                    </a:lnB>
                  </a:tcPr>
                </a:tc>
                <a:extLst>
                  <a:ext uri="{0D108BD9-81ED-4DB2-BD59-A6C34878D82A}">
                    <a16:rowId xmlns:a16="http://schemas.microsoft.com/office/drawing/2014/main" val="10004"/>
                  </a:ext>
                </a:extLst>
              </a:tr>
              <a:tr h="852791">
                <a:tc>
                  <a:txBody>
                    <a:bodyPr/>
                    <a:lstStyle/>
                    <a:p>
                      <a:r>
                        <a:rPr lang="en-US" sz="1200"/>
                        <a:t>Left Over from a Feeding (</a:t>
                      </a:r>
                      <a:r>
                        <a:rPr lang="en-US" sz="1200" i="1"/>
                        <a:t>baby did not finish the bottle)</a:t>
                      </a:r>
                      <a:endParaRPr lang="en-US" sz="1200"/>
                    </a:p>
                  </a:txBody>
                  <a:tcPr marL="62623" marR="62623" marT="31312" marB="31312" anchor="ctr">
                    <a:lnL>
                      <a:noFill/>
                    </a:lnL>
                    <a:lnR>
                      <a:noFill/>
                    </a:lnR>
                    <a:lnT>
                      <a:noFill/>
                    </a:lnT>
                    <a:lnB>
                      <a:noFill/>
                    </a:lnB>
                  </a:tcPr>
                </a:tc>
                <a:tc gridSpan="2">
                  <a:txBody>
                    <a:bodyPr/>
                    <a:lstStyle/>
                    <a:p>
                      <a:r>
                        <a:rPr lang="en-US" sz="1200"/>
                        <a:t>Use within </a:t>
                      </a:r>
                      <a:r>
                        <a:rPr lang="en-US" sz="1200" b="1"/>
                        <a:t>2 hours</a:t>
                      </a:r>
                      <a:r>
                        <a:rPr lang="en-US" sz="1200"/>
                        <a:t> after the baby is finished feeding</a:t>
                      </a:r>
                    </a:p>
                  </a:txBody>
                  <a:tcPr marL="62623" marR="62623" marT="31312" marB="31312" anchor="ctr">
                    <a:lnL>
                      <a:noFill/>
                    </a:lnL>
                    <a:lnR>
                      <a:noFill/>
                    </a:lnR>
                    <a:lnT>
                      <a:noFill/>
                    </a:lnT>
                    <a:lnB>
                      <a:noFill/>
                    </a:lnB>
                  </a:tcPr>
                </a:tc>
                <a:tc hMerge="1">
                  <a:txBody>
                    <a:bodyPr/>
                    <a:lstStyle/>
                    <a:p>
                      <a:endParaRPr lang="en-US"/>
                    </a:p>
                  </a:txBody>
                  <a:tcPr/>
                </a:tc>
                <a:tc>
                  <a:txBody>
                    <a:bodyPr/>
                    <a:lstStyle/>
                    <a:p>
                      <a:endParaRPr lang="en-US" sz="1200"/>
                    </a:p>
                  </a:txBody>
                  <a:tcPr marL="62623" marR="62623" marT="31312" marB="31312" anchor="ctr">
                    <a:lnL>
                      <a:noFill/>
                    </a:lnL>
                    <a:lnR>
                      <a:noFill/>
                    </a:lnR>
                    <a:lnT>
                      <a:noFill/>
                    </a:lnT>
                    <a:lnB>
                      <a:noFill/>
                    </a:lnB>
                  </a:tcPr>
                </a:tc>
                <a:extLst>
                  <a:ext uri="{0D108BD9-81ED-4DB2-BD59-A6C34878D82A}">
                    <a16:rowId xmlns:a16="http://schemas.microsoft.com/office/drawing/2014/main" val="10005"/>
                  </a:ext>
                </a:extLst>
              </a:tr>
              <a:tr h="459195">
                <a:tc gridSpan="4">
                  <a:txBody>
                    <a:bodyPr/>
                    <a:lstStyle/>
                    <a:p>
                      <a:r>
                        <a:rPr lang="en-US" sz="1200" dirty="0"/>
                        <a:t>Adapted from “</a:t>
                      </a:r>
                      <a:r>
                        <a:rPr lang="en-US" sz="1200" dirty="0">
                          <a:hlinkClick r:id="rId2"/>
                        </a:rPr>
                        <a:t>ABM Clinical Protocol #8: Human Milk Storage Information for Home Use for Full-Term Infants,” Revised 20</a:t>
                      </a:r>
                      <a:endParaRPr lang="en-US" sz="1200" dirty="0"/>
                    </a:p>
                  </a:txBody>
                  <a:tcPr marL="62623" marR="62623" marT="31312" marB="31312"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4045362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229" r="26871"/>
          <a:stretch/>
        </p:blipFill>
        <p:spPr>
          <a:xfrm>
            <a:off x="7385681" y="1835095"/>
            <a:ext cx="4528208" cy="4631125"/>
          </a:xfrm>
          <a:prstGeom prst="rect">
            <a:avLst/>
          </a:prstGeom>
        </p:spPr>
      </p:pic>
      <p:sp>
        <p:nvSpPr>
          <p:cNvPr id="2" name="Title 1"/>
          <p:cNvSpPr>
            <a:spLocks noGrp="1"/>
          </p:cNvSpPr>
          <p:nvPr>
            <p:ph type="title"/>
          </p:nvPr>
        </p:nvSpPr>
        <p:spPr/>
        <p:txBody>
          <a:bodyPr/>
          <a:lstStyle/>
          <a:p>
            <a:pPr algn="ctr"/>
            <a:r>
              <a:rPr lang="en-US" b="1" dirty="0"/>
              <a:t>Q&amp;A</a:t>
            </a:r>
          </a:p>
        </p:txBody>
      </p:sp>
      <p:sp>
        <p:nvSpPr>
          <p:cNvPr id="3" name="Content Placeholder 2"/>
          <p:cNvSpPr>
            <a:spLocks noGrp="1"/>
          </p:cNvSpPr>
          <p:nvPr>
            <p:ph idx="1"/>
          </p:nvPr>
        </p:nvSpPr>
        <p:spPr>
          <a:xfrm>
            <a:off x="646112" y="2052918"/>
            <a:ext cx="8497888" cy="4195481"/>
          </a:xfrm>
        </p:spPr>
        <p:txBody>
          <a:bodyPr/>
          <a:lstStyle/>
          <a:p>
            <a:r>
              <a:rPr lang="en-US" dirty="0"/>
              <a:t>Scenario: </a:t>
            </a:r>
          </a:p>
          <a:p>
            <a:pPr lvl="1"/>
            <a:r>
              <a:rPr lang="en-US" dirty="0"/>
              <a:t>An infant over 6 months is developmentally ready to start eating solid foods, but the infant’s parents don’t want to start yet.</a:t>
            </a:r>
          </a:p>
          <a:p>
            <a:pPr lvl="1"/>
            <a:endParaRPr lang="en-US" dirty="0"/>
          </a:p>
          <a:p>
            <a:pPr lvl="1"/>
            <a:r>
              <a:rPr lang="en-US" dirty="0"/>
              <a:t>What can we do?</a:t>
            </a:r>
          </a:p>
        </p:txBody>
      </p:sp>
    </p:spTree>
    <p:extLst>
      <p:ext uri="{BB962C8B-B14F-4D97-AF65-F5344CB8AC3E}">
        <p14:creationId xmlns:p14="http://schemas.microsoft.com/office/powerpoint/2010/main" val="2474312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153533"/>
            <a:ext cx="9404723" cy="1400530"/>
          </a:xfrm>
        </p:spPr>
        <p:txBody>
          <a:bodyPr/>
          <a:lstStyle/>
          <a:p>
            <a:pPr algn="ctr"/>
            <a:r>
              <a:rPr lang="en-US" b="1" dirty="0"/>
              <a:t>Q&amp;A</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r="8174"/>
          <a:stretch/>
        </p:blipFill>
        <p:spPr>
          <a:xfrm>
            <a:off x="8330895" y="2319856"/>
            <a:ext cx="4197245" cy="4238875"/>
          </a:xfrm>
          <a:prstGeom prst="rect">
            <a:avLst/>
          </a:prstGeom>
        </p:spPr>
      </p:pic>
      <p:sp>
        <p:nvSpPr>
          <p:cNvPr id="3" name="Content Placeholder 2"/>
          <p:cNvSpPr>
            <a:spLocks noGrp="1"/>
          </p:cNvSpPr>
          <p:nvPr>
            <p:ph idx="1"/>
          </p:nvPr>
        </p:nvSpPr>
        <p:spPr>
          <a:xfrm>
            <a:off x="646112" y="1229032"/>
            <a:ext cx="9403742" cy="5019367"/>
          </a:xfrm>
        </p:spPr>
        <p:txBody>
          <a:bodyPr>
            <a:normAutofit/>
          </a:bodyPr>
          <a:lstStyle/>
          <a:p>
            <a:r>
              <a:rPr lang="en-US" dirty="0"/>
              <a:t>Scenario A:</a:t>
            </a:r>
          </a:p>
          <a:p>
            <a:pPr lvl="1"/>
            <a:r>
              <a:rPr lang="en-US" dirty="0"/>
              <a:t>Mom is already bringing in </a:t>
            </a:r>
            <a:r>
              <a:rPr lang="en-US" dirty="0" err="1"/>
              <a:t>breastmilk</a:t>
            </a:r>
            <a:r>
              <a:rPr lang="en-US" dirty="0"/>
              <a:t> and now wants to provide homemade baby food too. </a:t>
            </a:r>
          </a:p>
          <a:p>
            <a:pPr lvl="1"/>
            <a:r>
              <a:rPr lang="en-US" dirty="0"/>
              <a:t>What can we do?</a:t>
            </a:r>
          </a:p>
          <a:p>
            <a:endParaRPr lang="en-US" dirty="0"/>
          </a:p>
          <a:p>
            <a:r>
              <a:rPr lang="en-US" dirty="0"/>
              <a:t>Scenario B:</a:t>
            </a:r>
          </a:p>
          <a:p>
            <a:pPr lvl="1"/>
            <a:r>
              <a:rPr lang="en-US" dirty="0"/>
              <a:t>Parents want to donate excess WIC formula                       or food to the center; they are getting                            too much. </a:t>
            </a:r>
          </a:p>
          <a:p>
            <a:pPr lvl="1"/>
            <a:r>
              <a:rPr lang="en-US" dirty="0"/>
              <a:t>What can we do?</a:t>
            </a:r>
          </a:p>
        </p:txBody>
      </p:sp>
    </p:spTree>
    <p:extLst>
      <p:ext uri="{BB962C8B-B14F-4D97-AF65-F5344CB8AC3E}">
        <p14:creationId xmlns:p14="http://schemas.microsoft.com/office/powerpoint/2010/main" val="1469080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55136"/>
            <a:ext cx="9404723" cy="1400530"/>
          </a:xfrm>
        </p:spPr>
        <p:txBody>
          <a:bodyPr/>
          <a:lstStyle/>
          <a:p>
            <a:pPr algn="ctr"/>
            <a:r>
              <a:rPr lang="en-US" b="1" dirty="0"/>
              <a:t>Q&amp;A</a:t>
            </a:r>
          </a:p>
        </p:txBody>
      </p:sp>
      <p:sp>
        <p:nvSpPr>
          <p:cNvPr id="3" name="Content Placeholder 2"/>
          <p:cNvSpPr>
            <a:spLocks noGrp="1"/>
          </p:cNvSpPr>
          <p:nvPr>
            <p:ph idx="1"/>
          </p:nvPr>
        </p:nvSpPr>
        <p:spPr>
          <a:xfrm>
            <a:off x="646112" y="1455666"/>
            <a:ext cx="9403742" cy="4792733"/>
          </a:xfrm>
        </p:spPr>
        <p:txBody>
          <a:bodyPr/>
          <a:lstStyle/>
          <a:p>
            <a:r>
              <a:rPr lang="en-US" dirty="0"/>
              <a:t>Is there a whole grain-rich requirement for infants?</a:t>
            </a:r>
          </a:p>
          <a:p>
            <a:endParaRPr lang="en-US" dirty="0"/>
          </a:p>
          <a:p>
            <a:r>
              <a:rPr lang="en-US" dirty="0"/>
              <a:t>What are some WGR items                                           you could offer infants?</a:t>
            </a:r>
          </a:p>
          <a:p>
            <a:endParaRPr lang="en-US" dirty="0"/>
          </a:p>
          <a:p>
            <a:r>
              <a:rPr lang="en-US" dirty="0"/>
              <a:t>Can we serve hot cereals like                              Cream of Wheat or Malt-o-Meal                         instead of IFIC?</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37987" y="3247423"/>
            <a:ext cx="4277032" cy="3200646"/>
          </a:xfrm>
          <a:prstGeom prst="rect">
            <a:avLst/>
          </a:prstGeom>
        </p:spPr>
      </p:pic>
    </p:spTree>
    <p:extLst>
      <p:ext uri="{BB962C8B-B14F-4D97-AF65-F5344CB8AC3E}">
        <p14:creationId xmlns:p14="http://schemas.microsoft.com/office/powerpoint/2010/main" val="33684509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Q&amp;A</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8447" y="3188676"/>
            <a:ext cx="3942814" cy="3259393"/>
          </a:xfrm>
          <a:prstGeom prst="rect">
            <a:avLst/>
          </a:prstGeom>
        </p:spPr>
      </p:pic>
      <p:sp>
        <p:nvSpPr>
          <p:cNvPr id="3" name="Content Placeholder 2"/>
          <p:cNvSpPr>
            <a:spLocks noGrp="1"/>
          </p:cNvSpPr>
          <p:nvPr>
            <p:ph idx="1"/>
          </p:nvPr>
        </p:nvSpPr>
        <p:spPr>
          <a:xfrm>
            <a:off x="646112" y="1740310"/>
            <a:ext cx="9403742" cy="4508089"/>
          </a:xfrm>
        </p:spPr>
        <p:txBody>
          <a:bodyPr/>
          <a:lstStyle/>
          <a:p>
            <a:r>
              <a:rPr lang="en-US" dirty="0"/>
              <a:t>Scenario:</a:t>
            </a:r>
          </a:p>
          <a:p>
            <a:pPr lvl="1"/>
            <a:r>
              <a:rPr lang="en-US" dirty="0"/>
              <a:t>A baby has taken IFIF or </a:t>
            </a:r>
            <a:r>
              <a:rPr lang="en-US" dirty="0" err="1"/>
              <a:t>breastmilk</a:t>
            </a:r>
            <a:r>
              <a:rPr lang="en-US" dirty="0"/>
              <a:t>, and some IFIC, and is too full for the snack                             fruit/vegetable component. </a:t>
            </a:r>
          </a:p>
          <a:p>
            <a:pPr lvl="1"/>
            <a:endParaRPr lang="en-US" dirty="0"/>
          </a:p>
          <a:p>
            <a:pPr lvl="1"/>
            <a:r>
              <a:rPr lang="en-US" dirty="0"/>
              <a:t>What can we do?</a:t>
            </a:r>
          </a:p>
        </p:txBody>
      </p:sp>
    </p:spTree>
    <p:extLst>
      <p:ext uri="{BB962C8B-B14F-4D97-AF65-F5344CB8AC3E}">
        <p14:creationId xmlns:p14="http://schemas.microsoft.com/office/powerpoint/2010/main" val="38933841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Custom 25">
      <a:dk1>
        <a:sysClr val="windowText" lastClr="000000"/>
      </a:dk1>
      <a:lt1>
        <a:sysClr val="window" lastClr="FFFFFF"/>
      </a:lt1>
      <a:dk2>
        <a:srgbClr val="0E5580"/>
      </a:dk2>
      <a:lt2>
        <a:srgbClr val="BCE1F7"/>
      </a:lt2>
      <a:accent1>
        <a:srgbClr val="FFC000"/>
      </a:accent1>
      <a:accent2>
        <a:srgbClr val="E6C133"/>
      </a:accent2>
      <a:accent3>
        <a:srgbClr val="EF7A24"/>
      </a:accent3>
      <a:accent4>
        <a:srgbClr val="5AA0F5"/>
      </a:accent4>
      <a:accent5>
        <a:srgbClr val="75CEEC"/>
      </a:accent5>
      <a:accent6>
        <a:srgbClr val="65D6A0"/>
      </a:accent6>
      <a:hlink>
        <a:srgbClr val="002060"/>
      </a:hlink>
      <a:folHlink>
        <a:srgbClr val="041A26"/>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19802</TotalTime>
  <Words>4118</Words>
  <Application>Microsoft Office PowerPoint</Application>
  <PresentationFormat>Widescreen</PresentationFormat>
  <Paragraphs>468</Paragraphs>
  <Slides>35</Slides>
  <Notes>32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Arial</vt:lpstr>
      <vt:lpstr>Calibri</vt:lpstr>
      <vt:lpstr>Century Gothic</vt:lpstr>
      <vt:lpstr>Courier New</vt:lpstr>
      <vt:lpstr>Segoe Print</vt:lpstr>
      <vt:lpstr>Times Bold Italic</vt:lpstr>
      <vt:lpstr>Times New Roman</vt:lpstr>
      <vt:lpstr>Wingdings</vt:lpstr>
      <vt:lpstr>Wingdings 3</vt:lpstr>
      <vt:lpstr>Ion</vt:lpstr>
      <vt:lpstr> 2019 CACFP  Infant Meal Pattern  Training </vt:lpstr>
      <vt:lpstr>Training Overview</vt:lpstr>
      <vt:lpstr>Infant Meal Pattern Requirements </vt:lpstr>
      <vt:lpstr>Meal Pattern</vt:lpstr>
      <vt:lpstr>Infant Meal Pattern</vt:lpstr>
      <vt:lpstr>Breastfeeding &amp; Infants </vt:lpstr>
      <vt:lpstr>Birth – 5 months</vt:lpstr>
      <vt:lpstr>Introducing Solid Foods</vt:lpstr>
      <vt:lpstr>PowerPoint Presentation</vt:lpstr>
      <vt:lpstr>6 – 11 Months</vt:lpstr>
      <vt:lpstr>Foods to Offer:  Purees to Solids</vt:lpstr>
      <vt:lpstr>Homemade Baby Foods</vt:lpstr>
      <vt:lpstr>Tips for Introducing Solids</vt:lpstr>
      <vt:lpstr>Ounce ranges</vt:lpstr>
      <vt:lpstr>6 – 11 Months Meal Pattern</vt:lpstr>
      <vt:lpstr>6 – 11 Months Meal Pattern</vt:lpstr>
      <vt:lpstr>6 – 11 Months Meal Pattern  </vt:lpstr>
      <vt:lpstr>NEW Guidelines Handout:  Solid Foods for Infants in CACFP</vt:lpstr>
      <vt:lpstr>Infant Meal Documentation</vt:lpstr>
      <vt:lpstr>Q&amp;A</vt:lpstr>
      <vt:lpstr>Additional Documentation</vt:lpstr>
      <vt:lpstr>Transition Period</vt:lpstr>
      <vt:lpstr>NEW CACFP Feeding Infants Guide – 2019!</vt:lpstr>
      <vt:lpstr>Want to learn more about infants?</vt:lpstr>
      <vt:lpstr>Infant Meal Pattern</vt:lpstr>
      <vt:lpstr>PowerPoint Presentation</vt:lpstr>
      <vt:lpstr>Nutrition Education &amp; Training Staff</vt:lpstr>
      <vt:lpstr>Thank you!</vt:lpstr>
      <vt:lpstr>Staff Breastfeeding</vt:lpstr>
      <vt:lpstr>PowerPoint Presentation</vt:lpstr>
      <vt:lpstr>Breastmilk Storage and Preparation </vt:lpstr>
      <vt:lpstr>Q&amp;A</vt:lpstr>
      <vt:lpstr>Q&amp;A</vt:lpstr>
      <vt:lpstr>Q&amp;A</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CACFP Meal Patterns Training</dc:title>
  <dc:creator>Lutina Cochran</dc:creator>
  <cp:lastModifiedBy>Rometa Nguyen</cp:lastModifiedBy>
  <cp:revision>584</cp:revision>
  <cp:lastPrinted>2019-04-03T19:04:20Z</cp:lastPrinted>
  <dcterms:created xsi:type="dcterms:W3CDTF">2017-02-20T05:08:12Z</dcterms:created>
  <dcterms:modified xsi:type="dcterms:W3CDTF">2021-06-04T15:23:58Z</dcterms:modified>
</cp:coreProperties>
</file>