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6"/>
  </p:notesMasterIdLst>
  <p:sldIdLst>
    <p:sldId id="256" r:id="rId2"/>
    <p:sldId id="273" r:id="rId3"/>
    <p:sldId id="257" r:id="rId4"/>
    <p:sldId id="267" r:id="rId5"/>
    <p:sldId id="290" r:id="rId6"/>
    <p:sldId id="291" r:id="rId7"/>
    <p:sldId id="292" r:id="rId8"/>
    <p:sldId id="293" r:id="rId9"/>
    <p:sldId id="263" r:id="rId10"/>
    <p:sldId id="266" r:id="rId11"/>
    <p:sldId id="287" r:id="rId12"/>
    <p:sldId id="274" r:id="rId13"/>
    <p:sldId id="286" r:id="rId14"/>
    <p:sldId id="284" r:id="rId15"/>
    <p:sldId id="259" r:id="rId16"/>
    <p:sldId id="272" r:id="rId17"/>
    <p:sldId id="262" r:id="rId18"/>
    <p:sldId id="268" r:id="rId19"/>
    <p:sldId id="271" r:id="rId20"/>
    <p:sldId id="282" r:id="rId21"/>
    <p:sldId id="260" r:id="rId22"/>
    <p:sldId id="269" r:id="rId23"/>
    <p:sldId id="288" r:id="rId24"/>
    <p:sldId id="26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92C1F5C-6C7A-4E29-914E-4961FA1BDEA0}">
          <p14:sldIdLst>
            <p14:sldId id="256"/>
            <p14:sldId id="273"/>
            <p14:sldId id="257"/>
            <p14:sldId id="267"/>
            <p14:sldId id="290"/>
            <p14:sldId id="291"/>
            <p14:sldId id="292"/>
            <p14:sldId id="293"/>
            <p14:sldId id="263"/>
            <p14:sldId id="266"/>
            <p14:sldId id="287"/>
            <p14:sldId id="274"/>
          </p14:sldIdLst>
        </p14:section>
        <p14:section name="Untitled Section" id="{579140B2-ED03-4DFF-B963-34B30CC8226D}">
          <p14:sldIdLst>
            <p14:sldId id="286"/>
            <p14:sldId id="284"/>
            <p14:sldId id="259"/>
            <p14:sldId id="272"/>
            <p14:sldId id="262"/>
            <p14:sldId id="268"/>
            <p14:sldId id="271"/>
            <p14:sldId id="282"/>
            <p14:sldId id="260"/>
            <p14:sldId id="269"/>
            <p14:sldId id="288"/>
            <p14:sldId id="26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3"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5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740" autoAdjust="0"/>
    <p:restoredTop sz="89150" autoAdjust="0"/>
  </p:normalViewPr>
  <p:slideViewPr>
    <p:cSldViewPr snapToGrid="0">
      <p:cViewPr varScale="1">
        <p:scale>
          <a:sx n="60" d="100"/>
          <a:sy n="60" d="100"/>
        </p:scale>
        <p:origin x="192" y="5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5-06T09:52:44.172" idx="1">
    <p:pos x="10" y="10"/>
    <p:text>All of the review resulats are in</p:text>
    <p:extLst>
      <p:ext uri="{C676402C-5697-4E1C-873F-D02D1690AC5C}">
        <p15:threadingInfo xmlns:p15="http://schemas.microsoft.com/office/powerpoint/2012/main" timeZoneBias="360"/>
      </p:ext>
    </p:extLst>
  </p:cm>
  <p:cm authorId="1" dt="2019-05-06T09:58:18.415" idx="3">
    <p:pos x="10" y="106"/>
    <p:text>hi</p:text>
    <p:extLst>
      <p:ext uri="{C676402C-5697-4E1C-873F-D02D1690AC5C}">
        <p15:threadingInfo xmlns:p15="http://schemas.microsoft.com/office/powerpoint/2012/main" timeZoneBias="360">
          <p15:parentCm authorId="1" idx="1"/>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92A24-A7DF-4243-B993-5D2115830EEB}" type="datetimeFigureOut">
              <a:rPr lang="en-US" smtClean="0"/>
              <a:t>6/4/2021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A75EDB-945B-48FD-8503-DF7C36B5D858}" type="slidenum">
              <a:rPr lang="en-US" smtClean="0"/>
              <a:t>‹#›</a:t>
            </a:fld>
            <a:endParaRPr lang="en-US"/>
          </a:p>
        </p:txBody>
      </p:sp>
    </p:spTree>
    <p:extLst>
      <p:ext uri="{BB962C8B-B14F-4D97-AF65-F5344CB8AC3E}">
        <p14:creationId xmlns:p14="http://schemas.microsoft.com/office/powerpoint/2010/main" val="899511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Most  of the review results are in!</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a:t>
            </a:fld>
            <a:endParaRPr lang="en-US"/>
          </a:p>
        </p:txBody>
      </p:sp>
    </p:spTree>
    <p:extLst>
      <p:ext uri="{BB962C8B-B14F-4D97-AF65-F5344CB8AC3E}">
        <p14:creationId xmlns:p14="http://schemas.microsoft.com/office/powerpoint/2010/main" val="262583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meal counts and attendance that had miscounts.</a:t>
            </a:r>
          </a:p>
          <a:p>
            <a:br>
              <a:rPr lang="en-US" sz="1200" dirty="0">
                <a:solidFill>
                  <a:schemeClr val="tx1"/>
                </a:solidFill>
              </a:rPr>
            </a:br>
            <a:r>
              <a:rPr lang="en-US" sz="1200" dirty="0">
                <a:solidFill>
                  <a:schemeClr val="tx1"/>
                </a:solidFill>
              </a:rPr>
              <a:t>The numbers of breakfasts, lunches and snacks that were reported on the claim for reimbursement and numbers validated by the reviewers for the test month of January 2019  </a:t>
            </a:r>
            <a:r>
              <a:rPr lang="en-US" sz="1200" u="sng" dirty="0">
                <a:solidFill>
                  <a:schemeClr val="tx1"/>
                </a:solidFill>
              </a:rPr>
              <a:t>did not match</a:t>
            </a:r>
            <a:r>
              <a:rPr lang="en-US" sz="1200" dirty="0">
                <a:solidFill>
                  <a:schemeClr val="tx1"/>
                </a:solidFill>
              </a:rPr>
              <a:t>. This resulted in an over claim</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12</a:t>
            </a:fld>
            <a:endParaRPr lang="en-US"/>
          </a:p>
        </p:txBody>
      </p:sp>
    </p:spTree>
    <p:extLst>
      <p:ext uri="{BB962C8B-B14F-4D97-AF65-F5344CB8AC3E}">
        <p14:creationId xmlns:p14="http://schemas.microsoft.com/office/powerpoint/2010/main" val="3576725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minus </a:t>
            </a:r>
            <a:r>
              <a:rPr lang="en-US" b="1" dirty="0"/>
              <a:t>60 </a:t>
            </a:r>
            <a:r>
              <a:rPr lang="en-US" dirty="0"/>
              <a:t>Breakfasts</a:t>
            </a:r>
            <a:r>
              <a:rPr lang="en-US" baseline="0" dirty="0"/>
              <a:t> and </a:t>
            </a:r>
            <a:r>
              <a:rPr lang="en-US" b="1" baseline="0" dirty="0"/>
              <a:t>60 </a:t>
            </a:r>
            <a:r>
              <a:rPr lang="en-US" b="0" baseline="0" dirty="0"/>
              <a:t>l</a:t>
            </a:r>
            <a:r>
              <a:rPr lang="en-US" baseline="0" dirty="0"/>
              <a:t>unch's  </a:t>
            </a:r>
            <a:r>
              <a:rPr lang="en-US" b="1" baseline="0" dirty="0"/>
              <a:t>60 P</a:t>
            </a:r>
            <a:r>
              <a:rPr lang="en-US" baseline="0" dirty="0"/>
              <a:t>M snacks which could be maybe a simple wrong click into epics or someone forgetting to write down a couple of days is going to lead to a disallowance of </a:t>
            </a:r>
            <a:r>
              <a:rPr lang="en-US" b="1" baseline="0" dirty="0"/>
              <a:t>342.83. </a:t>
            </a:r>
            <a:r>
              <a:rPr lang="en-US" baseline="0" dirty="0"/>
              <a:t>Make sure that counts are accurate maybe have a couple of people  double check each other </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13</a:t>
            </a:fld>
            <a:endParaRPr lang="en-US"/>
          </a:p>
        </p:txBody>
      </p:sp>
    </p:spTree>
    <p:extLst>
      <p:ext uri="{BB962C8B-B14F-4D97-AF65-F5344CB8AC3E}">
        <p14:creationId xmlns:p14="http://schemas.microsoft.com/office/powerpoint/2010/main" val="4010271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14</a:t>
            </a:fld>
            <a:endParaRPr lang="en-US"/>
          </a:p>
        </p:txBody>
      </p:sp>
    </p:spTree>
    <p:extLst>
      <p:ext uri="{BB962C8B-B14F-4D97-AF65-F5344CB8AC3E}">
        <p14:creationId xmlns:p14="http://schemas.microsoft.com/office/powerpoint/2010/main" val="1482962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Love the Kids had several meals which were not eligible for reimbursement due to noncompliance with the meal pattern, they either served</a:t>
            </a:r>
            <a:r>
              <a:rPr lang="en-US" altLang="en-US" sz="1200" baseline="0" dirty="0">
                <a:latin typeface="Times New Roman" panose="02020603050405020304" pitchFamily="18" charset="0"/>
                <a:ea typeface="Times New Roman" panose="02020603050405020304" pitchFamily="18" charset="0"/>
                <a:cs typeface="Times New Roman" panose="02020603050405020304" pitchFamily="18" charset="0"/>
              </a:rPr>
              <a:t> less than the </a:t>
            </a: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minimum portion size required or did</a:t>
            </a:r>
            <a:r>
              <a:rPr lang="en-US" altLang="en-US" sz="1200" baseline="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not having proper documentation in</a:t>
            </a:r>
            <a:r>
              <a:rPr lang="en-US" altLang="en-US" sz="1200" baseline="0" dirty="0">
                <a:latin typeface="Times New Roman" panose="02020603050405020304" pitchFamily="18" charset="0"/>
                <a:ea typeface="Times New Roman" panose="02020603050405020304" pitchFamily="18" charset="0"/>
                <a:cs typeface="Times New Roman" panose="02020603050405020304" pitchFamily="18" charset="0"/>
              </a:rPr>
              <a:t> the </a:t>
            </a:r>
            <a:r>
              <a:rPr lang="en-US" altLang="en-US" sz="1200" b="1" baseline="0" dirty="0">
                <a:latin typeface="Times New Roman" panose="02020603050405020304" pitchFamily="18" charset="0"/>
                <a:ea typeface="Times New Roman" panose="02020603050405020304" pitchFamily="18" charset="0"/>
                <a:cs typeface="Times New Roman" panose="02020603050405020304" pitchFamily="18" charset="0"/>
              </a:rPr>
              <a:t>MRB</a:t>
            </a:r>
          </a:p>
          <a:p>
            <a:endParaRPr lang="en-US" altLang="en-US" sz="1200" b="1" baseline="0" dirty="0">
              <a:latin typeface="Times New Roman" panose="02020603050405020304" pitchFamily="18" charset="0"/>
              <a:ea typeface="Times New Roman" panose="02020603050405020304" pitchFamily="18" charset="0"/>
              <a:cs typeface="Times New Roman" panose="02020603050405020304" pitchFamily="18" charset="0"/>
            </a:endParaRPr>
          </a:p>
          <a:p>
            <a:br>
              <a:rPr lang="en-US" altLang="en-US" sz="1200" b="1" dirty="0">
                <a:latin typeface="Times New Roman" panose="02020603050405020304" pitchFamily="18" charset="0"/>
                <a:ea typeface="Times New Roman" panose="02020603050405020304" pitchFamily="18" charset="0"/>
                <a:cs typeface="Times New Roman" panose="02020603050405020304" pitchFamily="18" charset="0"/>
              </a:rPr>
            </a:br>
            <a:r>
              <a:rPr lang="en-US" altLang="en-US" sz="1200" b="1" dirty="0">
                <a:latin typeface="Times New Roman" panose="02020603050405020304" pitchFamily="18" charset="0"/>
                <a:ea typeface="Times New Roman" panose="02020603050405020304" pitchFamily="18" charset="0"/>
                <a:cs typeface="Times New Roman" panose="02020603050405020304" pitchFamily="18" charset="0"/>
              </a:rPr>
              <a:t>This is because of !</a:t>
            </a: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 </a:t>
            </a:r>
          </a:p>
          <a:p>
            <a:endParaRPr lang="en-US" altLang="en-US" sz="12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Some of the reasons might</a:t>
            </a:r>
            <a:r>
              <a:rPr lang="en-US" altLang="en-US" sz="1200" baseline="0" dirty="0">
                <a:latin typeface="Times New Roman" panose="02020603050405020304" pitchFamily="18" charset="0"/>
                <a:ea typeface="Times New Roman" panose="02020603050405020304" pitchFamily="18" charset="0"/>
                <a:cs typeface="Times New Roman" panose="02020603050405020304" pitchFamily="18" charset="0"/>
              </a:rPr>
              <a:t> be </a:t>
            </a: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(missing components) or (serving non-creditable food)</a:t>
            </a:r>
          </a:p>
          <a:p>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 items in place of required components, </a:t>
            </a:r>
          </a:p>
          <a:p>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shortages of the amount of food prepared, or lack of documentation   </a:t>
            </a:r>
            <a:b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br>
            <a:endParaRPr lang="en-US" b="1" dirty="0"/>
          </a:p>
        </p:txBody>
      </p:sp>
      <p:sp>
        <p:nvSpPr>
          <p:cNvPr id="4" name="Slide Number Placeholder 3"/>
          <p:cNvSpPr>
            <a:spLocks noGrp="1"/>
          </p:cNvSpPr>
          <p:nvPr>
            <p:ph type="sldNum" sz="quarter" idx="10"/>
          </p:nvPr>
        </p:nvSpPr>
        <p:spPr/>
        <p:txBody>
          <a:bodyPr/>
          <a:lstStyle/>
          <a:p>
            <a:fld id="{0EA75EDB-945B-48FD-8503-DF7C36B5D858}" type="slidenum">
              <a:rPr lang="en-US" smtClean="0"/>
              <a:t>15</a:t>
            </a:fld>
            <a:endParaRPr lang="en-US"/>
          </a:p>
        </p:txBody>
      </p:sp>
    </p:spTree>
    <p:extLst>
      <p:ext uri="{BB962C8B-B14F-4D97-AF65-F5344CB8AC3E}">
        <p14:creationId xmlns:p14="http://schemas.microsoft.com/office/powerpoint/2010/main" val="3149217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n w="0"/>
                <a:solidFill>
                  <a:schemeClr val="bg1"/>
                </a:solidFill>
                <a:effectLst>
                  <a:outerShdw blurRad="38100" dist="19050" dir="2700000" algn="tl" rotWithShape="0">
                    <a:schemeClr val="dk1">
                      <a:alpha val="40000"/>
                    </a:schemeClr>
                  </a:outerShdw>
                </a:effectLst>
              </a:rPr>
              <a:t> The amount disallowed due to deficiencies in the MRB amount disallowed will be deducted from a future claim for reimbursement</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16</a:t>
            </a:fld>
            <a:endParaRPr lang="en-US"/>
          </a:p>
        </p:txBody>
      </p:sp>
    </p:spTree>
    <p:extLst>
      <p:ext uri="{BB962C8B-B14F-4D97-AF65-F5344CB8AC3E}">
        <p14:creationId xmlns:p14="http://schemas.microsoft.com/office/powerpoint/2010/main" val="2665882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Love</a:t>
            </a:r>
            <a:r>
              <a:rPr lang="en-US" baseline="0" dirty="0"/>
              <a:t> the kids was missing milk receipts </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17</a:t>
            </a:fld>
            <a:endParaRPr lang="en-US"/>
          </a:p>
        </p:txBody>
      </p:sp>
    </p:spTree>
    <p:extLst>
      <p:ext uri="{BB962C8B-B14F-4D97-AF65-F5344CB8AC3E}">
        <p14:creationId xmlns:p14="http://schemas.microsoft.com/office/powerpoint/2010/main" val="3269926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 Love Kids only bought 80</a:t>
            </a:r>
            <a:r>
              <a:rPr lang="en-US" sz="1200" baseline="0" dirty="0"/>
              <a:t> gal  they needed 107 so they were short 27 Gal</a:t>
            </a:r>
            <a:endParaRPr lang="en-US" sz="1200" dirty="0"/>
          </a:p>
          <a:p>
            <a:r>
              <a:rPr lang="en-US" sz="1200" dirty="0">
                <a:solidFill>
                  <a:schemeClr val="bg1"/>
                </a:solidFill>
              </a:rPr>
              <a:t>Receipts show not enough Milk bought for the month of January </a:t>
            </a:r>
            <a:br>
              <a:rPr lang="en-US" sz="1200" dirty="0">
                <a:solidFill>
                  <a:schemeClr val="bg1"/>
                </a:solidFill>
              </a:rPr>
            </a:br>
            <a:r>
              <a:rPr lang="en-US" sz="1200" dirty="0">
                <a:solidFill>
                  <a:schemeClr val="bg1"/>
                </a:solidFill>
              </a:rPr>
              <a:t> 918 Breakfast and 988 lunch's suppers 618= </a:t>
            </a:r>
            <a:r>
              <a:rPr lang="en-US" sz="1200" b="1" dirty="0">
                <a:solidFill>
                  <a:schemeClr val="bg1"/>
                </a:solidFill>
              </a:rPr>
              <a:t>2,524.00</a:t>
            </a:r>
            <a:r>
              <a:rPr lang="en-US" sz="1200" dirty="0">
                <a:solidFill>
                  <a:schemeClr val="bg1"/>
                </a:solidFill>
              </a:rPr>
              <a:t> main meals </a:t>
            </a:r>
          </a:p>
          <a:p>
            <a:endParaRPr lang="en-US" sz="1200" dirty="0">
              <a:solidFill>
                <a:schemeClr val="bg1"/>
              </a:solidFill>
            </a:endParaRPr>
          </a:p>
          <a:p>
            <a:endParaRPr lang="en-US" sz="1200" dirty="0"/>
          </a:p>
          <a:p>
            <a:r>
              <a:rPr lang="en-US" sz="1200" dirty="0"/>
              <a:t>Upon review of the </a:t>
            </a:r>
            <a:r>
              <a:rPr lang="en-US" sz="1200" b="1" dirty="0"/>
              <a:t>receipts</a:t>
            </a:r>
            <a:r>
              <a:rPr lang="en-US" sz="1200" dirty="0"/>
              <a:t> for sample month it was noted that the amount of milk purchased didn’t support the number of meals claimed that we</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18</a:t>
            </a:fld>
            <a:endParaRPr lang="en-US"/>
          </a:p>
        </p:txBody>
      </p:sp>
    </p:spTree>
    <p:extLst>
      <p:ext uri="{BB962C8B-B14F-4D97-AF65-F5344CB8AC3E}">
        <p14:creationId xmlns:p14="http://schemas.microsoft.com/office/powerpoint/2010/main" val="1786649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This</a:t>
            </a:r>
            <a:r>
              <a:rPr lang="en-US" sz="1200" baseline="0" dirty="0"/>
              <a:t> was </a:t>
            </a:r>
            <a:r>
              <a:rPr lang="en-US" sz="1200" dirty="0"/>
              <a:t>due to receipts showing an insufficient quantity of milk purchased by the sponsor for the sample month. </a:t>
            </a:r>
            <a:br>
              <a:rPr lang="en-US" dirty="0"/>
            </a:b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19</a:t>
            </a:fld>
            <a:endParaRPr lang="en-US"/>
          </a:p>
        </p:txBody>
      </p:sp>
    </p:spTree>
    <p:extLst>
      <p:ext uri="{BB962C8B-B14F-4D97-AF65-F5344CB8AC3E}">
        <p14:creationId xmlns:p14="http://schemas.microsoft.com/office/powerpoint/2010/main" val="1429119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  On some of the</a:t>
            </a:r>
            <a:r>
              <a:rPr lang="en-US" sz="1200" b="1" baseline="0" dirty="0"/>
              <a:t>  </a:t>
            </a:r>
            <a:r>
              <a:rPr lang="en-US" sz="1200" b="1" u="sng" dirty="0"/>
              <a:t>IEA’s</a:t>
            </a:r>
            <a:r>
              <a:rPr lang="en-US" sz="1200" b="1" dirty="0"/>
              <a:t>  they</a:t>
            </a:r>
            <a:r>
              <a:rPr lang="en-US" sz="1200" b="1" baseline="0" dirty="0"/>
              <a:t> </a:t>
            </a:r>
            <a:r>
              <a:rPr lang="en-US" sz="1200" b="1" dirty="0"/>
              <a:t> were categorized incorrectly. </a:t>
            </a:r>
          </a:p>
          <a:p>
            <a:r>
              <a:rPr lang="en-US" sz="1200" b="1" dirty="0"/>
              <a:t>“ As a result, reviewers were not able to verify the numbers reported on the</a:t>
            </a:r>
            <a:r>
              <a:rPr lang="en-US" sz="1200" dirty="0">
                <a:solidFill>
                  <a:schemeClr val="bg1"/>
                </a:solidFill>
              </a:rPr>
              <a:t> </a:t>
            </a:r>
            <a:r>
              <a:rPr lang="en-US" sz="1200" b="1" dirty="0"/>
              <a:t>claim.” </a:t>
            </a:r>
          </a:p>
          <a:p>
            <a:endParaRPr kumimoji="0" lang="en-US" altLang="en-US" sz="1200" b="1" i="0" u="none" strike="noStrike" cap="none" normalizeH="0" baseline="0" dirty="0">
              <a:ln>
                <a:noFill/>
              </a:ln>
              <a:effectLst/>
              <a:latin typeface="Arial" panose="020B0604020202020204" pitchFamily="34" charset="0"/>
            </a:endParaRPr>
          </a:p>
          <a:p>
            <a:r>
              <a:rPr kumimoji="0" lang="en-US" altLang="en-US" sz="1200" b="1" i="0" u="none" strike="noStrike" cap="none" normalizeH="0" baseline="0" dirty="0">
                <a:ln>
                  <a:noFill/>
                </a:ln>
                <a:effectLst/>
                <a:latin typeface="Arial" panose="020B0604020202020204" pitchFamily="34" charset="0"/>
              </a:rPr>
              <a:t>Free Center had 122 we had 90</a:t>
            </a:r>
          </a:p>
          <a:p>
            <a:endParaRPr kumimoji="0" lang="en-US" altLang="en-US" sz="1200" b="1" i="0" u="none" strike="noStrike" cap="none" normalizeH="0" baseline="0" dirty="0">
              <a:ln>
                <a:noFill/>
              </a:ln>
              <a:effectLst/>
              <a:latin typeface="Arial" panose="020B0604020202020204" pitchFamily="34" charset="0"/>
            </a:endParaRPr>
          </a:p>
          <a:p>
            <a:r>
              <a:rPr kumimoji="0" lang="en-US" altLang="en-US" sz="1200" b="1" i="0" u="none" strike="noStrike" cap="none" normalizeH="0" baseline="0" dirty="0">
                <a:ln>
                  <a:noFill/>
                </a:ln>
                <a:effectLst/>
                <a:latin typeface="Arial" panose="020B0604020202020204" pitchFamily="34" charset="0"/>
              </a:rPr>
              <a:t>Reduced center had 4 we had 6</a:t>
            </a:r>
          </a:p>
          <a:p>
            <a:endParaRPr kumimoji="0" lang="en-US" altLang="en-US" sz="1200" b="1" i="0" u="none" strike="noStrike" cap="none" normalizeH="0" baseline="0" dirty="0">
              <a:ln>
                <a:noFill/>
              </a:ln>
              <a:effectLst/>
              <a:latin typeface="Arial" panose="020B0604020202020204" pitchFamily="34" charset="0"/>
            </a:endParaRPr>
          </a:p>
          <a:p>
            <a:r>
              <a:rPr kumimoji="0" lang="en-US" altLang="en-US" sz="1200" b="1" i="0" u="none" strike="noStrike" cap="none" normalizeH="0" baseline="0" dirty="0">
                <a:ln>
                  <a:noFill/>
                </a:ln>
                <a:effectLst/>
                <a:latin typeface="Arial" panose="020B0604020202020204" pitchFamily="34" charset="0"/>
              </a:rPr>
              <a:t>Paid center had 13 we had 43</a:t>
            </a:r>
          </a:p>
        </p:txBody>
      </p:sp>
      <p:sp>
        <p:nvSpPr>
          <p:cNvPr id="4" name="Slide Number Placeholder 3"/>
          <p:cNvSpPr>
            <a:spLocks noGrp="1"/>
          </p:cNvSpPr>
          <p:nvPr>
            <p:ph type="sldNum" sz="quarter" idx="10"/>
          </p:nvPr>
        </p:nvSpPr>
        <p:spPr/>
        <p:txBody>
          <a:bodyPr/>
          <a:lstStyle/>
          <a:p>
            <a:fld id="{0EA75EDB-945B-48FD-8503-DF7C36B5D858}" type="slidenum">
              <a:rPr lang="en-US" smtClean="0"/>
              <a:t>21</a:t>
            </a:fld>
            <a:endParaRPr lang="en-US"/>
          </a:p>
        </p:txBody>
      </p:sp>
    </p:spTree>
    <p:extLst>
      <p:ext uri="{BB962C8B-B14F-4D97-AF65-F5344CB8AC3E}">
        <p14:creationId xmlns:p14="http://schemas.microsoft.com/office/powerpoint/2010/main" val="1104638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mn-lt"/>
              </a:rPr>
              <a:t> please make  sure that all Income Eligibility Applications are current, complete, correct and categorized properly and kept on file by type for a minimum of three years</a:t>
            </a:r>
            <a:br>
              <a:rPr lang="en-US" altLang="en-US" sz="1200" dirty="0">
                <a:latin typeface="+mn-lt"/>
              </a:rPr>
            </a:b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22</a:t>
            </a:fld>
            <a:endParaRPr lang="en-US"/>
          </a:p>
        </p:txBody>
      </p:sp>
    </p:spTree>
    <p:extLst>
      <p:ext uri="{BB962C8B-B14F-4D97-AF65-F5344CB8AC3E}">
        <p14:creationId xmlns:p14="http://schemas.microsoft.com/office/powerpoint/2010/main" val="1406921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a:t>
            </a:r>
            <a:r>
              <a:rPr lang="en-US" baseline="0" dirty="0"/>
              <a:t> are some on the Reviews that we have conducted already this year </a:t>
            </a:r>
          </a:p>
          <a:p>
            <a:r>
              <a:rPr lang="en-US" baseline="0" dirty="0"/>
              <a:t>We had 80 reviews scheduled for this year </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2</a:t>
            </a:fld>
            <a:endParaRPr lang="en-US"/>
          </a:p>
        </p:txBody>
      </p:sp>
    </p:spTree>
    <p:extLst>
      <p:ext uri="{BB962C8B-B14F-4D97-AF65-F5344CB8AC3E}">
        <p14:creationId xmlns:p14="http://schemas.microsoft.com/office/powerpoint/2010/main" val="149022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Dose anyone have any questions </a:t>
            </a:r>
          </a:p>
        </p:txBody>
      </p:sp>
      <p:sp>
        <p:nvSpPr>
          <p:cNvPr id="4" name="Slide Number Placeholder 3"/>
          <p:cNvSpPr>
            <a:spLocks noGrp="1"/>
          </p:cNvSpPr>
          <p:nvPr>
            <p:ph type="sldNum" sz="quarter" idx="10"/>
          </p:nvPr>
        </p:nvSpPr>
        <p:spPr/>
        <p:txBody>
          <a:bodyPr/>
          <a:lstStyle/>
          <a:p>
            <a:fld id="{0EA75EDB-945B-48FD-8503-DF7C36B5D858}" type="slidenum">
              <a:rPr lang="en-US" smtClean="0"/>
              <a:t>23</a:t>
            </a:fld>
            <a:endParaRPr lang="en-US"/>
          </a:p>
        </p:txBody>
      </p:sp>
    </p:spTree>
    <p:extLst>
      <p:ext uri="{BB962C8B-B14F-4D97-AF65-F5344CB8AC3E}">
        <p14:creationId xmlns:p14="http://schemas.microsoft.com/office/powerpoint/2010/main" val="38904448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24</a:t>
            </a:fld>
            <a:endParaRPr lang="en-US"/>
          </a:p>
        </p:txBody>
      </p:sp>
    </p:spTree>
    <p:extLst>
      <p:ext uri="{BB962C8B-B14F-4D97-AF65-F5344CB8AC3E}">
        <p14:creationId xmlns:p14="http://schemas.microsoft.com/office/powerpoint/2010/main" val="1948821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a:t>
            </a:r>
            <a:r>
              <a:rPr lang="en-US" baseline="0" dirty="0"/>
              <a:t> of the things that we are reviewing are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Receipts,</a:t>
            </a:r>
            <a:r>
              <a:rPr lang="en-US" baseline="0" dirty="0"/>
              <a:t> </a:t>
            </a:r>
            <a:r>
              <a:rPr lang="en-US" b="1" baseline="0" dirty="0"/>
              <a:t>payroll</a:t>
            </a:r>
            <a:r>
              <a:rPr lang="en-US" baseline="0" dirty="0"/>
              <a:t> your </a:t>
            </a:r>
            <a:r>
              <a:rPr lang="en-US" b="1" baseline="0" dirty="0"/>
              <a:t>monitoring</a:t>
            </a:r>
            <a:r>
              <a:rPr lang="en-US" baseline="0" dirty="0"/>
              <a:t> reports the </a:t>
            </a:r>
            <a:r>
              <a:rPr lang="en-US" b="1" baseline="0" dirty="0"/>
              <a:t>deposits</a:t>
            </a:r>
            <a:r>
              <a:rPr lang="en-US" baseline="0" dirty="0"/>
              <a:t> made during the month that we are reviewing the </a:t>
            </a:r>
            <a:r>
              <a:rPr lang="en-US" b="1" baseline="0" dirty="0"/>
              <a:t>claim  the permanent </a:t>
            </a:r>
            <a:r>
              <a:rPr lang="en-US" b="0" baseline="0" dirty="0"/>
              <a:t>that you save from year to year </a:t>
            </a:r>
            <a:r>
              <a:rPr lang="en-US" baseline="0" dirty="0"/>
              <a:t>that we will be reviewing </a:t>
            </a:r>
            <a:endParaRPr lang="en-US" dirty="0"/>
          </a:p>
          <a:p>
            <a:r>
              <a:rPr lang="en-US" b="1" baseline="0" dirty="0"/>
              <a:t>documents </a:t>
            </a:r>
            <a:r>
              <a:rPr lang="en-US" b="0" baseline="0" dirty="0"/>
              <a:t>and the</a:t>
            </a:r>
            <a:r>
              <a:rPr lang="en-US" b="1" baseline="0" dirty="0"/>
              <a:t> training </a:t>
            </a:r>
            <a:r>
              <a:rPr lang="en-US" b="0" baseline="0" dirty="0"/>
              <a:t>that you will do with your staff for CACFP</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3</a:t>
            </a:fld>
            <a:endParaRPr lang="en-US"/>
          </a:p>
        </p:txBody>
      </p:sp>
    </p:spTree>
    <p:extLst>
      <p:ext uri="{BB962C8B-B14F-4D97-AF65-F5344CB8AC3E}">
        <p14:creationId xmlns:p14="http://schemas.microsoft.com/office/powerpoint/2010/main" val="822974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a:t>
            </a:r>
            <a:r>
              <a:rPr lang="en-US" baseline="0" dirty="0"/>
              <a:t> the reviews we went on these are some of the things that we found !</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4</a:t>
            </a:fld>
            <a:endParaRPr lang="en-US"/>
          </a:p>
        </p:txBody>
      </p:sp>
    </p:spTree>
    <p:extLst>
      <p:ext uri="{BB962C8B-B14F-4D97-AF65-F5344CB8AC3E}">
        <p14:creationId xmlns:p14="http://schemas.microsoft.com/office/powerpoint/2010/main" val="3411421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11 program reviews left</a:t>
            </a:r>
            <a:r>
              <a:rPr lang="en-US" baseline="0" dirty="0"/>
              <a:t> to conducted for 2019</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5</a:t>
            </a:fld>
            <a:endParaRPr lang="en-US"/>
          </a:p>
        </p:txBody>
      </p:sp>
    </p:spTree>
    <p:extLst>
      <p:ext uri="{BB962C8B-B14F-4D97-AF65-F5344CB8AC3E}">
        <p14:creationId xmlns:p14="http://schemas.microsoft.com/office/powerpoint/2010/main" val="3339974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this is a recap of what we</a:t>
            </a:r>
            <a:r>
              <a:rPr lang="en-US" baseline="0" dirty="0"/>
              <a:t> found </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6</a:t>
            </a:fld>
            <a:endParaRPr lang="en-US"/>
          </a:p>
        </p:txBody>
      </p:sp>
    </p:spTree>
    <p:extLst>
      <p:ext uri="{BB962C8B-B14F-4D97-AF65-F5344CB8AC3E}">
        <p14:creationId xmlns:p14="http://schemas.microsoft.com/office/powerpoint/2010/main" val="1870676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take a look</a:t>
            </a:r>
            <a:r>
              <a:rPr lang="en-US" baseline="0" dirty="0"/>
              <a:t> our Made up Center.</a:t>
            </a:r>
          </a:p>
          <a:p>
            <a:endParaRPr lang="en-US" baseline="0" dirty="0"/>
          </a:p>
          <a:p>
            <a:r>
              <a:rPr lang="en-US" baseline="0" dirty="0"/>
              <a:t>Love kids  the total claim came to 8,262.73 for the month of January </a:t>
            </a:r>
          </a:p>
          <a:p>
            <a:endParaRPr lang="en-US" baseline="0" dirty="0"/>
          </a:p>
          <a:p>
            <a:endParaRPr lang="en-US" baseline="0" dirty="0"/>
          </a:p>
          <a:p>
            <a:r>
              <a:rPr lang="en-US" baseline="0" dirty="0"/>
              <a:t>With </a:t>
            </a:r>
            <a:r>
              <a:rPr lang="en-US" b="1" baseline="0" dirty="0"/>
              <a:t>122 </a:t>
            </a:r>
            <a:r>
              <a:rPr lang="en-US" baseline="0" dirty="0"/>
              <a:t>total free children reduced was </a:t>
            </a:r>
            <a:r>
              <a:rPr lang="en-US" b="1" baseline="0" dirty="0"/>
              <a:t>4 </a:t>
            </a:r>
            <a:r>
              <a:rPr lang="en-US" baseline="0" dirty="0"/>
              <a:t>and paid </a:t>
            </a:r>
            <a:r>
              <a:rPr lang="en-US" b="1" baseline="0" dirty="0"/>
              <a:t>13 </a:t>
            </a:r>
            <a:endParaRPr lang="en-US" b="1" dirty="0"/>
          </a:p>
        </p:txBody>
      </p:sp>
      <p:sp>
        <p:nvSpPr>
          <p:cNvPr id="4" name="Slide Number Placeholder 3"/>
          <p:cNvSpPr>
            <a:spLocks noGrp="1"/>
          </p:cNvSpPr>
          <p:nvPr>
            <p:ph type="sldNum" sz="quarter" idx="10"/>
          </p:nvPr>
        </p:nvSpPr>
        <p:spPr/>
        <p:txBody>
          <a:bodyPr/>
          <a:lstStyle/>
          <a:p>
            <a:fld id="{0EA75EDB-945B-48FD-8503-DF7C36B5D858}" type="slidenum">
              <a:rPr lang="en-US" smtClean="0"/>
              <a:t>9</a:t>
            </a:fld>
            <a:endParaRPr lang="en-US"/>
          </a:p>
        </p:txBody>
      </p:sp>
    </p:spTree>
    <p:extLst>
      <p:ext uri="{BB962C8B-B14F-4D97-AF65-F5344CB8AC3E}">
        <p14:creationId xmlns:p14="http://schemas.microsoft.com/office/powerpoint/2010/main" val="1155685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of the</a:t>
            </a:r>
            <a:r>
              <a:rPr lang="en-US" baseline="0" dirty="0"/>
              <a:t> biggest problems we are finding </a:t>
            </a:r>
          </a:p>
          <a:p>
            <a:endParaRPr lang="en-US" baseline="0" dirty="0"/>
          </a:p>
          <a:p>
            <a:r>
              <a:rPr lang="en-US" baseline="0" dirty="0"/>
              <a:t>Not having the </a:t>
            </a:r>
            <a:r>
              <a:rPr lang="en-US" b="1" baseline="0" dirty="0"/>
              <a:t>correct meal counts or attendance </a:t>
            </a:r>
          </a:p>
          <a:p>
            <a:endParaRPr lang="en-US" baseline="0" dirty="0"/>
          </a:p>
          <a:p>
            <a:r>
              <a:rPr lang="en-US" baseline="0" dirty="0"/>
              <a:t>Missing info on </a:t>
            </a:r>
            <a:r>
              <a:rPr lang="en-US" b="1" baseline="0" dirty="0"/>
              <a:t>MRB</a:t>
            </a:r>
            <a:r>
              <a:rPr lang="en-US" baseline="0" dirty="0"/>
              <a:t> or even just blank </a:t>
            </a:r>
          </a:p>
          <a:p>
            <a:endParaRPr lang="en-US" baseline="0" dirty="0"/>
          </a:p>
          <a:p>
            <a:r>
              <a:rPr lang="en-US" baseline="0" dirty="0"/>
              <a:t>Having incomplete </a:t>
            </a:r>
            <a:r>
              <a:rPr lang="en-US" b="1" baseline="0" dirty="0"/>
              <a:t>IEAs</a:t>
            </a:r>
            <a:r>
              <a:rPr lang="en-US" baseline="0" dirty="0"/>
              <a:t> or in the wrong category  or not having at all </a:t>
            </a:r>
          </a:p>
          <a:p>
            <a:endParaRPr lang="en-US" baseline="0" dirty="0"/>
          </a:p>
          <a:p>
            <a:r>
              <a:rPr lang="en-US" baseline="0" dirty="0"/>
              <a:t>Not having </a:t>
            </a:r>
            <a:r>
              <a:rPr lang="en-US" b="1" baseline="0" dirty="0"/>
              <a:t>receipts</a:t>
            </a:r>
            <a:r>
              <a:rPr lang="en-US" b="0" baseline="0" dirty="0"/>
              <a:t>. Or not enough receipts to support the claim or trying to claim things  that cannot be claimed or not having the receipts to cover the amount of milk that should have been bought </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10</a:t>
            </a:fld>
            <a:endParaRPr lang="en-US"/>
          </a:p>
        </p:txBody>
      </p:sp>
    </p:spTree>
    <p:extLst>
      <p:ext uri="{BB962C8B-B14F-4D97-AF65-F5344CB8AC3E}">
        <p14:creationId xmlns:p14="http://schemas.microsoft.com/office/powerpoint/2010/main" val="553448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take</a:t>
            </a:r>
            <a:r>
              <a:rPr lang="en-US" baseline="0" dirty="0"/>
              <a:t> a look ant the meal counts and attendance for Love Kids </a:t>
            </a:r>
            <a:endParaRPr lang="en-US" dirty="0"/>
          </a:p>
        </p:txBody>
      </p:sp>
      <p:sp>
        <p:nvSpPr>
          <p:cNvPr id="4" name="Slide Number Placeholder 3"/>
          <p:cNvSpPr>
            <a:spLocks noGrp="1"/>
          </p:cNvSpPr>
          <p:nvPr>
            <p:ph type="sldNum" sz="quarter" idx="10"/>
          </p:nvPr>
        </p:nvSpPr>
        <p:spPr/>
        <p:txBody>
          <a:bodyPr/>
          <a:lstStyle/>
          <a:p>
            <a:fld id="{0EA75EDB-945B-48FD-8503-DF7C36B5D858}" type="slidenum">
              <a:rPr lang="en-US" smtClean="0"/>
              <a:t>11</a:t>
            </a:fld>
            <a:endParaRPr lang="en-US"/>
          </a:p>
        </p:txBody>
      </p:sp>
    </p:spTree>
    <p:extLst>
      <p:ext uri="{BB962C8B-B14F-4D97-AF65-F5344CB8AC3E}">
        <p14:creationId xmlns:p14="http://schemas.microsoft.com/office/powerpoint/2010/main" val="24504001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136385D0-7D6E-43D3-AFF7-AFAB5C49C6D5}" type="datetimeFigureOut">
              <a:rPr lang="en-US" smtClean="0"/>
              <a:t>6/4/2021</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2832263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6385D0-7D6E-43D3-AFF7-AFAB5C49C6D5}" type="datetimeFigureOut">
              <a:rPr lang="en-US" smtClean="0"/>
              <a:t>6/4/2021</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3222709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36385D0-7D6E-43D3-AFF7-AFAB5C49C6D5}" type="datetimeFigureOut">
              <a:rPr lang="en-US" smtClean="0"/>
              <a:t>6/4/2021</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3320813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36385D0-7D6E-43D3-AFF7-AFAB5C49C6D5}" type="datetimeFigureOut">
              <a:rPr lang="en-US" smtClean="0"/>
              <a:t>6/4/2021</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348130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6385D0-7D6E-43D3-AFF7-AFAB5C49C6D5}" type="datetimeFigureOut">
              <a:rPr lang="en-US" smtClean="0"/>
              <a:t>6/4/2021</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3027530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36385D0-7D6E-43D3-AFF7-AFAB5C49C6D5}" type="datetimeFigureOut">
              <a:rPr lang="en-US" smtClean="0"/>
              <a:t>6/4/2021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33395425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36385D0-7D6E-43D3-AFF7-AFAB5C49C6D5}" type="datetimeFigureOut">
              <a:rPr lang="en-US" smtClean="0"/>
              <a:t>6/4/2021</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1254700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136385D0-7D6E-43D3-AFF7-AFAB5C49C6D5}" type="datetimeFigureOut">
              <a:rPr lang="en-US" smtClean="0"/>
              <a:t>6/4/2021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28063076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136385D0-7D6E-43D3-AFF7-AFAB5C49C6D5}" type="datetimeFigureOut">
              <a:rPr lang="en-US" smtClean="0"/>
              <a:t>6/4/2021</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2203155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6385D0-7D6E-43D3-AFF7-AFAB5C49C6D5}" type="datetimeFigureOut">
              <a:rPr lang="en-US" smtClean="0"/>
              <a:t>6/4/2021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1426178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6385D0-7D6E-43D3-AFF7-AFAB5C49C6D5}" type="datetimeFigureOut">
              <a:rPr lang="en-US" smtClean="0"/>
              <a:t>6/4/2021</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2927958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6385D0-7D6E-43D3-AFF7-AFAB5C49C6D5}" type="datetimeFigureOut">
              <a:rPr lang="en-US" smtClean="0"/>
              <a:t>6/4/2021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2423515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36385D0-7D6E-43D3-AFF7-AFAB5C49C6D5}" type="datetimeFigureOut">
              <a:rPr lang="en-US" smtClean="0"/>
              <a:t>6/4/2021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670145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36385D0-7D6E-43D3-AFF7-AFAB5C49C6D5}" type="datetimeFigureOut">
              <a:rPr lang="en-US" smtClean="0"/>
              <a:t>6/4/2021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3847856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6385D0-7D6E-43D3-AFF7-AFAB5C49C6D5}" type="datetimeFigureOut">
              <a:rPr lang="en-US" smtClean="0"/>
              <a:t>6/4/2021</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529283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6385D0-7D6E-43D3-AFF7-AFAB5C49C6D5}" type="datetimeFigureOut">
              <a:rPr lang="en-US" smtClean="0"/>
              <a:t>6/4/2021</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1726865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6385D0-7D6E-43D3-AFF7-AFAB5C49C6D5}" type="datetimeFigureOut">
              <a:rPr lang="en-US" smtClean="0"/>
              <a:t>6/4/2021</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9804D40-27DA-4160-836C-65840E23572B}" type="slidenum">
              <a:rPr lang="en-US" smtClean="0"/>
              <a:t>‹#›</a:t>
            </a:fld>
            <a:endParaRPr lang="en-US"/>
          </a:p>
        </p:txBody>
      </p:sp>
    </p:spTree>
    <p:extLst>
      <p:ext uri="{BB962C8B-B14F-4D97-AF65-F5344CB8AC3E}">
        <p14:creationId xmlns:p14="http://schemas.microsoft.com/office/powerpoint/2010/main" val="2640631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Vert">
          <a:fgClr>
            <a:schemeClr val="accent1"/>
          </a:fgClr>
          <a:bgClr>
            <a:schemeClr val="bg1"/>
          </a:bgClr>
        </a:pattFill>
        <a:effectLst/>
      </p:bgPr>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136385D0-7D6E-43D3-AFF7-AFAB5C49C6D5}" type="datetimeFigureOut">
              <a:rPr lang="en-US" smtClean="0"/>
              <a:t>6/4/2021</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9804D40-27DA-4160-836C-65840E23572B}" type="slidenum">
              <a:rPr lang="en-US" smtClean="0"/>
              <a:t>‹#›</a:t>
            </a:fld>
            <a:endParaRPr lang="en-US"/>
          </a:p>
        </p:txBody>
      </p:sp>
    </p:spTree>
    <p:extLst>
      <p:ext uri="{BB962C8B-B14F-4D97-AF65-F5344CB8AC3E}">
        <p14:creationId xmlns:p14="http://schemas.microsoft.com/office/powerpoint/2010/main" val="315619419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comments" Target="../comments/commen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9.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734" y="693738"/>
            <a:ext cx="9990959" cy="2989262"/>
          </a:xfrm>
          <a:scene3d>
            <a:camera prst="orthographicFront"/>
            <a:lightRig rig="threePt" dir="t"/>
          </a:scene3d>
          <a:sp3d>
            <a:bevelT prst="convex"/>
          </a:sp3d>
        </p:spPr>
        <p:txBody>
          <a:bodyPr>
            <a:normAutofit/>
          </a:bodyPr>
          <a:lstStyle/>
          <a:p>
            <a:pPr algn="ctr"/>
            <a:r>
              <a:rPr lang="en-US" sz="7200" b="1" i="1" dirty="0">
                <a:solidFill>
                  <a:schemeClr val="bg1"/>
                </a:solidFill>
                <a:latin typeface="Aharoni" panose="02010803020104030203" pitchFamily="2" charset="-79"/>
                <a:cs typeface="Aharoni" panose="02010803020104030203" pitchFamily="2" charset="-79"/>
              </a:rPr>
              <a:t>Review Results </a:t>
            </a:r>
            <a:br>
              <a:rPr lang="en-US" sz="7200" b="1" i="1" dirty="0">
                <a:solidFill>
                  <a:schemeClr val="tx1"/>
                </a:solidFill>
                <a:latin typeface="Aharoni" panose="02010803020104030203" pitchFamily="2" charset="-79"/>
                <a:cs typeface="Aharoni" panose="02010803020104030203" pitchFamily="2" charset="-79"/>
              </a:rPr>
            </a:br>
            <a:r>
              <a:rPr lang="en-US" sz="7200" b="1" i="1" dirty="0">
                <a:solidFill>
                  <a:schemeClr val="tx1"/>
                </a:solidFill>
                <a:latin typeface="Aharoni" panose="02010803020104030203" pitchFamily="2" charset="-79"/>
                <a:cs typeface="Aharoni" panose="02010803020104030203" pitchFamily="2" charset="-79"/>
              </a:rPr>
              <a:t>are in !!!</a:t>
            </a:r>
          </a:p>
        </p:txBody>
      </p:sp>
      <p:pic>
        <p:nvPicPr>
          <p:cNvPr id="4" name="Picture 3"/>
          <p:cNvPicPr>
            <a:picLocks noChangeAspect="1"/>
          </p:cNvPicPr>
          <p:nvPr/>
        </p:nvPicPr>
        <p:blipFill>
          <a:blip r:embed="rId3">
            <a:biLevel thresh="50000"/>
            <a:extLst>
              <a:ext uri="{28A0092B-C50C-407E-A947-70E740481C1C}">
                <a14:useLocalDpi xmlns:a14="http://schemas.microsoft.com/office/drawing/2010/main" val="0"/>
              </a:ext>
            </a:extLst>
          </a:blip>
          <a:stretch>
            <a:fillRect/>
          </a:stretch>
        </p:blipFill>
        <p:spPr>
          <a:xfrm>
            <a:off x="371449" y="2424376"/>
            <a:ext cx="4645025" cy="4088607"/>
          </a:xfrm>
          <a:prstGeom prst="rect">
            <a:avLst/>
          </a:prstGeom>
        </p:spPr>
      </p:pic>
      <p:pic>
        <p:nvPicPr>
          <p:cNvPr id="5" name="Picture 4"/>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839325" y="3112168"/>
            <a:ext cx="5887453" cy="3569432"/>
          </a:xfrm>
          <a:prstGeom prst="rect">
            <a:avLst/>
          </a:prstGeom>
        </p:spPr>
      </p:pic>
    </p:spTree>
    <p:extLst>
      <p:ext uri="{BB962C8B-B14F-4D97-AF65-F5344CB8AC3E}">
        <p14:creationId xmlns:p14="http://schemas.microsoft.com/office/powerpoint/2010/main" val="31519811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05853"/>
            <a:ext cx="8825659" cy="1299410"/>
          </a:xfrm>
        </p:spPr>
        <p:txBody>
          <a:bodyPr>
            <a:normAutofit/>
          </a:bodyPr>
          <a:lstStyle/>
          <a:p>
            <a:pPr algn="ctr"/>
            <a:r>
              <a:rPr lang="en-US" sz="5400" b="1" i="1" dirty="0"/>
              <a:t>4 Of The Biggest Mistakes </a:t>
            </a:r>
          </a:p>
        </p:txBody>
      </p:sp>
      <p:sp>
        <p:nvSpPr>
          <p:cNvPr id="3" name="Content Placeholder 2"/>
          <p:cNvSpPr>
            <a:spLocks noGrp="1"/>
          </p:cNvSpPr>
          <p:nvPr>
            <p:ph idx="1"/>
          </p:nvPr>
        </p:nvSpPr>
        <p:spPr/>
        <p:txBody>
          <a:bodyPr>
            <a:normAutofit/>
          </a:bodyPr>
          <a:lstStyle/>
          <a:p>
            <a:r>
              <a:rPr lang="en-US" sz="4400" dirty="0"/>
              <a:t>Attendance and meal counts </a:t>
            </a:r>
          </a:p>
          <a:p>
            <a:r>
              <a:rPr lang="en-US" sz="4400" dirty="0"/>
              <a:t>MRB</a:t>
            </a:r>
          </a:p>
          <a:p>
            <a:r>
              <a:rPr lang="en-US" sz="4400" dirty="0"/>
              <a:t>IEAs</a:t>
            </a:r>
          </a:p>
          <a:p>
            <a:r>
              <a:rPr lang="en-US" sz="4400" dirty="0"/>
              <a:t>Receipts </a:t>
            </a:r>
          </a:p>
        </p:txBody>
      </p:sp>
      <p:pic>
        <p:nvPicPr>
          <p:cNvPr id="7" name="Picture 6"/>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5058226" y="3356811"/>
            <a:ext cx="6639788" cy="3140242"/>
          </a:xfrm>
          <a:prstGeom prst="rect">
            <a:avLst/>
          </a:prstGeom>
          <a:scene3d>
            <a:camera prst="orthographicFront"/>
            <a:lightRig rig="threePt" dir="t"/>
          </a:scene3d>
          <a:sp3d>
            <a:bevelT prst="relaxedInset"/>
          </a:sp3d>
        </p:spPr>
      </p:pic>
    </p:spTree>
    <p:extLst>
      <p:ext uri="{BB962C8B-B14F-4D97-AF65-F5344CB8AC3E}">
        <p14:creationId xmlns:p14="http://schemas.microsoft.com/office/powerpoint/2010/main" val="395839756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28875"/>
            <a:ext cx="10515600" cy="3157537"/>
          </a:xfrm>
        </p:spPr>
        <p:txBody>
          <a:bodyPr>
            <a:normAutofit/>
          </a:bodyPr>
          <a:lstStyle/>
          <a:p>
            <a:pPr algn="ctr"/>
            <a:r>
              <a:rPr lang="en-US" sz="6700" b="1" dirty="0">
                <a:solidFill>
                  <a:schemeClr val="accent1"/>
                </a:solidFill>
                <a:latin typeface="Algerian" panose="04020705040A02060702" pitchFamily="82" charset="0"/>
              </a:rPr>
              <a:t>Attendance and meal counts </a:t>
            </a:r>
            <a:br>
              <a:rPr lang="en-US" dirty="0">
                <a:solidFill>
                  <a:schemeClr val="accent1"/>
                </a:solidFill>
              </a:rPr>
            </a:br>
            <a:endParaRPr lang="en-US" dirty="0">
              <a:solidFill>
                <a:schemeClr val="accent1"/>
              </a:solidFill>
            </a:endParaRPr>
          </a:p>
        </p:txBody>
      </p:sp>
      <p:pic>
        <p:nvPicPr>
          <p:cNvPr id="4" name="Picture 3"/>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250620" y="4513971"/>
            <a:ext cx="2921877" cy="1900990"/>
          </a:xfrm>
          <a:prstGeom prst="round2DiagRect">
            <a:avLst>
              <a:gd name="adj1" fmla="val 16667"/>
              <a:gd name="adj2" fmla="val 0"/>
            </a:avLst>
          </a:prstGeom>
          <a:ln w="88900" cap="sq">
            <a:solidFill>
              <a:schemeClr val="accent1">
                <a:lumMod val="75000"/>
              </a:schemeClr>
            </a:solidFill>
            <a:miter lim="800000"/>
          </a:ln>
          <a:effectLst>
            <a:outerShdw blurRad="254000" algn="tl" rotWithShape="0">
              <a:srgbClr val="000000">
                <a:alpha val="43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1" y="4614041"/>
            <a:ext cx="2808890" cy="1911335"/>
          </a:xfrm>
          <a:prstGeom prst="round2DiagRect">
            <a:avLst>
              <a:gd name="adj1" fmla="val 16667"/>
              <a:gd name="adj2" fmla="val 0"/>
            </a:avLst>
          </a:prstGeom>
          <a:ln w="88900" cap="sq">
            <a:solidFill>
              <a:schemeClr val="accent1">
                <a:lumMod val="75000"/>
              </a:schemeClr>
            </a:solidFill>
            <a:miter lim="800000"/>
          </a:ln>
          <a:effectLst>
            <a:outerShdw blurRad="254000" algn="tl" rotWithShape="0">
              <a:srgbClr val="000000">
                <a:alpha val="43000"/>
              </a:srgbClr>
            </a:outerShdw>
          </a:effectLst>
          <a:scene3d>
            <a:camera prst="orthographicFront"/>
            <a:lightRig rig="threePt" dir="t"/>
          </a:scene3d>
          <a:sp3d>
            <a:bevelT w="152400" h="50800" prst="softRound"/>
          </a:sp3d>
        </p:spPr>
      </p:pic>
    </p:spTree>
    <p:extLst>
      <p:ext uri="{BB962C8B-B14F-4D97-AF65-F5344CB8AC3E}">
        <p14:creationId xmlns:p14="http://schemas.microsoft.com/office/powerpoint/2010/main" val="32368827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divot">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4501" y="583828"/>
            <a:ext cx="11141241" cy="2594088"/>
          </a:xfrm>
          <a:prstGeom prst="wave">
            <a:avLst>
              <a:gd name="adj1" fmla="val 12500"/>
              <a:gd name="adj2" fmla="val -1158"/>
            </a:avLst>
          </a:prstGeom>
          <a:solidFill>
            <a:schemeClr val="bg1"/>
          </a:solidFill>
        </p:spPr>
        <p:txBody>
          <a:bodyPr>
            <a:noAutofit/>
          </a:bodyPr>
          <a:lstStyle/>
          <a:p>
            <a:pPr algn="ctr"/>
            <a:r>
              <a:rPr lang="en-US" sz="2400" b="1" u="sng" dirty="0">
                <a:solidFill>
                  <a:schemeClr val="tx1"/>
                </a:solidFill>
              </a:rPr>
              <a:t>Deficiency</a:t>
            </a:r>
            <a:br>
              <a:rPr lang="en-US" sz="2400" u="sng" dirty="0">
                <a:solidFill>
                  <a:schemeClr val="tx1"/>
                </a:solidFill>
              </a:rPr>
            </a:br>
            <a:r>
              <a:rPr lang="en-US" sz="2400" b="1" dirty="0">
                <a:solidFill>
                  <a:schemeClr val="tx1"/>
                </a:solidFill>
              </a:rPr>
              <a:t>Incorrect meal counts </a:t>
            </a:r>
            <a:br>
              <a:rPr lang="en-US" sz="2400" dirty="0">
                <a:solidFill>
                  <a:schemeClr val="tx1"/>
                </a:solidFill>
              </a:rPr>
            </a:br>
            <a:br>
              <a:rPr lang="en-US" sz="2400" dirty="0">
                <a:solidFill>
                  <a:schemeClr val="tx1"/>
                </a:solidFill>
              </a:rPr>
            </a:br>
            <a:r>
              <a:rPr lang="en-US" sz="4000" b="1" dirty="0">
                <a:ln w="0"/>
                <a:solidFill>
                  <a:schemeClr val="accent1"/>
                </a:solidFill>
                <a:effectLst>
                  <a:outerShdw blurRad="38100" dist="25400" dir="5400000" algn="ctr" rotWithShape="0">
                    <a:srgbClr val="6E747A">
                      <a:alpha val="43000"/>
                    </a:srgbClr>
                  </a:outerShdw>
                </a:effectLst>
              </a:rPr>
              <a:t>Over Claim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3188998"/>
              </p:ext>
            </p:extLst>
          </p:nvPr>
        </p:nvGraphicFramePr>
        <p:xfrm>
          <a:off x="444501" y="3013023"/>
          <a:ext cx="11747500" cy="3844976"/>
        </p:xfrm>
        <a:graphic>
          <a:graphicData uri="http://schemas.openxmlformats.org/drawingml/2006/table">
            <a:tbl>
              <a:tblPr firstRow="1" firstCol="1" bandRow="1">
                <a:tableStyleId>{5C22544A-7EE6-4342-B048-85BDC9FD1C3A}</a:tableStyleId>
              </a:tblPr>
              <a:tblGrid>
                <a:gridCol w="1316181">
                  <a:extLst>
                    <a:ext uri="{9D8B030D-6E8A-4147-A177-3AD203B41FA5}">
                      <a16:colId xmlns:a16="http://schemas.microsoft.com/office/drawing/2014/main" val="20000"/>
                    </a:ext>
                  </a:extLst>
                </a:gridCol>
                <a:gridCol w="924537">
                  <a:extLst>
                    <a:ext uri="{9D8B030D-6E8A-4147-A177-3AD203B41FA5}">
                      <a16:colId xmlns:a16="http://schemas.microsoft.com/office/drawing/2014/main" val="20001"/>
                    </a:ext>
                  </a:extLst>
                </a:gridCol>
                <a:gridCol w="843326">
                  <a:extLst>
                    <a:ext uri="{9D8B030D-6E8A-4147-A177-3AD203B41FA5}">
                      <a16:colId xmlns:a16="http://schemas.microsoft.com/office/drawing/2014/main" val="20002"/>
                    </a:ext>
                  </a:extLst>
                </a:gridCol>
                <a:gridCol w="943010">
                  <a:extLst>
                    <a:ext uri="{9D8B030D-6E8A-4147-A177-3AD203B41FA5}">
                      <a16:colId xmlns:a16="http://schemas.microsoft.com/office/drawing/2014/main" val="20003"/>
                    </a:ext>
                  </a:extLst>
                </a:gridCol>
                <a:gridCol w="806340">
                  <a:extLst>
                    <a:ext uri="{9D8B030D-6E8A-4147-A177-3AD203B41FA5}">
                      <a16:colId xmlns:a16="http://schemas.microsoft.com/office/drawing/2014/main" val="20004"/>
                    </a:ext>
                  </a:extLst>
                </a:gridCol>
                <a:gridCol w="808112">
                  <a:extLst>
                    <a:ext uri="{9D8B030D-6E8A-4147-A177-3AD203B41FA5}">
                      <a16:colId xmlns:a16="http://schemas.microsoft.com/office/drawing/2014/main" val="20005"/>
                    </a:ext>
                  </a:extLst>
                </a:gridCol>
                <a:gridCol w="1273740">
                  <a:extLst>
                    <a:ext uri="{9D8B030D-6E8A-4147-A177-3AD203B41FA5}">
                      <a16:colId xmlns:a16="http://schemas.microsoft.com/office/drawing/2014/main" val="20006"/>
                    </a:ext>
                  </a:extLst>
                </a:gridCol>
                <a:gridCol w="1068270">
                  <a:extLst>
                    <a:ext uri="{9D8B030D-6E8A-4147-A177-3AD203B41FA5}">
                      <a16:colId xmlns:a16="http://schemas.microsoft.com/office/drawing/2014/main" val="20007"/>
                    </a:ext>
                  </a:extLst>
                </a:gridCol>
                <a:gridCol w="681790">
                  <a:extLst>
                    <a:ext uri="{9D8B030D-6E8A-4147-A177-3AD203B41FA5}">
                      <a16:colId xmlns:a16="http://schemas.microsoft.com/office/drawing/2014/main" val="20008"/>
                    </a:ext>
                  </a:extLst>
                </a:gridCol>
                <a:gridCol w="1082934">
                  <a:extLst>
                    <a:ext uri="{9D8B030D-6E8A-4147-A177-3AD203B41FA5}">
                      <a16:colId xmlns:a16="http://schemas.microsoft.com/office/drawing/2014/main" val="20009"/>
                    </a:ext>
                  </a:extLst>
                </a:gridCol>
                <a:gridCol w="1056178">
                  <a:extLst>
                    <a:ext uri="{9D8B030D-6E8A-4147-A177-3AD203B41FA5}">
                      <a16:colId xmlns:a16="http://schemas.microsoft.com/office/drawing/2014/main" val="20010"/>
                    </a:ext>
                  </a:extLst>
                </a:gridCol>
                <a:gridCol w="943082">
                  <a:extLst>
                    <a:ext uri="{9D8B030D-6E8A-4147-A177-3AD203B41FA5}">
                      <a16:colId xmlns:a16="http://schemas.microsoft.com/office/drawing/2014/main" val="20011"/>
                    </a:ext>
                  </a:extLst>
                </a:gridCol>
              </a:tblGrid>
              <a:tr h="1610190">
                <a:tc gridSpan="2">
                  <a:txBody>
                    <a:bodyPr/>
                    <a:lstStyle/>
                    <a:p>
                      <a:pPr marL="0" marR="0" algn="ctr">
                        <a:spcBef>
                          <a:spcPts val="0"/>
                        </a:spcBef>
                        <a:spcAft>
                          <a:spcPts val="0"/>
                        </a:spcAft>
                      </a:pPr>
                      <a:r>
                        <a:rPr lang="en-US" sz="2400" dirty="0">
                          <a:solidFill>
                            <a:schemeClr val="bg1"/>
                          </a:solidFill>
                          <a:effectLst/>
                          <a:latin typeface="+mn-lt"/>
                          <a:ea typeface="+mn-ea"/>
                        </a:rPr>
                        <a:t>Breakfast</a:t>
                      </a:r>
                      <a:r>
                        <a:rPr lang="en-US" sz="2400" baseline="0" dirty="0">
                          <a:solidFill>
                            <a:schemeClr val="bg1"/>
                          </a:solidFill>
                          <a:effectLst/>
                          <a:latin typeface="+mn-lt"/>
                          <a:ea typeface="+mn-ea"/>
                        </a:rPr>
                        <a:t> </a:t>
                      </a:r>
                      <a:endParaRPr lang="en-US" sz="2400" dirty="0">
                        <a:solidFill>
                          <a:schemeClr val="bg1"/>
                        </a:solidFill>
                        <a:effectLst/>
                        <a:latin typeface="Arial" panose="020B0604020202020204" pitchFamily="34" charset="0"/>
                        <a:ea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endParaRPr lang="en-US"/>
                    </a:p>
                  </a:txBody>
                  <a:tcPr/>
                </a:tc>
                <a:tc gridSpan="2">
                  <a:txBody>
                    <a:bodyPr/>
                    <a:lstStyle/>
                    <a:p>
                      <a:pPr marL="0" marR="0" algn="ctr">
                        <a:spcBef>
                          <a:spcPts val="0"/>
                        </a:spcBef>
                        <a:spcAft>
                          <a:spcPts val="0"/>
                        </a:spcAft>
                      </a:pPr>
                      <a:r>
                        <a:rPr lang="en-US" sz="2400" dirty="0">
                          <a:solidFill>
                            <a:schemeClr val="bg1"/>
                          </a:solidFill>
                          <a:effectLst/>
                        </a:rPr>
                        <a:t>AM</a:t>
                      </a:r>
                      <a:endParaRPr lang="en-US" sz="2400" dirty="0">
                        <a:solidFill>
                          <a:schemeClr val="bg1"/>
                        </a:solidFill>
                        <a:effectLst/>
                        <a:latin typeface="Arial" panose="020B0604020202020204" pitchFamily="34" charset="0"/>
                        <a:ea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spcBef>
                          <a:spcPts val="0"/>
                        </a:spcBef>
                        <a:spcAft>
                          <a:spcPts val="0"/>
                        </a:spcAft>
                      </a:pPr>
                      <a:r>
                        <a:rPr lang="en-US" sz="2400" dirty="0">
                          <a:solidFill>
                            <a:schemeClr val="tx1"/>
                          </a:solidFill>
                          <a:effectLst/>
                        </a:rPr>
                        <a:t>Lunch</a:t>
                      </a:r>
                      <a:endParaRPr lang="en-US" sz="2400" dirty="0">
                        <a:solidFill>
                          <a:schemeClr val="tx1"/>
                        </a:solidFill>
                        <a:effectLst/>
                        <a:latin typeface="Arial" panose="020B0604020202020204" pitchFamily="34" charset="0"/>
                        <a:ea typeface="Times New Roman" panose="02020603050405020304" pitchFamily="18" charset="0"/>
                      </a:endParaRPr>
                    </a:p>
                  </a:txBody>
                  <a:tcPr marL="68580" marR="68580" marT="0" marB="0" anchor="ctr">
                    <a:gradFill>
                      <a:gsLst>
                        <a:gs pos="7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en-US"/>
                    </a:p>
                  </a:txBody>
                  <a:tcPr/>
                </a:tc>
                <a:tc gridSpan="2">
                  <a:txBody>
                    <a:bodyPr/>
                    <a:lstStyle/>
                    <a:p>
                      <a:pPr marL="0" marR="0" algn="ctr">
                        <a:spcBef>
                          <a:spcPts val="0"/>
                        </a:spcBef>
                        <a:spcAft>
                          <a:spcPts val="0"/>
                        </a:spcAft>
                      </a:pPr>
                      <a:endParaRPr lang="en-US" sz="2000" dirty="0">
                        <a:solidFill>
                          <a:schemeClr val="bg1"/>
                        </a:solidFill>
                        <a:effectLst/>
                        <a:latin typeface="Arial" panose="020B0604020202020204" pitchFamily="34" charset="0"/>
                        <a:ea typeface="Times New Roman" panose="02020603050405020304" pitchFamily="18" charset="0"/>
                      </a:endParaRPr>
                    </a:p>
                    <a:p>
                      <a:pPr marL="0" marR="0" algn="ctr">
                        <a:spcBef>
                          <a:spcPts val="0"/>
                        </a:spcBef>
                        <a:spcAft>
                          <a:spcPts val="0"/>
                        </a:spcAft>
                      </a:pPr>
                      <a:endParaRPr lang="en-US" sz="2000" dirty="0">
                        <a:solidFill>
                          <a:schemeClr val="bg1"/>
                        </a:solidFill>
                        <a:effectLst/>
                        <a:latin typeface="Arial" panose="020B0604020202020204" pitchFamily="34" charset="0"/>
                        <a:ea typeface="Times New Roman" panose="02020603050405020304" pitchFamily="18" charset="0"/>
                      </a:endParaRPr>
                    </a:p>
                    <a:p>
                      <a:pPr marL="0" marR="0" algn="ctr">
                        <a:spcBef>
                          <a:spcPts val="0"/>
                        </a:spcBef>
                        <a:spcAft>
                          <a:spcPts val="0"/>
                        </a:spcAft>
                      </a:pPr>
                      <a:r>
                        <a:rPr lang="en-US" sz="2000" dirty="0">
                          <a:solidFill>
                            <a:schemeClr val="bg1"/>
                          </a:solidFill>
                          <a:effectLst/>
                          <a:latin typeface="Arial" panose="020B0604020202020204" pitchFamily="34" charset="0"/>
                          <a:ea typeface="Times New Roman" panose="02020603050405020304" pitchFamily="18" charset="0"/>
                        </a:rPr>
                        <a:t>PM </a:t>
                      </a:r>
                      <a:r>
                        <a:rPr lang="en-US" sz="2000" baseline="0" dirty="0">
                          <a:solidFill>
                            <a:schemeClr val="bg1"/>
                          </a:solidFill>
                          <a:effectLst/>
                          <a:latin typeface="Arial" panose="020B0604020202020204" pitchFamily="34" charset="0"/>
                          <a:ea typeface="Times New Roman" panose="02020603050405020304" pitchFamily="18" charset="0"/>
                        </a:rPr>
                        <a:t> </a:t>
                      </a:r>
                      <a:r>
                        <a:rPr lang="en-US" sz="2000" dirty="0">
                          <a:solidFill>
                            <a:schemeClr val="bg1"/>
                          </a:solidFill>
                          <a:effectLst/>
                          <a:latin typeface="Arial" panose="020B0604020202020204" pitchFamily="34" charset="0"/>
                          <a:ea typeface="Times New Roman" panose="02020603050405020304" pitchFamily="18" charset="0"/>
                        </a:rPr>
                        <a:t>SNACK</a:t>
                      </a:r>
                    </a:p>
                  </a:txBody>
                  <a:tcPr marL="68580" marR="68580" marT="0" marB="0">
                    <a:solidFill>
                      <a:schemeClr val="accent1"/>
                    </a:solidFill>
                  </a:tcPr>
                </a:tc>
                <a:tc hMerge="1">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endParaRPr>
                    </a:p>
                  </a:txBody>
                  <a:tcPr marL="68580" marR="68580" marT="0" marB="0">
                    <a:gradFill>
                      <a:gsLst>
                        <a:gs pos="7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gridSpan="2">
                  <a:txBody>
                    <a:bodyPr/>
                    <a:lstStyle/>
                    <a:p>
                      <a:pPr marL="0" marR="0">
                        <a:spcBef>
                          <a:spcPts val="0"/>
                        </a:spcBef>
                        <a:spcAft>
                          <a:spcPts val="0"/>
                        </a:spcAft>
                      </a:pPr>
                      <a:r>
                        <a:rPr lang="en-US" sz="2400" dirty="0">
                          <a:solidFill>
                            <a:schemeClr val="bg1"/>
                          </a:solidFill>
                          <a:effectLst/>
                        </a:rPr>
                        <a:t>  Supper </a:t>
                      </a:r>
                      <a:endParaRPr lang="en-US" sz="2400" dirty="0">
                        <a:solidFill>
                          <a:schemeClr val="bg1"/>
                        </a:solidFill>
                        <a:effectLst/>
                        <a:latin typeface="Arial" panose="020B0604020202020204" pitchFamily="34" charset="0"/>
                        <a:ea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endParaRPr lang="en-US"/>
                    </a:p>
                  </a:txBody>
                  <a:tcPr/>
                </a:tc>
                <a:tc gridSpan="2">
                  <a:txBody>
                    <a:bodyPr/>
                    <a:lstStyle/>
                    <a:p>
                      <a:pPr marL="0" marR="0" algn="ctr">
                        <a:spcBef>
                          <a:spcPts val="0"/>
                        </a:spcBef>
                        <a:spcAft>
                          <a:spcPts val="0"/>
                        </a:spcAft>
                      </a:pPr>
                      <a:endParaRPr lang="en-US" sz="2000" dirty="0">
                        <a:solidFill>
                          <a:schemeClr val="bg1"/>
                        </a:solidFill>
                        <a:effectLst/>
                      </a:endParaRPr>
                    </a:p>
                    <a:p>
                      <a:pPr marL="0" marR="0" algn="ctr">
                        <a:spcBef>
                          <a:spcPts val="0"/>
                        </a:spcBef>
                        <a:spcAft>
                          <a:spcPts val="0"/>
                        </a:spcAft>
                      </a:pPr>
                      <a:endParaRPr lang="en-US" sz="2000" b="1" dirty="0">
                        <a:solidFill>
                          <a:schemeClr val="bg1"/>
                        </a:solidFill>
                        <a:effectLst/>
                        <a:latin typeface="+mj-lt"/>
                      </a:endParaRPr>
                    </a:p>
                    <a:p>
                      <a:pPr marL="0" marR="0" algn="ctr">
                        <a:spcBef>
                          <a:spcPts val="0"/>
                        </a:spcBef>
                        <a:spcAft>
                          <a:spcPts val="0"/>
                        </a:spcAft>
                      </a:pPr>
                      <a:r>
                        <a:rPr lang="en-US" sz="2400" dirty="0">
                          <a:solidFill>
                            <a:schemeClr val="bg1"/>
                          </a:solidFill>
                          <a:effectLst/>
                          <a:latin typeface="+mj-lt"/>
                        </a:rPr>
                        <a:t>Late </a:t>
                      </a:r>
                      <a:endParaRPr lang="en-US" sz="2400" dirty="0">
                        <a:solidFill>
                          <a:schemeClr val="bg1"/>
                        </a:solidFill>
                        <a:effectLst/>
                        <a:latin typeface="+mj-lt"/>
                        <a:ea typeface="Times New Roman" panose="02020603050405020304" pitchFamily="18" charset="0"/>
                      </a:endParaRPr>
                    </a:p>
                    <a:p>
                      <a:pPr marL="0" marR="0" algn="ctr">
                        <a:spcBef>
                          <a:spcPts val="0"/>
                        </a:spcBef>
                        <a:spcAft>
                          <a:spcPts val="0"/>
                        </a:spcAft>
                      </a:pPr>
                      <a:r>
                        <a:rPr lang="en-US" sz="2000" dirty="0">
                          <a:solidFill>
                            <a:schemeClr val="bg1"/>
                          </a:solidFill>
                          <a:effectLst/>
                        </a:rPr>
                        <a:t> </a:t>
                      </a:r>
                      <a:endParaRPr lang="en-US" sz="2000" dirty="0">
                        <a:solidFill>
                          <a:schemeClr val="bg1"/>
                        </a:solidFill>
                        <a:effectLst/>
                        <a:latin typeface="Arial" panose="020B0604020202020204" pitchFamily="34" charset="0"/>
                        <a:ea typeface="Times New Roman" panose="02020603050405020304" pitchFamily="18" charset="0"/>
                      </a:endParaRPr>
                    </a:p>
                  </a:txBody>
                  <a:tcPr marL="68580" marR="68580" marT="0" marB="0"/>
                </a:tc>
                <a:tc hMerge="1">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47279">
                <a:tc>
                  <a:txBody>
                    <a:bodyPr/>
                    <a:lstStyle/>
                    <a:p>
                      <a:pPr marL="0" marR="0" algn="ctr">
                        <a:spcBef>
                          <a:spcPts val="0"/>
                        </a:spcBef>
                        <a:spcAft>
                          <a:spcPts val="0"/>
                        </a:spcAft>
                      </a:pPr>
                      <a:r>
                        <a:rPr lang="en-US" sz="1200" dirty="0">
                          <a:solidFill>
                            <a:schemeClr val="tx1"/>
                          </a:solidFill>
                        </a:rPr>
                        <a:t>Claime</a:t>
                      </a:r>
                      <a:r>
                        <a:rPr lang="en-US" sz="1200" baseline="0" dirty="0">
                          <a:solidFill>
                            <a:schemeClr val="tx1"/>
                          </a:solidFill>
                        </a:rPr>
                        <a:t>d</a:t>
                      </a:r>
                      <a:r>
                        <a:rPr lang="en-US" dirty="0"/>
                        <a:t> </a:t>
                      </a:r>
                    </a:p>
                  </a:txBody>
                  <a:tcPr marL="68580" marR="68580" marT="0" marB="0" anchor="ctr">
                    <a:solidFill>
                      <a:schemeClr val="accent1">
                        <a:lumMod val="20000"/>
                        <a:lumOff val="80000"/>
                      </a:schemeClr>
                    </a:solidFill>
                  </a:tcPr>
                </a:tc>
                <a:tc>
                  <a:txBody>
                    <a:bodyPr/>
                    <a:lstStyle/>
                    <a:p>
                      <a:pPr marL="0" marR="0">
                        <a:spcBef>
                          <a:spcPts val="0"/>
                        </a:spcBef>
                        <a:spcAft>
                          <a:spcPts val="0"/>
                        </a:spcAft>
                      </a:pPr>
                      <a:r>
                        <a:rPr lang="en-US" sz="1200" dirty="0">
                          <a:solidFill>
                            <a:schemeClr val="tx1"/>
                          </a:solidFill>
                          <a:effectLst/>
                        </a:rPr>
                        <a:t>Verified </a:t>
                      </a:r>
                      <a:endParaRPr lang="en-US" sz="1200" dirty="0">
                        <a:solidFill>
                          <a:schemeClr val="tx1"/>
                        </a:solidFill>
                        <a:effectLst/>
                        <a:latin typeface="Arial" panose="020B0604020202020204" pitchFamily="34" charset="0"/>
                        <a:ea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spcBef>
                          <a:spcPts val="0"/>
                        </a:spcBef>
                        <a:spcAft>
                          <a:spcPts val="0"/>
                        </a:spcAft>
                      </a:pPr>
                      <a:r>
                        <a:rPr lang="en-US" sz="1200" dirty="0">
                          <a:effectLst/>
                        </a:rPr>
                        <a:t>Claim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Verified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Claim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7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spcBef>
                          <a:spcPts val="0"/>
                        </a:spcBef>
                        <a:spcAft>
                          <a:spcPts val="0"/>
                        </a:spcAft>
                      </a:pPr>
                      <a:r>
                        <a:rPr lang="en-US" sz="1200" dirty="0">
                          <a:effectLst/>
                        </a:rPr>
                        <a:t>Verified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7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 </a:t>
                      </a:r>
                    </a:p>
                    <a:p>
                      <a:pPr marL="0" marR="0" algn="ctr">
                        <a:spcBef>
                          <a:spcPts val="0"/>
                        </a:spcBef>
                        <a:spcAft>
                          <a:spcPts val="0"/>
                        </a:spcAft>
                      </a:pPr>
                      <a:r>
                        <a:rPr lang="en-US" sz="1200" dirty="0">
                          <a:effectLst/>
                        </a:rPr>
                        <a:t>Claim </a:t>
                      </a:r>
                      <a:endParaRPr lang="en-US" sz="1200" dirty="0">
                        <a:effectLst/>
                        <a:latin typeface="Arial" panose="020B0604020202020204" pitchFamily="34" charset="0"/>
                        <a:ea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a:spcBef>
                          <a:spcPts val="0"/>
                        </a:spcBef>
                        <a:spcAft>
                          <a:spcPts val="0"/>
                        </a:spcAft>
                      </a:pPr>
                      <a:r>
                        <a:rPr lang="en-US" sz="1200" dirty="0">
                          <a:effectLst/>
                        </a:rPr>
                        <a:t>Verified </a:t>
                      </a:r>
                      <a:endParaRPr lang="en-US" sz="1200" dirty="0">
                        <a:effectLst/>
                        <a:latin typeface="Arial" panose="020B0604020202020204" pitchFamily="34" charset="0"/>
                        <a:ea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spcBef>
                          <a:spcPts val="0"/>
                        </a:spcBef>
                        <a:spcAft>
                          <a:spcPts val="0"/>
                        </a:spcAft>
                      </a:pPr>
                      <a:r>
                        <a:rPr lang="en-US" sz="1200" dirty="0">
                          <a:effectLst/>
                        </a:rPr>
                        <a:t> </a:t>
                      </a:r>
                    </a:p>
                    <a:p>
                      <a:pPr marL="0" marR="0" algn="ctr">
                        <a:spcBef>
                          <a:spcPts val="0"/>
                        </a:spcBef>
                        <a:spcAft>
                          <a:spcPts val="0"/>
                        </a:spcAft>
                      </a:pPr>
                      <a:r>
                        <a:rPr lang="en-US" sz="1200" dirty="0">
                          <a:effectLst/>
                        </a:rPr>
                        <a:t>Claim </a:t>
                      </a:r>
                      <a:endParaRPr lang="en-US" sz="1200" dirty="0">
                        <a:effectLst/>
                        <a:latin typeface="Arial" panose="020B0604020202020204" pitchFamily="34" charset="0"/>
                        <a:ea typeface="Times New Roman" panose="02020603050405020304" pitchFamily="18" charset="0"/>
                      </a:endParaRPr>
                    </a:p>
                  </a:txBody>
                  <a:tcPr marL="68580" marR="68580" marT="0" marB="0">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spcBef>
                          <a:spcPts val="0"/>
                        </a:spcBef>
                        <a:spcAft>
                          <a:spcPts val="0"/>
                        </a:spcAft>
                      </a:pPr>
                      <a:r>
                        <a:rPr lang="en-US" sz="1200" dirty="0">
                          <a:effectLst/>
                        </a:rPr>
                        <a:t>Verified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Over</a:t>
                      </a:r>
                      <a:endParaRPr lang="en-US" sz="1200" dirty="0">
                        <a:effectLst/>
                        <a:latin typeface="Arial" panose="020B0604020202020204" pitchFamily="34" charset="0"/>
                        <a:ea typeface="Times New Roman" panose="02020603050405020304" pitchFamily="18" charset="0"/>
                      </a:endParaRPr>
                    </a:p>
                  </a:txBody>
                  <a:tcPr marL="68580" marR="68580" marT="0" marB="0">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spcBef>
                          <a:spcPts val="0"/>
                        </a:spcBef>
                        <a:spcAft>
                          <a:spcPts val="0"/>
                        </a:spcAft>
                      </a:pPr>
                      <a:r>
                        <a:rPr lang="en-US" sz="1200" dirty="0">
                          <a:effectLst/>
                        </a:rPr>
                        <a:t>Verified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638977">
                <a:tc>
                  <a:txBody>
                    <a:bodyPr/>
                    <a:lstStyle/>
                    <a:p>
                      <a:pPr marL="0" marR="0" algn="ctr">
                        <a:spcBef>
                          <a:spcPts val="0"/>
                        </a:spcBef>
                        <a:spcAft>
                          <a:spcPts val="0"/>
                        </a:spcAft>
                      </a:pPr>
                      <a:r>
                        <a:rPr lang="en-US" dirty="0">
                          <a:solidFill>
                            <a:schemeClr val="tx1">
                              <a:lumMod val="85000"/>
                              <a:lumOff val="15000"/>
                            </a:schemeClr>
                          </a:solidFill>
                        </a:rPr>
                        <a:t>918 </a:t>
                      </a:r>
                    </a:p>
                  </a:txBody>
                  <a:tcPr marL="68580" marR="68580" marT="0" marB="0" anchor="ctr">
                    <a:solidFill>
                      <a:schemeClr val="accent1">
                        <a:lumMod val="20000"/>
                        <a:lumOff val="80000"/>
                      </a:schemeClr>
                    </a:solidFill>
                  </a:tcPr>
                </a:tc>
                <a:tc>
                  <a:txBody>
                    <a:bodyPr/>
                    <a:lstStyle/>
                    <a:p>
                      <a:pPr marL="0" marR="0" algn="ctr">
                        <a:spcBef>
                          <a:spcPts val="0"/>
                        </a:spcBef>
                        <a:spcAft>
                          <a:spcPts val="0"/>
                        </a:spcAft>
                      </a:pPr>
                      <a:r>
                        <a:rPr lang="en-US" sz="1800" b="1" dirty="0">
                          <a:solidFill>
                            <a:srgbClr val="C00000"/>
                          </a:solidFill>
                          <a:effectLst/>
                        </a:rPr>
                        <a:t>858 </a:t>
                      </a:r>
                      <a:endParaRPr lang="en-US" sz="1800" b="1" dirty="0">
                        <a:solidFill>
                          <a:srgbClr val="C00000"/>
                        </a:solidFill>
                        <a:effectLst/>
                        <a:latin typeface="Arial" panose="020B0604020202020204" pitchFamily="34" charset="0"/>
                        <a:ea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spcBef>
                          <a:spcPts val="0"/>
                        </a:spcBef>
                        <a:spcAft>
                          <a:spcPts val="0"/>
                        </a:spcAft>
                      </a:pPr>
                      <a:r>
                        <a:rPr lang="en-US" sz="1800" b="1" dirty="0">
                          <a:effectLst/>
                          <a:latin typeface="+mn-lt"/>
                          <a:ea typeface="+mn-ea"/>
                        </a:rPr>
                        <a:t>NA</a:t>
                      </a:r>
                      <a:endParaRPr lang="en-US" sz="1800" b="1" dirty="0">
                        <a:effectLst/>
                        <a:latin typeface="Arial" panose="020B0604020202020204" pitchFamily="34" charset="0"/>
                        <a:ea typeface="Times New Roman" panose="02020603050405020304" pitchFamily="18" charset="0"/>
                      </a:endParaRPr>
                    </a:p>
                  </a:txBody>
                  <a:tcPr marL="68580" marR="68580" marT="0" marB="0" anchor="ctr">
                    <a:gradFill>
                      <a:gsLst>
                        <a:gs pos="68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68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800" b="1" dirty="0">
                          <a:effectLst/>
                        </a:rPr>
                        <a:t> 988</a:t>
                      </a:r>
                      <a:endParaRPr lang="en-US" sz="1800" b="1" dirty="0">
                        <a:effectLst/>
                        <a:latin typeface="Arial" panose="020B0604020202020204" pitchFamily="34" charset="0"/>
                        <a:ea typeface="Times New Roman" panose="02020603050405020304" pitchFamily="18" charset="0"/>
                      </a:endParaRPr>
                    </a:p>
                  </a:txBody>
                  <a:tcPr marL="68580" marR="68580" marT="0" marB="0" anchor="ctr">
                    <a:gradFill>
                      <a:gsLst>
                        <a:gs pos="7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800" b="1" dirty="0">
                          <a:solidFill>
                            <a:srgbClr val="C00000"/>
                          </a:solidFill>
                          <a:effectLst/>
                        </a:rPr>
                        <a:t>928 </a:t>
                      </a:r>
                      <a:endParaRPr lang="en-US" sz="1800" b="1" dirty="0">
                        <a:solidFill>
                          <a:srgbClr val="C00000"/>
                        </a:solidFill>
                        <a:effectLst/>
                        <a:latin typeface="Arial" panose="020B0604020202020204" pitchFamily="34" charset="0"/>
                        <a:ea typeface="Times New Roman" panose="02020603050405020304" pitchFamily="18" charset="0"/>
                      </a:endParaRPr>
                    </a:p>
                  </a:txBody>
                  <a:tcPr marL="68580" marR="68580" marT="0" marB="0" anchor="ctr">
                    <a:gradFill>
                      <a:gsLst>
                        <a:gs pos="7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800" b="1" dirty="0">
                          <a:effectLst/>
                        </a:rPr>
                        <a:t> 1724</a:t>
                      </a:r>
                      <a:endParaRPr lang="en-US" sz="1800" b="1" dirty="0">
                        <a:effectLst/>
                        <a:latin typeface="Arial" panose="020B0604020202020204" pitchFamily="34" charset="0"/>
                        <a:ea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a:spcBef>
                          <a:spcPts val="0"/>
                        </a:spcBef>
                        <a:spcAft>
                          <a:spcPts val="0"/>
                        </a:spcAft>
                      </a:pPr>
                      <a:r>
                        <a:rPr lang="en-US" sz="1800" b="1" dirty="0">
                          <a:solidFill>
                            <a:srgbClr val="C00000"/>
                          </a:solidFill>
                          <a:effectLst/>
                        </a:rPr>
                        <a:t> 1664</a:t>
                      </a:r>
                      <a:endParaRPr lang="en-US" sz="1800" b="1" dirty="0">
                        <a:solidFill>
                          <a:srgbClr val="C00000"/>
                        </a:solidFill>
                        <a:effectLst/>
                        <a:latin typeface="Arial" panose="020B0604020202020204" pitchFamily="34" charset="0"/>
                        <a:ea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spcBef>
                          <a:spcPts val="0"/>
                        </a:spcBef>
                        <a:spcAft>
                          <a:spcPts val="0"/>
                        </a:spcAft>
                      </a:pPr>
                      <a:r>
                        <a:rPr lang="en-US" sz="1800" b="1" dirty="0">
                          <a:effectLst/>
                        </a:rPr>
                        <a:t>618</a:t>
                      </a: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gradFill>
                      <a:gsLst>
                        <a:gs pos="35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800" b="1" dirty="0">
                          <a:solidFill>
                            <a:schemeClr val="accent6">
                              <a:lumMod val="75000"/>
                            </a:schemeClr>
                          </a:solidFill>
                          <a:effectLst/>
                        </a:rPr>
                        <a:t> </a:t>
                      </a:r>
                      <a:r>
                        <a:rPr lang="en-US" sz="1800" b="1" dirty="0">
                          <a:solidFill>
                            <a:srgbClr val="C00000"/>
                          </a:solidFill>
                          <a:effectLst/>
                        </a:rPr>
                        <a:t>618</a:t>
                      </a:r>
                      <a:endParaRPr lang="en-US" sz="1800" b="1" dirty="0">
                        <a:solidFill>
                          <a:srgbClr val="C00000"/>
                        </a:solidFill>
                        <a:effectLst/>
                        <a:latin typeface="Arial" panose="020B0604020202020204" pitchFamily="34" charset="0"/>
                        <a:ea typeface="Times New Roman" panose="02020603050405020304" pitchFamily="18" charset="0"/>
                      </a:endParaRPr>
                    </a:p>
                  </a:txBody>
                  <a:tcPr marL="68580" marR="68580" marT="0" marB="0" anchor="ctr">
                    <a:solidFill>
                      <a:schemeClr val="bg1"/>
                    </a:solidFill>
                  </a:tcPr>
                </a:tc>
                <a:tc>
                  <a:txBody>
                    <a:bodyPr/>
                    <a:lstStyle/>
                    <a:p>
                      <a:pPr marL="0" marR="0" algn="ctr">
                        <a:spcBef>
                          <a:spcPts val="0"/>
                        </a:spcBef>
                        <a:spcAft>
                          <a:spcPts val="0"/>
                        </a:spcAft>
                      </a:pPr>
                      <a:r>
                        <a:rPr lang="en-US" sz="1800" b="1" dirty="0">
                          <a:effectLst/>
                        </a:rPr>
                        <a:t>111 </a:t>
                      </a:r>
                      <a:endParaRPr lang="en-US" sz="1800" b="1" dirty="0">
                        <a:effectLst/>
                        <a:latin typeface="Arial" panose="020B0604020202020204" pitchFamily="34" charset="0"/>
                        <a:ea typeface="Times New Roman" panose="02020603050405020304" pitchFamily="18" charset="0"/>
                      </a:endParaRPr>
                    </a:p>
                  </a:txBody>
                  <a:tcPr marL="68580" marR="68580" marT="0" marB="0">
                    <a:gradFill>
                      <a:gsLst>
                        <a:gs pos="35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800" b="1" dirty="0">
                          <a:solidFill>
                            <a:schemeClr val="accent6">
                              <a:lumMod val="75000"/>
                            </a:schemeClr>
                          </a:solidFill>
                          <a:effectLst/>
                        </a:rPr>
                        <a:t>111 </a:t>
                      </a:r>
                      <a:endParaRPr lang="en-US" sz="1800" b="1" dirty="0">
                        <a:solidFill>
                          <a:schemeClr val="accent6">
                            <a:lumMod val="75000"/>
                          </a:schemeClr>
                        </a:solidFill>
                        <a:effectLst/>
                        <a:latin typeface="Arial" panose="020B0604020202020204" pitchFamily="34" charset="0"/>
                        <a:ea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2"/>
                  </a:ext>
                </a:extLst>
              </a:tr>
              <a:tr h="648530">
                <a:tc>
                  <a:txBody>
                    <a:bodyPr/>
                    <a:lstStyle/>
                    <a:p>
                      <a:pPr marL="0" marR="0" algn="ctr">
                        <a:spcBef>
                          <a:spcPts val="0"/>
                        </a:spcBef>
                        <a:spcAft>
                          <a:spcPts val="0"/>
                        </a:spcAft>
                      </a:pPr>
                      <a:r>
                        <a:rPr lang="en-US" dirty="0"/>
                        <a:t> </a:t>
                      </a:r>
                    </a:p>
                  </a:txBody>
                  <a:tcPr marL="68580" marR="68580" marT="0" marB="0" anchor="ctr">
                    <a:solidFill>
                      <a:schemeClr val="accent1">
                        <a:lumMod val="20000"/>
                        <a:lumOff val="80000"/>
                      </a:schemeClr>
                    </a:solidFill>
                  </a:tcPr>
                </a:tc>
                <a:tc>
                  <a:txBody>
                    <a:bodyPr/>
                    <a:lstStyle/>
                    <a:p>
                      <a:pPr marL="0" marR="0" algn="ctr">
                        <a:spcBef>
                          <a:spcPts val="0"/>
                        </a:spcBef>
                        <a:spcAft>
                          <a:spcPts val="0"/>
                        </a:spcAft>
                      </a:pPr>
                      <a:r>
                        <a:rPr lang="en-US" sz="1200" dirty="0">
                          <a:solidFill>
                            <a:schemeClr val="bg1"/>
                          </a:solidFill>
                          <a:effectLst/>
                        </a:rPr>
                        <a:t> </a:t>
                      </a:r>
                      <a:endParaRPr lang="en-US" sz="1200" dirty="0">
                        <a:solidFill>
                          <a:schemeClr val="bg1"/>
                        </a:solidFill>
                        <a:effectLst/>
                        <a:latin typeface="Arial" panose="020B0604020202020204" pitchFamily="34" charset="0"/>
                        <a:ea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7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7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nchor="ctr">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gradFill>
                      <a:gsLst>
                        <a:gs pos="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9867770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ltHorz">
          <a:fgClr>
            <a:schemeClr val="accent1"/>
          </a:fgClr>
          <a:bgClr>
            <a:schemeClr val="bg1"/>
          </a:bgClr>
        </a:pattFill>
        <a:effectLst/>
      </p:bgPr>
    </p:bg>
    <p:spTree>
      <p:nvGrpSpPr>
        <p:cNvPr id="1" name=""/>
        <p:cNvGrpSpPr/>
        <p:nvPr/>
      </p:nvGrpSpPr>
      <p:grpSpPr>
        <a:xfrm>
          <a:off x="0" y="0"/>
          <a:ext cx="0" cy="0"/>
          <a:chOff x="0" y="0"/>
          <a:chExt cx="0" cy="0"/>
        </a:xfrm>
      </p:grpSpPr>
      <p:sp>
        <p:nvSpPr>
          <p:cNvPr id="2" name="Flowchart: Punched Tape 1"/>
          <p:cNvSpPr/>
          <p:nvPr/>
        </p:nvSpPr>
        <p:spPr>
          <a:xfrm>
            <a:off x="2334126" y="857251"/>
            <a:ext cx="8710113" cy="5050810"/>
          </a:xfrm>
          <a:prstGeom prst="flowChartPunchedTape">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marL="342900" indent="-342900">
              <a:buFont typeface="Arial" panose="020B0604020202020204" pitchFamily="34" charset="0"/>
              <a:buChar char="•"/>
            </a:pPr>
            <a:r>
              <a:rPr lang="en-US" sz="2400" b="1" u="sng" dirty="0"/>
              <a:t>Corrective Action</a:t>
            </a:r>
            <a:br>
              <a:rPr lang="en-US" sz="2400" dirty="0"/>
            </a:br>
            <a:r>
              <a:rPr lang="en-US" sz="2400" dirty="0"/>
              <a:t>Reimbursement for a total o</a:t>
            </a:r>
            <a:r>
              <a:rPr lang="en-US" sz="2400" dirty="0">
                <a:solidFill>
                  <a:schemeClr val="tx1"/>
                </a:solidFill>
              </a:rPr>
              <a:t>f </a:t>
            </a:r>
            <a:r>
              <a:rPr lang="en-US" sz="2400" b="1" dirty="0">
                <a:solidFill>
                  <a:schemeClr val="tx1"/>
                </a:solidFill>
              </a:rPr>
              <a:t>$</a:t>
            </a:r>
            <a:r>
              <a:rPr lang="en-US" sz="2400" b="1" dirty="0">
                <a:solidFill>
                  <a:schemeClr val="accent2"/>
                </a:solidFill>
              </a:rPr>
              <a:t> 342.83</a:t>
            </a:r>
            <a:r>
              <a:rPr lang="en-US" sz="2400" dirty="0"/>
              <a:t> for these </a:t>
            </a:r>
            <a:r>
              <a:rPr lang="en-US" sz="2400" b="1" dirty="0">
                <a:ln w="22225">
                  <a:solidFill>
                    <a:schemeClr val="accent2"/>
                  </a:solidFill>
                  <a:prstDash val="solid"/>
                </a:ln>
                <a:solidFill>
                  <a:schemeClr val="tx1"/>
                </a:solidFill>
                <a:latin typeface="+mj-lt"/>
              </a:rPr>
              <a:t>meals</a:t>
            </a:r>
            <a:r>
              <a:rPr lang="en-US" sz="2400" dirty="0">
                <a:solidFill>
                  <a:schemeClr val="tx1"/>
                </a:solidFill>
                <a:latin typeface="+mj-lt"/>
              </a:rPr>
              <a:t> </a:t>
            </a:r>
            <a:r>
              <a:rPr lang="en-US" sz="2400" dirty="0"/>
              <a:t>will be </a:t>
            </a:r>
            <a:r>
              <a:rPr lang="en-US" sz="2400" u="sng" dirty="0"/>
              <a:t>deducted</a:t>
            </a:r>
            <a:r>
              <a:rPr lang="en-US" sz="2400" dirty="0"/>
              <a:t> from a future claim .</a:t>
            </a:r>
          </a:p>
          <a:p>
            <a:r>
              <a:rPr lang="en-US" sz="2400" dirty="0"/>
              <a:t> </a:t>
            </a:r>
          </a:p>
          <a:p>
            <a:pPr marL="342900" indent="-342900">
              <a:buFont typeface="Arial" panose="020B0604020202020204" pitchFamily="34" charset="0"/>
              <a:buChar char="•"/>
            </a:pPr>
            <a:r>
              <a:rPr lang="en-US" sz="2400" dirty="0"/>
              <a:t>Please ensure that meal counts are taken &amp; totaled accurately.</a:t>
            </a:r>
            <a:br>
              <a:rPr lang="en-US" sz="2400" dirty="0"/>
            </a:br>
            <a:br>
              <a:rPr lang="en-US" sz="2400" dirty="0"/>
            </a:br>
            <a:endParaRPr lang="en-US" sz="2400" dirty="0"/>
          </a:p>
        </p:txBody>
      </p:sp>
      <p:pic>
        <p:nvPicPr>
          <p:cNvPr id="3" name="Picture 2"/>
          <p:cNvPicPr>
            <a:picLocks noChangeAspect="1"/>
          </p:cNvPicPr>
          <p:nvPr/>
        </p:nvPicPr>
        <p:blipFill>
          <a:blip r:embed="rId3"/>
          <a:stretch>
            <a:fillRect/>
          </a:stretch>
        </p:blipFill>
        <p:spPr>
          <a:xfrm>
            <a:off x="1102519" y="4203031"/>
            <a:ext cx="10355180" cy="1705029"/>
          </a:xfrm>
          <a:prstGeom prst="roundRect">
            <a:avLst>
              <a:gd name="adj" fmla="val 8594"/>
            </a:avLst>
          </a:prstGeom>
          <a:solidFill>
            <a:srgbClr val="FFFFFF">
              <a:shade val="85000"/>
            </a:srgbClr>
          </a:solidFill>
          <a:ln w="76200">
            <a:solidFill>
              <a:schemeClr val="accent6"/>
            </a:solidFill>
          </a:ln>
          <a:effectLst>
            <a:reflection blurRad="12700" stA="38000" endPos="28000" dist="5000" dir="5400000" sy="-100000" algn="bl" rotWithShape="0"/>
          </a:effectLst>
        </p:spPr>
      </p:pic>
    </p:spTree>
    <p:extLst>
      <p:ext uri="{BB962C8B-B14F-4D97-AF65-F5344CB8AC3E}">
        <p14:creationId xmlns:p14="http://schemas.microsoft.com/office/powerpoint/2010/main" val="309214244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13750">
              <a:srgbClr val="FAC2DF"/>
            </a:gs>
            <a:gs pos="28000">
              <a:srgbClr val="FAC2DF"/>
            </a:gs>
            <a:gs pos="5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2293144" y="531545"/>
            <a:ext cx="7825414" cy="1846659"/>
          </a:xfrm>
          <a:prstGeom prst="rect">
            <a:avLst/>
          </a:prstGeom>
          <a:solidFill>
            <a:schemeClr val="accent1"/>
          </a:solidFill>
          <a:ln>
            <a:solidFill>
              <a:schemeClr val="accent1"/>
            </a:solidFill>
          </a:ln>
          <a:effectLst>
            <a:glow rad="228600">
              <a:schemeClr val="accent6">
                <a:satMod val="175000"/>
                <a:alpha val="40000"/>
              </a:schemeClr>
            </a:glow>
            <a:softEdge rad="127000"/>
          </a:effectLst>
        </p:spPr>
        <p:txBody>
          <a:bodyPr wrap="square">
            <a:spAutoFit/>
          </a:bodyPr>
          <a:lstStyle/>
          <a:p>
            <a:pPr algn="ctr"/>
            <a:r>
              <a:rPr lang="en-US" sz="5400" b="1" dirty="0">
                <a:solidFill>
                  <a:schemeClr val="bg1"/>
                </a:solidFill>
                <a:latin typeface="Algerian" panose="04020705040A02060702" pitchFamily="82" charset="0"/>
              </a:rPr>
              <a:t>Menu  Record  Book “MRB</a:t>
            </a:r>
            <a:r>
              <a:rPr lang="en-US" sz="6000" b="1" dirty="0">
                <a:solidFill>
                  <a:schemeClr val="bg1"/>
                </a:solidFill>
                <a:latin typeface="Algerian" panose="04020705040A02060702" pitchFamily="82" charset="0"/>
              </a:rPr>
              <a:t>”</a:t>
            </a:r>
          </a:p>
        </p:txBody>
      </p:sp>
      <p:pic>
        <p:nvPicPr>
          <p:cNvPr id="3" name="Picture 2"/>
          <p:cNvPicPr>
            <a:picLocks noChangeAspect="1"/>
          </p:cNvPicPr>
          <p:nvPr/>
        </p:nvPicPr>
        <p:blipFill>
          <a:blip r:embed="rId3"/>
          <a:stretch>
            <a:fillRect/>
          </a:stretch>
        </p:blipFill>
        <p:spPr>
          <a:xfrm>
            <a:off x="1610760" y="2851483"/>
            <a:ext cx="9325945" cy="3953807"/>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sp>
        <p:nvSpPr>
          <p:cNvPr id="4" name="Oval 3"/>
          <p:cNvSpPr/>
          <p:nvPr/>
        </p:nvSpPr>
        <p:spPr>
          <a:xfrm>
            <a:off x="8086725" y="357187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8477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0400" y="524656"/>
            <a:ext cx="5067300" cy="5603427"/>
          </a:xfrm>
        </p:spPr>
        <p:txBody>
          <a:bodyPr>
            <a:noAutofit/>
          </a:bodyPr>
          <a:lstStyle/>
          <a:p>
            <a:pPr lvl="0" eaLnBrk="0" fontAlgn="base" hangingPunct="0">
              <a:lnSpc>
                <a:spcPct val="100000"/>
              </a:lnSpc>
              <a:spcAft>
                <a:spcPct val="0"/>
              </a:spcAft>
            </a:pPr>
            <a:r>
              <a:rPr lang="en-US" altLang="en-US" sz="3600" b="1" u="sng" dirty="0">
                <a:latin typeface="Times New Roman" panose="02020603050405020304" pitchFamily="18" charset="0"/>
                <a:ea typeface="Times New Roman" panose="02020603050405020304" pitchFamily="18" charset="0"/>
                <a:cs typeface="Times New Roman" panose="02020603050405020304" pitchFamily="18" charset="0"/>
              </a:rPr>
              <a:t>Deficiency</a:t>
            </a:r>
            <a:br>
              <a:rPr lang="en-US" altLang="en-US" sz="3600" dirty="0"/>
            </a:br>
            <a: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600" b="1" dirty="0">
                <a:latin typeface="Times New Roman" panose="02020603050405020304" pitchFamily="18" charset="0"/>
                <a:ea typeface="Times New Roman" panose="02020603050405020304" pitchFamily="18" charset="0"/>
                <a:cs typeface="Times New Roman" panose="02020603050405020304" pitchFamily="18" charset="0"/>
              </a:rPr>
              <a:t>M</a:t>
            </a:r>
            <a: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t>enu </a:t>
            </a:r>
            <a:r>
              <a:rPr lang="en-US" altLang="en-US" sz="3600" b="1" dirty="0">
                <a:latin typeface="Times New Roman" panose="02020603050405020304" pitchFamily="18" charset="0"/>
                <a:ea typeface="Times New Roman" panose="02020603050405020304" pitchFamily="18" charset="0"/>
                <a:cs typeface="Times New Roman" panose="02020603050405020304" pitchFamily="18" charset="0"/>
              </a:rPr>
              <a:t>R</a:t>
            </a:r>
            <a: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t>ecord </a:t>
            </a:r>
            <a:r>
              <a:rPr lang="en-US" altLang="en-US" sz="3600" b="1" dirty="0">
                <a:latin typeface="Times New Roman" panose="02020603050405020304" pitchFamily="18" charset="0"/>
                <a:ea typeface="Times New Roman" panose="02020603050405020304" pitchFamily="18" charset="0"/>
                <a:cs typeface="Times New Roman" panose="02020603050405020304" pitchFamily="18" charset="0"/>
              </a:rPr>
              <a:t>B</a:t>
            </a:r>
            <a: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t>ook reveled meals, which were not eligible for reimbursement</a:t>
            </a:r>
            <a:b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br>
            <a:b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br>
            <a:r>
              <a:rPr lang="en-US" altLang="en-US" sz="3600" b="1" dirty="0">
                <a:latin typeface="Times New Roman" panose="02020603050405020304" pitchFamily="18" charset="0"/>
                <a:ea typeface="Times New Roman" panose="02020603050405020304" pitchFamily="18" charset="0"/>
                <a:cs typeface="Times New Roman" panose="02020603050405020304" pitchFamily="18" charset="0"/>
              </a:rPr>
              <a:t>Result </a:t>
            </a:r>
            <a:b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br>
            <a: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t>The following meals were </a:t>
            </a:r>
            <a:r>
              <a:rPr lang="en-US" altLang="en-US" sz="3600" u="sng" dirty="0">
                <a:latin typeface="Times New Roman" panose="02020603050405020304" pitchFamily="18" charset="0"/>
                <a:ea typeface="Times New Roman" panose="02020603050405020304" pitchFamily="18" charset="0"/>
                <a:cs typeface="Times New Roman" panose="02020603050405020304" pitchFamily="18" charset="0"/>
              </a:rPr>
              <a:t>not eligible </a:t>
            </a:r>
            <a: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t>for</a:t>
            </a:r>
            <a:br>
              <a:rPr lang="en-US" altLang="en-US" sz="4000" dirty="0">
                <a:latin typeface="Times New Roman" panose="02020603050405020304" pitchFamily="18" charset="0"/>
                <a:ea typeface="Times New Roman" panose="02020603050405020304" pitchFamily="18" charset="0"/>
                <a:cs typeface="Times New Roman" panose="02020603050405020304" pitchFamily="18" charset="0"/>
              </a:rPr>
            </a:br>
            <a:endParaRPr lang="en-US" sz="4000" dirty="0"/>
          </a:p>
        </p:txBody>
      </p:sp>
      <p:graphicFrame>
        <p:nvGraphicFramePr>
          <p:cNvPr id="6" name="Table 5"/>
          <p:cNvGraphicFramePr>
            <a:graphicFrameLocks noGrp="1"/>
          </p:cNvGraphicFramePr>
          <p:nvPr>
            <p:extLst>
              <p:ext uri="{D42A27DB-BD31-4B8C-83A1-F6EECF244321}">
                <p14:modId xmlns:p14="http://schemas.microsoft.com/office/powerpoint/2010/main" val="1178876568"/>
              </p:ext>
            </p:extLst>
          </p:nvPr>
        </p:nvGraphicFramePr>
        <p:xfrm>
          <a:off x="6079959" y="689548"/>
          <a:ext cx="5177653" cy="5438535"/>
        </p:xfrm>
        <a:graphic>
          <a:graphicData uri="http://schemas.openxmlformats.org/drawingml/2006/table">
            <a:tbl>
              <a:tblPr firstRow="1" firstCol="1" bandRow="1">
                <a:tableStyleId>{5C22544A-7EE6-4342-B048-85BDC9FD1C3A}</a:tableStyleId>
              </a:tblPr>
              <a:tblGrid>
                <a:gridCol w="994637">
                  <a:extLst>
                    <a:ext uri="{9D8B030D-6E8A-4147-A177-3AD203B41FA5}">
                      <a16:colId xmlns:a16="http://schemas.microsoft.com/office/drawing/2014/main" val="20000"/>
                    </a:ext>
                  </a:extLst>
                </a:gridCol>
                <a:gridCol w="829403">
                  <a:extLst>
                    <a:ext uri="{9D8B030D-6E8A-4147-A177-3AD203B41FA5}">
                      <a16:colId xmlns:a16="http://schemas.microsoft.com/office/drawing/2014/main" val="20001"/>
                    </a:ext>
                  </a:extLst>
                </a:gridCol>
                <a:gridCol w="1507613">
                  <a:extLst>
                    <a:ext uri="{9D8B030D-6E8A-4147-A177-3AD203B41FA5}">
                      <a16:colId xmlns:a16="http://schemas.microsoft.com/office/drawing/2014/main" val="20002"/>
                    </a:ext>
                  </a:extLst>
                </a:gridCol>
                <a:gridCol w="1846000">
                  <a:extLst>
                    <a:ext uri="{9D8B030D-6E8A-4147-A177-3AD203B41FA5}">
                      <a16:colId xmlns:a16="http://schemas.microsoft.com/office/drawing/2014/main" val="20003"/>
                    </a:ext>
                  </a:extLst>
                </a:gridCol>
              </a:tblGrid>
              <a:tr h="2287751">
                <a:tc gridSpan="4">
                  <a:txBody>
                    <a:bodyPr/>
                    <a:lstStyle/>
                    <a:p>
                      <a:pPr marL="0" marR="0" algn="ctr">
                        <a:spcBef>
                          <a:spcPts val="0"/>
                        </a:spcBef>
                        <a:spcAft>
                          <a:spcPts val="0"/>
                        </a:spcAft>
                      </a:pPr>
                      <a:r>
                        <a:rPr lang="en-US" sz="4400" b="1" dirty="0">
                          <a:solidFill>
                            <a:schemeClr val="tx1"/>
                          </a:solidFill>
                          <a:effectLst/>
                        </a:rPr>
                        <a:t>Menu Record Book Disallowed Meals “MRB”</a:t>
                      </a:r>
                      <a:endParaRPr lang="en-US" sz="4400" b="1" dirty="0">
                        <a:solidFill>
                          <a:schemeClr val="tx1"/>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71799">
                <a:tc>
                  <a:txBody>
                    <a:bodyPr/>
                    <a:lstStyle/>
                    <a:p>
                      <a:pPr marL="0" marR="0" algn="ctr">
                        <a:spcBef>
                          <a:spcPts val="0"/>
                        </a:spcBef>
                        <a:spcAft>
                          <a:spcPts val="0"/>
                        </a:spcAft>
                      </a:pPr>
                      <a:r>
                        <a:rPr lang="en-US" sz="1200" dirty="0">
                          <a:effectLst/>
                        </a:rPr>
                        <a:t>Date</a:t>
                      </a:r>
                      <a:endParaRPr lang="en-US" sz="1200" b="1" dirty="0">
                        <a:solidFill>
                          <a:schemeClr val="tx1"/>
                        </a:solidFill>
                        <a:effectLst/>
                        <a:latin typeface="Arial" panose="020B0604020202020204" pitchFamily="34"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200" dirty="0">
                          <a:effectLst/>
                        </a:rPr>
                        <a:t>Meal</a:t>
                      </a:r>
                      <a:endParaRPr lang="en-US" sz="1200" b="1" dirty="0">
                        <a:solidFill>
                          <a:schemeClr val="tx1"/>
                        </a:solidFill>
                        <a:effectLst/>
                        <a:latin typeface="Arial" panose="020B0604020202020204" pitchFamily="34"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200" dirty="0">
                          <a:effectLst/>
                        </a:rPr>
                        <a:t>Ineligible Meals Claimed</a:t>
                      </a:r>
                      <a:endParaRPr lang="en-US" sz="1200" dirty="0">
                        <a:solidFill>
                          <a:srgbClr val="C00000"/>
                        </a:solidFill>
                        <a:effectLst/>
                        <a:latin typeface="Arial" panose="020B0604020202020204" pitchFamily="34"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800" dirty="0">
                          <a:effectLst/>
                        </a:rPr>
                        <a:t>Comments </a:t>
                      </a:r>
                      <a:endParaRPr lang="en-US" sz="1800" b="1" dirty="0">
                        <a:solidFill>
                          <a:srgbClr val="C00000"/>
                        </a:solidFill>
                        <a:effectLst/>
                        <a:latin typeface="Arial" panose="020B0604020202020204" pitchFamily="34"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908371">
                <a:tc>
                  <a:txBody>
                    <a:bodyPr/>
                    <a:lstStyle/>
                    <a:p>
                      <a:pPr marL="0" marR="0" algn="ctr">
                        <a:spcBef>
                          <a:spcPts val="0"/>
                        </a:spcBef>
                        <a:spcAft>
                          <a:spcPts val="0"/>
                        </a:spcAft>
                      </a:pPr>
                      <a:r>
                        <a:rPr lang="en-US" sz="1200" dirty="0">
                          <a:effectLst/>
                        </a:rPr>
                        <a:t>1/5/19</a:t>
                      </a:r>
                      <a:endParaRPr lang="en-US" sz="1200" b="1" dirty="0">
                        <a:solidFill>
                          <a:schemeClr val="tx1"/>
                        </a:solidFill>
                        <a:effectLst/>
                        <a:latin typeface="Arial" panose="020B0604020202020204" pitchFamily="34"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Breakfast </a:t>
                      </a:r>
                      <a:endParaRPr lang="en-US" sz="1200" dirty="0">
                        <a:effectLst/>
                        <a:latin typeface="Arial" panose="020B0604020202020204" pitchFamily="34"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000" dirty="0">
                          <a:effectLst/>
                        </a:rPr>
                        <a:t>60</a:t>
                      </a:r>
                      <a:endParaRPr lang="en-US" sz="2000" b="1" dirty="0">
                        <a:effectLst/>
                        <a:latin typeface="Arial" panose="020B0604020202020204" pitchFamily="34" charset="0"/>
                        <a:ea typeface="Times New Roman" panose="02020603050405020304" pitchFamily="18" charset="0"/>
                      </a:endParaRPr>
                    </a:p>
                  </a:txBody>
                  <a:tcPr marL="68580" marR="68580" marT="0" marB="0">
                    <a:solidFill>
                      <a:schemeClr val="accent1">
                        <a:lumMod val="60000"/>
                        <a:lumOff val="40000"/>
                      </a:schemeClr>
                    </a:solidFill>
                  </a:tcPr>
                </a:tc>
                <a:tc>
                  <a:txBody>
                    <a:bodyPr/>
                    <a:lstStyle/>
                    <a:p>
                      <a:pPr marL="0" marR="0" algn="ctr">
                        <a:spcBef>
                          <a:spcPts val="0"/>
                        </a:spcBef>
                        <a:spcAft>
                          <a:spcPts val="0"/>
                        </a:spcAft>
                      </a:pPr>
                      <a:r>
                        <a:rPr lang="en-US" sz="1800" dirty="0">
                          <a:effectLst/>
                        </a:rPr>
                        <a:t>Missing Grain </a:t>
                      </a:r>
                      <a:endParaRPr lang="en-US" sz="1800" b="1" dirty="0">
                        <a:solidFill>
                          <a:srgbClr val="C00000"/>
                        </a:solidFill>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809290">
                <a:tc>
                  <a:txBody>
                    <a:bodyPr/>
                    <a:lstStyle/>
                    <a:p>
                      <a:pPr marL="0" marR="0" algn="ctr">
                        <a:spcBef>
                          <a:spcPts val="0"/>
                        </a:spcBef>
                        <a:spcAft>
                          <a:spcPts val="0"/>
                        </a:spcAft>
                      </a:pPr>
                      <a:r>
                        <a:rPr lang="en-US" sz="1200" dirty="0">
                          <a:effectLst/>
                        </a:rPr>
                        <a:t>1/20/2019</a:t>
                      </a:r>
                      <a:endParaRPr lang="en-US" sz="1200" dirty="0">
                        <a:solidFill>
                          <a:schemeClr val="tx1"/>
                        </a:solidFill>
                        <a:effectLst/>
                        <a:latin typeface="Arial" panose="020B0604020202020204" pitchFamily="34"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Lunch </a:t>
                      </a:r>
                      <a:endParaRPr lang="en-US" sz="1200" dirty="0">
                        <a:effectLst/>
                        <a:latin typeface="Arial" panose="020B0604020202020204" pitchFamily="34"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000" dirty="0">
                          <a:effectLst/>
                        </a:rPr>
                        <a:t>80</a:t>
                      </a:r>
                      <a:endParaRPr lang="en-US" sz="2000" b="1" dirty="0">
                        <a:effectLst/>
                        <a:latin typeface="Arial" panose="020B0604020202020204" pitchFamily="34" charset="0"/>
                        <a:ea typeface="Times New Roman" panose="02020603050405020304" pitchFamily="18" charset="0"/>
                      </a:endParaRPr>
                    </a:p>
                  </a:txBody>
                  <a:tcPr marL="68580" marR="68580" marT="0" marB="0">
                    <a:solidFill>
                      <a:schemeClr val="accent1">
                        <a:lumMod val="60000"/>
                        <a:lumOff val="40000"/>
                      </a:schemeClr>
                    </a:solidFill>
                  </a:tcPr>
                </a:tc>
                <a:tc>
                  <a:txBody>
                    <a:bodyPr/>
                    <a:lstStyle/>
                    <a:p>
                      <a:pPr marL="0" marR="0" algn="ctr">
                        <a:spcBef>
                          <a:spcPts val="0"/>
                        </a:spcBef>
                        <a:spcAft>
                          <a:spcPts val="0"/>
                        </a:spcAft>
                      </a:pPr>
                      <a:r>
                        <a:rPr lang="en-US" sz="1800" dirty="0">
                          <a:effectLst/>
                        </a:rPr>
                        <a:t>Missing Vegetable </a:t>
                      </a:r>
                      <a:endParaRPr lang="en-US" sz="1800" b="1" dirty="0">
                        <a:solidFill>
                          <a:srgbClr val="C00000"/>
                        </a:solidFill>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661324">
                <a:tc>
                  <a:txBody>
                    <a:bodyPr/>
                    <a:lstStyle/>
                    <a:p>
                      <a:pPr marL="0" marR="0" algn="ctr">
                        <a:spcBef>
                          <a:spcPts val="0"/>
                        </a:spcBef>
                        <a:spcAft>
                          <a:spcPts val="0"/>
                        </a:spcAft>
                      </a:pPr>
                      <a:r>
                        <a:rPr lang="en-US" sz="1200" dirty="0">
                          <a:effectLst/>
                        </a:rPr>
                        <a:t>1/26/2019</a:t>
                      </a:r>
                      <a:endParaRPr lang="en-US" sz="1200" dirty="0">
                        <a:solidFill>
                          <a:schemeClr val="tx1"/>
                        </a:solidFill>
                        <a:effectLst/>
                        <a:latin typeface="Arial" panose="020B0604020202020204" pitchFamily="34"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Supper</a:t>
                      </a:r>
                      <a:endParaRPr lang="en-US" sz="1200" dirty="0">
                        <a:effectLst/>
                        <a:latin typeface="Arial" panose="020B0604020202020204" pitchFamily="34"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000" dirty="0">
                          <a:effectLst/>
                        </a:rPr>
                        <a:t>90</a:t>
                      </a:r>
                      <a:endParaRPr lang="en-US" sz="2000" b="1" dirty="0">
                        <a:effectLst/>
                        <a:latin typeface="Arial" panose="020B0604020202020204" pitchFamily="34" charset="0"/>
                        <a:ea typeface="Times New Roman" panose="02020603050405020304" pitchFamily="18" charset="0"/>
                      </a:endParaRPr>
                    </a:p>
                  </a:txBody>
                  <a:tcPr marL="68580" marR="68580" marT="0" marB="0">
                    <a:solidFill>
                      <a:schemeClr val="accent1">
                        <a:lumMod val="60000"/>
                        <a:lumOff val="40000"/>
                      </a:schemeClr>
                    </a:solidFill>
                  </a:tcPr>
                </a:tc>
                <a:tc>
                  <a:txBody>
                    <a:bodyPr/>
                    <a:lstStyle/>
                    <a:p>
                      <a:pPr marL="0" marR="0" algn="ctr">
                        <a:spcBef>
                          <a:spcPts val="0"/>
                        </a:spcBef>
                        <a:spcAft>
                          <a:spcPts val="0"/>
                        </a:spcAft>
                      </a:pPr>
                      <a:r>
                        <a:rPr lang="en-US" sz="1800" dirty="0">
                          <a:effectLst/>
                        </a:rPr>
                        <a:t>Missing Protein </a:t>
                      </a:r>
                      <a:endParaRPr lang="en-US" sz="1800" b="1" dirty="0">
                        <a:solidFill>
                          <a:srgbClr val="C00000"/>
                        </a:solidFill>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195124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95526" y="5605464"/>
            <a:ext cx="7645400" cy="414336"/>
          </a:xfrm>
        </p:spPr>
        <p:txBody>
          <a:bodyPr>
            <a:normAutofit fontScale="92500"/>
          </a:bodyPr>
          <a:lstStyle/>
          <a:p>
            <a:r>
              <a:rPr lang="en-US" sz="1400" i="1" dirty="0"/>
              <a:t>“The amount disallowed will be deducted from a future claim for reimbursement”</a:t>
            </a:r>
          </a:p>
        </p:txBody>
      </p:sp>
      <p:pic>
        <p:nvPicPr>
          <p:cNvPr id="4" name="Picture 3"/>
          <p:cNvPicPr>
            <a:picLocks noChangeAspect="1"/>
          </p:cNvPicPr>
          <p:nvPr/>
        </p:nvPicPr>
        <p:blipFill>
          <a:blip r:embed="rId3"/>
          <a:stretch>
            <a:fillRect/>
          </a:stretch>
        </p:blipFill>
        <p:spPr>
          <a:xfrm>
            <a:off x="920751" y="3286124"/>
            <a:ext cx="10032999" cy="1885951"/>
          </a:xfrm>
          <a:prstGeom prst="roundRect">
            <a:avLst>
              <a:gd name="adj" fmla="val 8594"/>
            </a:avLst>
          </a:prstGeom>
          <a:solidFill>
            <a:schemeClr val="accent1"/>
          </a:solidFill>
          <a:ln>
            <a:solidFill>
              <a:schemeClr val="accent1"/>
            </a:solidFill>
          </a:ln>
          <a:effectLst>
            <a:reflection blurRad="12700" stA="38000" endPos="28000" dist="5000" dir="5400000" sy="-100000" algn="bl" rotWithShape="0"/>
          </a:effectLst>
        </p:spPr>
      </p:pic>
      <p:sp>
        <p:nvSpPr>
          <p:cNvPr id="2" name="Title 1"/>
          <p:cNvSpPr>
            <a:spLocks noGrp="1"/>
          </p:cNvSpPr>
          <p:nvPr>
            <p:ph type="ctrTitle"/>
          </p:nvPr>
        </p:nvSpPr>
        <p:spPr>
          <a:xfrm>
            <a:off x="1562395" y="869430"/>
            <a:ext cx="8807117" cy="1723869"/>
          </a:xfrm>
          <a:ln>
            <a:solidFill>
              <a:schemeClr val="accent6">
                <a:lumMod val="75000"/>
              </a:schemeClr>
            </a:solidFill>
          </a:ln>
        </p:spPr>
        <p:txBody>
          <a:bodyPr>
            <a:noAutofit/>
          </a:bodyPr>
          <a:lstStyle/>
          <a:p>
            <a:pPr algn="ctr"/>
            <a:r>
              <a:rPr lang="en-US" sz="3200" b="1" u="sng" dirty="0">
                <a:ln w="0"/>
                <a:solidFill>
                  <a:schemeClr val="bg1"/>
                </a:solidFill>
                <a:effectLst>
                  <a:outerShdw blurRad="38100" dist="19050" dir="2700000" algn="tl" rotWithShape="0">
                    <a:schemeClr val="dk1">
                      <a:alpha val="40000"/>
                    </a:schemeClr>
                  </a:outerShdw>
                </a:effectLst>
              </a:rPr>
              <a:t>Corrective Action</a:t>
            </a:r>
            <a:br>
              <a:rPr lang="en-US" sz="3200" b="1" dirty="0">
                <a:ln w="0"/>
                <a:solidFill>
                  <a:schemeClr val="bg1"/>
                </a:solidFill>
                <a:effectLst>
                  <a:outerShdw blurRad="38100" dist="19050" dir="2700000" algn="tl" rotWithShape="0">
                    <a:schemeClr val="dk1">
                      <a:alpha val="40000"/>
                    </a:schemeClr>
                  </a:outerShdw>
                </a:effectLst>
              </a:rPr>
            </a:br>
            <a:r>
              <a:rPr lang="en-US" sz="2800" b="1" dirty="0">
                <a:ln w="0"/>
                <a:solidFill>
                  <a:schemeClr val="accent2">
                    <a:lumMod val="40000"/>
                    <a:lumOff val="60000"/>
                  </a:schemeClr>
                </a:solidFill>
                <a:effectLst>
                  <a:outerShdw blurRad="38100" dist="19050" dir="2700000" algn="tl" rotWithShape="0">
                    <a:schemeClr val="dk1">
                      <a:alpha val="40000"/>
                    </a:schemeClr>
                  </a:outerShdw>
                </a:effectLst>
              </a:rPr>
              <a:t>$654.65 </a:t>
            </a:r>
            <a:r>
              <a:rPr lang="en-US" sz="2800" b="1" dirty="0">
                <a:ln w="0"/>
                <a:solidFill>
                  <a:schemeClr val="bg1"/>
                </a:solidFill>
                <a:effectLst>
                  <a:outerShdw blurRad="38100" dist="19050" dir="2700000" algn="tl" rotWithShape="0">
                    <a:schemeClr val="dk1">
                      <a:alpha val="40000"/>
                    </a:schemeClr>
                  </a:outerShdw>
                </a:effectLst>
              </a:rPr>
              <a:t>is disallowed for ineligible meals.</a:t>
            </a:r>
            <a:br>
              <a:rPr lang="en-US" sz="2800" b="1" dirty="0">
                <a:ln w="0"/>
                <a:solidFill>
                  <a:schemeClr val="bg1"/>
                </a:solidFill>
                <a:effectLst>
                  <a:outerShdw blurRad="38100" dist="19050" dir="2700000" algn="tl" rotWithShape="0">
                    <a:schemeClr val="dk1">
                      <a:alpha val="40000"/>
                    </a:schemeClr>
                  </a:outerShdw>
                </a:effectLst>
              </a:rPr>
            </a:br>
            <a:endParaRPr lang="en-US" sz="2400" b="1"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6473990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4"/>
                                        </p:tgtEl>
                                        <p:attrNameLst>
                                          <p:attrName>style.color</p:attrName>
                                        </p:attrNameLst>
                                      </p:cBhvr>
                                      <p:to>
                                        <a:schemeClr val="bg1"/>
                                      </p:to>
                                    </p:animClr>
                                    <p:animClr clrSpc="rgb" dir="cw">
                                      <p:cBhvr>
                                        <p:cTn id="7" dur="250" autoRev="1" fill="remove"/>
                                        <p:tgtEl>
                                          <p:spTgt spid="4"/>
                                        </p:tgtEl>
                                        <p:attrNameLst>
                                          <p:attrName>fillcolor</p:attrName>
                                        </p:attrNameLst>
                                      </p:cBhvr>
                                      <p:to>
                                        <a:schemeClr val="bg1"/>
                                      </p:to>
                                    </p:animClr>
                                    <p:set>
                                      <p:cBhvr>
                                        <p:cTn id="8" dur="250" autoRev="1" fill="remove"/>
                                        <p:tgtEl>
                                          <p:spTgt spid="4"/>
                                        </p:tgtEl>
                                        <p:attrNameLst>
                                          <p:attrName>fill.type</p:attrName>
                                        </p:attrNameLst>
                                      </p:cBhvr>
                                      <p:to>
                                        <p:strVal val="solid"/>
                                      </p:to>
                                    </p:set>
                                    <p:set>
                                      <p:cBhvr>
                                        <p:cTn id="9" dur="250"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0563225" cy="1720849"/>
          </a:xfrm>
        </p:spPr>
        <p:txBody>
          <a:bodyPr>
            <a:normAutofit fontScale="90000"/>
          </a:bodyPr>
          <a:lstStyle/>
          <a:p>
            <a:pPr algn="ctr"/>
            <a:r>
              <a:rPr lang="en-US" sz="5400" b="1" i="1" dirty="0">
                <a:latin typeface="Algerian" panose="04020705040A02060702" pitchFamily="82" charset="0"/>
              </a:rPr>
              <a:t>Missing Milk on receipts and invoices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687" y="4165600"/>
            <a:ext cx="2763949" cy="2282825"/>
          </a:xfrm>
          <a:prstGeom prst="rect">
            <a:avLst/>
          </a:prstGeom>
          <a:scene3d>
            <a:camera prst="orthographicFront"/>
            <a:lightRig rig="threePt" dir="t"/>
          </a:scene3d>
          <a:sp3d>
            <a:bevelT w="165100" prst="coolSlant"/>
          </a:sp3d>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9406" y="4291012"/>
            <a:ext cx="2549635" cy="2157413"/>
          </a:xfrm>
          <a:prstGeom prst="rect">
            <a:avLst/>
          </a:prstGeom>
          <a:scene3d>
            <a:camera prst="orthographicFront"/>
            <a:lightRig rig="threePt" dir="t"/>
          </a:scene3d>
          <a:sp3d>
            <a:bevelT w="101600" prst="riblet"/>
          </a:sp3d>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4905" y="2727159"/>
            <a:ext cx="4392796" cy="3898466"/>
          </a:xfrm>
          <a:prstGeom prst="rect">
            <a:avLst/>
          </a:prstGeom>
          <a:ln>
            <a:noFill/>
          </a:ln>
          <a:effectLst>
            <a:outerShdw blurRad="190500" algn="tl" rotWithShape="0">
              <a:srgbClr val="000000">
                <a:alpha val="70000"/>
              </a:srgbClr>
            </a:outerShdw>
          </a:effectLst>
          <a:scene3d>
            <a:camera prst="orthographicFront"/>
            <a:lightRig rig="threePt" dir="t"/>
          </a:scene3d>
          <a:sp3d>
            <a:bevelT w="139700" h="139700" prst="divot"/>
          </a:sp3d>
        </p:spPr>
      </p:pic>
    </p:spTree>
    <p:extLst>
      <p:ext uri="{BB962C8B-B14F-4D97-AF65-F5344CB8AC3E}">
        <p14:creationId xmlns:p14="http://schemas.microsoft.com/office/powerpoint/2010/main" val="29803063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grpId="0" nodeType="clickEffect">
                                  <p:stCondLst>
                                    <p:cond delay="0"/>
                                  </p:stCondLst>
                                  <p:childTnLst>
                                    <p:anim calcmode="discrete" valueType="str">
                                      <p:cBhvr override="childStyle">
                                        <p:cTn id="6" dur="2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88" y="554636"/>
            <a:ext cx="9658350" cy="704538"/>
          </a:xfrm>
        </p:spPr>
        <p:txBody>
          <a:bodyPr>
            <a:normAutofit fontScale="90000"/>
          </a:bodyPr>
          <a:lstStyle/>
          <a:p>
            <a:pPr algn="ctr"/>
            <a:r>
              <a:rPr lang="en-US" sz="2400" dirty="0">
                <a:solidFill>
                  <a:schemeClr val="bg1"/>
                </a:solidFill>
              </a:rPr>
              <a:t>Receipts show not enough Milk bought for the month of January </a:t>
            </a:r>
            <a:br>
              <a:rPr lang="en-US" sz="2000" dirty="0">
                <a:solidFill>
                  <a:schemeClr val="bg1"/>
                </a:solidFill>
              </a:rPr>
            </a:br>
            <a:r>
              <a:rPr lang="en-US" sz="2000" dirty="0">
                <a:solidFill>
                  <a:schemeClr val="bg1"/>
                </a:solidFill>
              </a:rPr>
              <a:t> </a:t>
            </a:r>
          </a:p>
        </p:txBody>
      </p:sp>
      <p:sp>
        <p:nvSpPr>
          <p:cNvPr id="7" name="Content Placeholder 6"/>
          <p:cNvSpPr>
            <a:spLocks noGrp="1"/>
          </p:cNvSpPr>
          <p:nvPr>
            <p:ph idx="1"/>
          </p:nvPr>
        </p:nvSpPr>
        <p:spPr>
          <a:xfrm>
            <a:off x="671513" y="1483442"/>
            <a:ext cx="4314825" cy="5049705"/>
          </a:xfrm>
          <a:gradFill>
            <a:gsLst>
              <a:gs pos="22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p:spPr>
        <p:txBody>
          <a:bodyPr>
            <a:normAutofit fontScale="55000" lnSpcReduction="20000"/>
          </a:bodyPr>
          <a:lstStyle/>
          <a:p>
            <a:pPr marL="0" indent="0" algn="ctr">
              <a:buNone/>
            </a:pPr>
            <a:r>
              <a:rPr lang="en-US" sz="5800" b="1" u="sng" dirty="0"/>
              <a:t>Deficiency</a:t>
            </a:r>
          </a:p>
          <a:p>
            <a:pPr marL="0" indent="0" algn="ctr">
              <a:buNone/>
            </a:pPr>
            <a:endParaRPr lang="en-US" sz="2800" b="1" u="sng" dirty="0"/>
          </a:p>
          <a:p>
            <a:pPr marL="0" indent="0" algn="ctr">
              <a:buNone/>
            </a:pPr>
            <a:endParaRPr lang="en-US" sz="2800" b="1" u="sng" dirty="0"/>
          </a:p>
          <a:p>
            <a:pPr marL="0" indent="0">
              <a:buNone/>
            </a:pPr>
            <a:endParaRPr lang="en-US" sz="3000" dirty="0"/>
          </a:p>
          <a:p>
            <a:pPr marL="0" indent="0">
              <a:buNone/>
            </a:pPr>
            <a:r>
              <a:rPr lang="en-US" sz="5100" dirty="0"/>
              <a:t>Missing Milks on receipts</a:t>
            </a:r>
          </a:p>
          <a:p>
            <a:pPr marL="0" indent="0">
              <a:buNone/>
            </a:pPr>
            <a:endParaRPr lang="en-US" sz="2800" dirty="0"/>
          </a:p>
          <a:p>
            <a:pPr marL="0" indent="0">
              <a:buNone/>
            </a:pPr>
            <a:endParaRPr lang="en-US" sz="2800" dirty="0"/>
          </a:p>
          <a:p>
            <a:pPr marL="0" indent="0">
              <a:buNone/>
            </a:pPr>
            <a:endParaRPr lang="en-US" sz="2800" dirty="0"/>
          </a:p>
          <a:p>
            <a:pPr marL="0" indent="0">
              <a:buNone/>
            </a:pPr>
            <a:endParaRPr lang="en-US" sz="2800" dirty="0"/>
          </a:p>
          <a:p>
            <a:pPr marL="0" indent="0">
              <a:buNone/>
            </a:pPr>
            <a:r>
              <a:rPr lang="en-US" sz="2800" dirty="0"/>
              <a:t> </a:t>
            </a:r>
          </a:p>
          <a:p>
            <a:r>
              <a:rPr lang="en-US" sz="3800" b="1" dirty="0"/>
              <a:t>Milk is a required  component</a:t>
            </a:r>
            <a:r>
              <a:rPr lang="en-US" sz="3800" dirty="0"/>
              <a:t>.</a:t>
            </a:r>
          </a:p>
          <a:p>
            <a:pPr marL="0" indent="0">
              <a:buNone/>
            </a:pPr>
            <a:r>
              <a:rPr lang="en-US" sz="3800" dirty="0"/>
              <a:t>    </a:t>
            </a:r>
            <a:r>
              <a:rPr lang="en-US" sz="3800" u="sng" dirty="0"/>
              <a:t>of main meals </a:t>
            </a:r>
          </a:p>
          <a:p>
            <a:pPr marL="0" indent="0">
              <a:buNone/>
            </a:pPr>
            <a:endParaRPr lang="en-US" sz="2000" dirty="0"/>
          </a:p>
          <a:p>
            <a:endParaRPr lang="en-US" sz="2000" dirty="0"/>
          </a:p>
        </p:txBody>
      </p:sp>
      <p:pic>
        <p:nvPicPr>
          <p:cNvPr id="8" name="Picture 7"/>
          <p:cNvPicPr>
            <a:picLocks noChangeAspect="1"/>
          </p:cNvPicPr>
          <p:nvPr/>
        </p:nvPicPr>
        <p:blipFill>
          <a:blip r:embed="rId3"/>
          <a:stretch>
            <a:fillRect/>
          </a:stretch>
        </p:blipFill>
        <p:spPr>
          <a:xfrm>
            <a:off x="4881406" y="1259173"/>
            <a:ext cx="6657975" cy="5456419"/>
          </a:xfrm>
          <a:prstGeom prst="rect">
            <a:avLst/>
          </a:prstGeom>
          <a:ln>
            <a:noFill/>
          </a:ln>
          <a:effectLst>
            <a:outerShdw blurRad="50800" dist="38100" dir="5400000" algn="t" rotWithShape="0">
              <a:prstClr val="black">
                <a:alpha val="40000"/>
              </a:prstClr>
            </a:outerShdw>
            <a:softEdge rad="112500"/>
          </a:effectLst>
        </p:spPr>
      </p:pic>
    </p:spTree>
    <p:extLst>
      <p:ext uri="{BB962C8B-B14F-4D97-AF65-F5344CB8AC3E}">
        <p14:creationId xmlns:p14="http://schemas.microsoft.com/office/powerpoint/2010/main" val="19721571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638175"/>
            <a:ext cx="10248900" cy="1685300"/>
          </a:xfrm>
          <a:ln>
            <a:solidFill>
              <a:schemeClr val="accent1">
                <a:shade val="50000"/>
              </a:schemeClr>
            </a:solidFill>
          </a:ln>
        </p:spPr>
        <p:txBody>
          <a:bodyPr>
            <a:normAutofit/>
          </a:bodyPr>
          <a:lstStyle/>
          <a:p>
            <a:pPr algn="ctr"/>
            <a:r>
              <a:rPr lang="en-US" b="1" u="sng" dirty="0"/>
              <a:t>Corrective Action</a:t>
            </a:r>
            <a:br>
              <a:rPr lang="en-US" dirty="0"/>
            </a:br>
            <a:r>
              <a:rPr lang="en-US" dirty="0"/>
              <a:t>A disallowance of </a:t>
            </a:r>
            <a:r>
              <a:rPr lang="en-US" b="1" dirty="0">
                <a:solidFill>
                  <a:srgbClr val="FF0000"/>
                </a:solidFill>
              </a:rPr>
              <a:t>$948.37</a:t>
            </a:r>
            <a:endParaRPr lang="en-US" dirty="0"/>
          </a:p>
        </p:txBody>
      </p:sp>
      <p:sp>
        <p:nvSpPr>
          <p:cNvPr id="6" name="Content Placeholder 5"/>
          <p:cNvSpPr>
            <a:spLocks noGrp="1"/>
          </p:cNvSpPr>
          <p:nvPr>
            <p:ph idx="1"/>
          </p:nvPr>
        </p:nvSpPr>
        <p:spPr>
          <a:xfrm>
            <a:off x="838200" y="5103299"/>
            <a:ext cx="10515600" cy="1002226"/>
          </a:xfrm>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5" name="Picture 4"/>
          <p:cNvPicPr>
            <a:picLocks noChangeAspect="1"/>
          </p:cNvPicPr>
          <p:nvPr/>
        </p:nvPicPr>
        <p:blipFill>
          <a:blip r:embed="rId3"/>
          <a:stretch>
            <a:fillRect/>
          </a:stretch>
        </p:blipFill>
        <p:spPr>
          <a:xfrm>
            <a:off x="1547812" y="3835400"/>
            <a:ext cx="9805988" cy="1593850"/>
          </a:xfrm>
          <a:prstGeom prst="roundRect">
            <a:avLst>
              <a:gd name="adj" fmla="val 4167"/>
            </a:avLst>
          </a:prstGeom>
          <a:solidFill>
            <a:srgbClr val="FFFFFF"/>
          </a:solidFill>
          <a:ln w="76200" cap="sq">
            <a:solidFill>
              <a:schemeClr val="accent1">
                <a:lumMod val="60000"/>
                <a:lumOff val="40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Rectangle 2"/>
          <p:cNvSpPr/>
          <p:nvPr/>
        </p:nvSpPr>
        <p:spPr>
          <a:xfrm>
            <a:off x="1295400" y="2374295"/>
            <a:ext cx="10165080" cy="1077218"/>
          </a:xfrm>
          <a:prstGeom prst="rect">
            <a:avLst/>
          </a:prstGeom>
        </p:spPr>
        <p:txBody>
          <a:bodyPr wrap="square">
            <a:spAutoFit/>
          </a:bodyPr>
          <a:lstStyle/>
          <a:p>
            <a:r>
              <a:rPr lang="en-US" sz="1200" i="1" dirty="0"/>
              <a:t>“</a:t>
            </a:r>
            <a:r>
              <a:rPr lang="en-US" sz="3200" i="1" dirty="0"/>
              <a:t>27 Gallons X 21.3 meals per gallon = 575 meals   Breakfast Free rate is 1.79  Average here is $1.649</a:t>
            </a:r>
          </a:p>
        </p:txBody>
      </p:sp>
    </p:spTree>
    <p:extLst>
      <p:ext uri="{BB962C8B-B14F-4D97-AF65-F5344CB8AC3E}">
        <p14:creationId xmlns:p14="http://schemas.microsoft.com/office/powerpoint/2010/main" val="291591970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090" y="657226"/>
            <a:ext cx="4929351" cy="2657474"/>
          </a:xfrm>
        </p:spPr>
        <p:txBody>
          <a:bodyPr/>
          <a:lstStyle/>
          <a:p>
            <a:pPr algn="ctr"/>
            <a:r>
              <a:rPr lang="en-US" sz="7200" b="1" spc="50" dirty="0">
                <a:ln w="9525" cmpd="sng">
                  <a:solidFill>
                    <a:schemeClr val="accent1"/>
                  </a:solidFill>
                  <a:prstDash val="solid"/>
                </a:ln>
                <a:solidFill>
                  <a:srgbClr val="70AD47">
                    <a:tint val="1000"/>
                  </a:srgbClr>
                </a:solidFill>
                <a:effectLst>
                  <a:glow rad="38100">
                    <a:schemeClr val="accent1">
                      <a:alpha val="40000"/>
                    </a:schemeClr>
                  </a:glow>
                </a:effectLst>
              </a:rPr>
              <a:t>Lets take a look!</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5449" y="1204078"/>
            <a:ext cx="5849509" cy="3892782"/>
          </a:xfrm>
          <a:prstGeom prst="rect">
            <a:avLst/>
          </a:prstGeom>
          <a:effectLst>
            <a:softEdge rad="279400"/>
          </a:effectLst>
        </p:spPr>
      </p:pic>
      <p:sp>
        <p:nvSpPr>
          <p:cNvPr id="4" name="Text Placeholder 3"/>
          <p:cNvSpPr>
            <a:spLocks noGrp="1"/>
          </p:cNvSpPr>
          <p:nvPr>
            <p:ph type="body" idx="1"/>
          </p:nvPr>
        </p:nvSpPr>
        <p:spPr>
          <a:xfrm>
            <a:off x="767256" y="3252823"/>
            <a:ext cx="5204920" cy="2528887"/>
          </a:xfrm>
        </p:spPr>
        <p:txBody>
          <a:bodyPr>
            <a:normAutofit/>
          </a:bodyPr>
          <a:lstStyle/>
          <a:p>
            <a:pPr algn="ctr"/>
            <a:r>
              <a:rPr lang="en-US" sz="3600" b="1" cap="none" dirty="0">
                <a:ln w="22225">
                  <a:solidFill>
                    <a:schemeClr val="accent2"/>
                  </a:solidFill>
                  <a:prstDash val="solid"/>
                </a:ln>
              </a:rPr>
              <a:t>Scheduled Reviews </a:t>
            </a:r>
          </a:p>
          <a:p>
            <a:pPr algn="ctr"/>
            <a:r>
              <a:rPr lang="en-US" sz="3600" b="1" cap="none" dirty="0">
                <a:ln w="22225">
                  <a:solidFill>
                    <a:schemeClr val="accent2"/>
                  </a:solidFill>
                  <a:prstDash val="solid"/>
                </a:ln>
              </a:rPr>
              <a:t>80</a:t>
            </a:r>
          </a:p>
        </p:txBody>
      </p:sp>
    </p:spTree>
    <p:extLst>
      <p:ext uri="{BB962C8B-B14F-4D97-AF65-F5344CB8AC3E}">
        <p14:creationId xmlns:p14="http://schemas.microsoft.com/office/powerpoint/2010/main" val="27294258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2400300"/>
            <a:ext cx="5676900" cy="3556000"/>
          </a:xfrm>
        </p:spPr>
        <p:txBody>
          <a:bodyPr>
            <a:normAutofit/>
          </a:bodyPr>
          <a:lstStyle/>
          <a:p>
            <a:pPr algn="ctr"/>
            <a:r>
              <a:rPr lang="en-US" sz="7200" b="1" dirty="0">
                <a:solidFill>
                  <a:schemeClr val="tx1"/>
                </a:solidFill>
                <a:latin typeface="Algerian" panose="04020705040A02060702" pitchFamily="82" charset="0"/>
              </a:rPr>
              <a:t>Missing And Incomplete</a:t>
            </a:r>
            <a:br>
              <a:rPr lang="en-US" sz="7200" b="1" dirty="0">
                <a:solidFill>
                  <a:schemeClr val="tx1"/>
                </a:solidFill>
                <a:latin typeface="Algerian" panose="04020705040A02060702" pitchFamily="82" charset="0"/>
              </a:rPr>
            </a:br>
            <a:r>
              <a:rPr lang="en-US" sz="7200" b="1" dirty="0">
                <a:solidFill>
                  <a:schemeClr val="tx1"/>
                </a:solidFill>
                <a:latin typeface="Algerian" panose="04020705040A02060702" pitchFamily="82" charset="0"/>
              </a:rPr>
              <a:t> “IEAS” </a:t>
            </a:r>
          </a:p>
        </p:txBody>
      </p:sp>
      <p:pic>
        <p:nvPicPr>
          <p:cNvPr id="10" name="Picture 9"/>
          <p:cNvPicPr>
            <a:picLocks noChangeAspect="1"/>
          </p:cNvPicPr>
          <p:nvPr/>
        </p:nvPicPr>
        <p:blipFill>
          <a:blip r:embed="rId2"/>
          <a:stretch>
            <a:fillRect/>
          </a:stretch>
        </p:blipFill>
        <p:spPr>
          <a:xfrm>
            <a:off x="7089552" y="1608083"/>
            <a:ext cx="4268258" cy="4779934"/>
          </a:xfrm>
          <a:prstGeom prst="rect">
            <a:avLst/>
          </a:prstGeom>
          <a:ln w="228600" cap="sq" cmpd="thickThin">
            <a:solidFill>
              <a:schemeClr val="accent1"/>
            </a:solidFill>
            <a:prstDash val="solid"/>
            <a:miter lim="800000"/>
          </a:ln>
          <a:effectLst>
            <a:innerShdw blurRad="76200">
              <a:srgbClr val="000000"/>
            </a:innerShdw>
          </a:effectLst>
        </p:spPr>
      </p:pic>
    </p:spTree>
    <p:extLst>
      <p:ext uri="{BB962C8B-B14F-4D97-AF65-F5344CB8AC3E}">
        <p14:creationId xmlns:p14="http://schemas.microsoft.com/office/powerpoint/2010/main" val="4681606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20701"/>
            <a:ext cx="9144000" cy="1254759"/>
          </a:xfrm>
        </p:spPr>
        <p:txBody>
          <a:bodyPr>
            <a:normAutofit/>
          </a:bodyPr>
          <a:lstStyle/>
          <a:p>
            <a:r>
              <a:rPr lang="en-US" dirty="0"/>
              <a:t> </a:t>
            </a:r>
          </a:p>
        </p:txBody>
      </p:sp>
      <p:sp>
        <p:nvSpPr>
          <p:cNvPr id="3" name="Subtitle 2"/>
          <p:cNvSpPr>
            <a:spLocks noGrp="1"/>
          </p:cNvSpPr>
          <p:nvPr>
            <p:ph type="subTitle" idx="1"/>
          </p:nvPr>
        </p:nvSpPr>
        <p:spPr>
          <a:xfrm>
            <a:off x="1524000" y="3917603"/>
            <a:ext cx="9144000" cy="457200"/>
          </a:xfrm>
        </p:spPr>
        <p:txBody>
          <a:bodyPr/>
          <a:lstStyle/>
          <a:p>
            <a:r>
              <a:rPr lang="en-US" dirty="0"/>
              <a:t> </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864164574"/>
              </p:ext>
            </p:extLst>
          </p:nvPr>
        </p:nvGraphicFramePr>
        <p:xfrm>
          <a:off x="4200524" y="1026670"/>
          <a:ext cx="7291387" cy="4468296"/>
        </p:xfrm>
        <a:graphic>
          <a:graphicData uri="http://schemas.openxmlformats.org/drawingml/2006/table">
            <a:tbl>
              <a:tblPr firstRow="1" firstCol="1" bandRow="1">
                <a:tableStyleId>{5C22544A-7EE6-4342-B048-85BDC9FD1C3A}</a:tableStyleId>
              </a:tblPr>
              <a:tblGrid>
                <a:gridCol w="909675">
                  <a:extLst>
                    <a:ext uri="{9D8B030D-6E8A-4147-A177-3AD203B41FA5}">
                      <a16:colId xmlns:a16="http://schemas.microsoft.com/office/drawing/2014/main" val="20000"/>
                    </a:ext>
                  </a:extLst>
                </a:gridCol>
                <a:gridCol w="1064756">
                  <a:extLst>
                    <a:ext uri="{9D8B030D-6E8A-4147-A177-3AD203B41FA5}">
                      <a16:colId xmlns:a16="http://schemas.microsoft.com/office/drawing/2014/main" val="20001"/>
                    </a:ext>
                  </a:extLst>
                </a:gridCol>
                <a:gridCol w="841051">
                  <a:extLst>
                    <a:ext uri="{9D8B030D-6E8A-4147-A177-3AD203B41FA5}">
                      <a16:colId xmlns:a16="http://schemas.microsoft.com/office/drawing/2014/main" val="20002"/>
                    </a:ext>
                  </a:extLst>
                </a:gridCol>
                <a:gridCol w="629882">
                  <a:extLst>
                    <a:ext uri="{9D8B030D-6E8A-4147-A177-3AD203B41FA5}">
                      <a16:colId xmlns:a16="http://schemas.microsoft.com/office/drawing/2014/main" val="20003"/>
                    </a:ext>
                  </a:extLst>
                </a:gridCol>
                <a:gridCol w="915026">
                  <a:extLst>
                    <a:ext uri="{9D8B030D-6E8A-4147-A177-3AD203B41FA5}">
                      <a16:colId xmlns:a16="http://schemas.microsoft.com/office/drawing/2014/main" val="20004"/>
                    </a:ext>
                  </a:extLst>
                </a:gridCol>
                <a:gridCol w="678605">
                  <a:extLst>
                    <a:ext uri="{9D8B030D-6E8A-4147-A177-3AD203B41FA5}">
                      <a16:colId xmlns:a16="http://schemas.microsoft.com/office/drawing/2014/main" val="20005"/>
                    </a:ext>
                  </a:extLst>
                </a:gridCol>
                <a:gridCol w="765234">
                  <a:extLst>
                    <a:ext uri="{9D8B030D-6E8A-4147-A177-3AD203B41FA5}">
                      <a16:colId xmlns:a16="http://schemas.microsoft.com/office/drawing/2014/main" val="20006"/>
                    </a:ext>
                  </a:extLst>
                </a:gridCol>
                <a:gridCol w="649728">
                  <a:extLst>
                    <a:ext uri="{9D8B030D-6E8A-4147-A177-3AD203B41FA5}">
                      <a16:colId xmlns:a16="http://schemas.microsoft.com/office/drawing/2014/main" val="20007"/>
                    </a:ext>
                  </a:extLst>
                </a:gridCol>
                <a:gridCol w="837430">
                  <a:extLst>
                    <a:ext uri="{9D8B030D-6E8A-4147-A177-3AD203B41FA5}">
                      <a16:colId xmlns:a16="http://schemas.microsoft.com/office/drawing/2014/main" val="20008"/>
                    </a:ext>
                  </a:extLst>
                </a:gridCol>
              </a:tblGrid>
              <a:tr h="1463197">
                <a:tc gridSpan="9">
                  <a:txBody>
                    <a:bodyPr/>
                    <a:lstStyle/>
                    <a:p>
                      <a:pPr marL="0" marR="0" algn="ctr">
                        <a:spcBef>
                          <a:spcPts val="0"/>
                        </a:spcBef>
                        <a:spcAft>
                          <a:spcPts val="0"/>
                        </a:spcAft>
                      </a:pPr>
                      <a:r>
                        <a:rPr lang="en-US" sz="3200" dirty="0">
                          <a:effectLst/>
                        </a:rPr>
                        <a:t>Claim Totals and Verified Totals for IEA’s</a:t>
                      </a:r>
                      <a:endParaRPr lang="en-US" sz="3200" b="0" dirty="0">
                        <a:solidFill>
                          <a:schemeClr val="tx1"/>
                        </a:solidFill>
                        <a:effectLst/>
                        <a:latin typeface="Arial" panose="020B0604020202020204" pitchFamily="34"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77987">
                <a:tc rowSpan="2">
                  <a:txBody>
                    <a:bodyPr/>
                    <a:lstStyle/>
                    <a:p>
                      <a:pPr marL="0" marR="0" algn="ctr">
                        <a:spcBef>
                          <a:spcPts val="0"/>
                        </a:spcBef>
                        <a:spcAft>
                          <a:spcPts val="0"/>
                        </a:spcAft>
                      </a:pPr>
                      <a:endParaRPr lang="en-US" sz="1200" dirty="0">
                        <a:effectLst/>
                        <a:latin typeface="Arial" panose="020B0604020202020204" pitchFamily="34" charset="0"/>
                        <a:ea typeface="Times New Roman" panose="02020603050405020304" pitchFamily="18" charset="0"/>
                      </a:endParaRPr>
                    </a:p>
                  </a:txBody>
                  <a:tcPr marL="68580" marR="68580" marT="0" marB="0" anchor="ctr"/>
                </a:tc>
                <a:tc gridSpan="2">
                  <a:txBody>
                    <a:bodyPr/>
                    <a:lstStyle/>
                    <a:p>
                      <a:pPr marL="0" marR="0" algn="ctr">
                        <a:spcBef>
                          <a:spcPts val="0"/>
                        </a:spcBef>
                        <a:spcAft>
                          <a:spcPts val="0"/>
                        </a:spcAft>
                      </a:pPr>
                      <a:r>
                        <a:rPr lang="en-US" sz="1200" dirty="0">
                          <a:effectLst/>
                        </a:rPr>
                        <a:t>Free</a:t>
                      </a:r>
                      <a:endParaRPr lang="en-US" sz="1200" b="1" dirty="0">
                        <a:effectLst/>
                        <a:latin typeface="Arial" panose="020B0604020202020204" pitchFamily="34" charset="0"/>
                        <a:ea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spcBef>
                          <a:spcPts val="0"/>
                        </a:spcBef>
                        <a:spcAft>
                          <a:spcPts val="0"/>
                        </a:spcAft>
                      </a:pPr>
                      <a:r>
                        <a:rPr lang="en-US" sz="1200" dirty="0">
                          <a:solidFill>
                            <a:schemeClr val="tx1"/>
                          </a:solidFill>
                          <a:effectLst/>
                        </a:rPr>
                        <a:t>Reduced</a:t>
                      </a:r>
                      <a:endParaRPr lang="en-US" sz="1200" b="1" dirty="0">
                        <a:solidFill>
                          <a:schemeClr val="tx1"/>
                        </a:solidFill>
                        <a:effectLst/>
                        <a:latin typeface="Arial" panose="020B0604020202020204" pitchFamily="34" charset="0"/>
                        <a:ea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spcBef>
                          <a:spcPts val="0"/>
                        </a:spcBef>
                        <a:spcAft>
                          <a:spcPts val="0"/>
                        </a:spcAft>
                      </a:pPr>
                      <a:r>
                        <a:rPr lang="en-US" sz="1200" dirty="0">
                          <a:effectLst/>
                        </a:rPr>
                        <a:t>Paid</a:t>
                      </a:r>
                      <a:endParaRPr lang="en-US" sz="1200" b="1" dirty="0">
                        <a:effectLst/>
                        <a:latin typeface="Arial" panose="020B0604020202020204" pitchFamily="34" charset="0"/>
                        <a:ea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spcBef>
                          <a:spcPts val="0"/>
                        </a:spcBef>
                        <a:spcAft>
                          <a:spcPts val="0"/>
                        </a:spcAft>
                      </a:pPr>
                      <a:r>
                        <a:rPr lang="en-US" sz="1200" dirty="0">
                          <a:effectLst/>
                        </a:rPr>
                        <a:t>Enrollment</a:t>
                      </a:r>
                      <a:endParaRPr lang="en-US" sz="1200" b="1" dirty="0">
                        <a:effectLst/>
                        <a:latin typeface="Arial" panose="020B0604020202020204" pitchFamily="34" charset="0"/>
                        <a:ea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10001"/>
                  </a:ext>
                </a:extLst>
              </a:tr>
              <a:tr h="764303">
                <a:tc vMerge="1">
                  <a:txBody>
                    <a:bodyPr/>
                    <a:lstStyle/>
                    <a:p>
                      <a:endParaRPr lang="en-US"/>
                    </a:p>
                  </a:txBody>
                  <a:tcPr/>
                </a:tc>
                <a:tc>
                  <a:txBody>
                    <a:bodyPr/>
                    <a:lstStyle/>
                    <a:p>
                      <a:pPr marL="0" marR="0" algn="ctr">
                        <a:spcBef>
                          <a:spcPts val="0"/>
                        </a:spcBef>
                        <a:spcAft>
                          <a:spcPts val="0"/>
                        </a:spcAft>
                      </a:pPr>
                      <a:r>
                        <a:rPr lang="en-US" sz="1200" dirty="0">
                          <a:effectLst/>
                        </a:rPr>
                        <a:t>Claim</a:t>
                      </a:r>
                      <a:endParaRPr lang="en-US" sz="1200" dirty="0">
                        <a:effectLst/>
                        <a:latin typeface="Arial" panose="020B06040202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Verified</a:t>
                      </a:r>
                      <a:endParaRPr lang="en-US" sz="1200" dirty="0">
                        <a:effectLst/>
                        <a:latin typeface="Arial" panose="020B0604020202020204" pitchFamily="34" charset="0"/>
                        <a:ea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marL="0" marR="0" algn="ctr">
                        <a:spcBef>
                          <a:spcPts val="0"/>
                        </a:spcBef>
                        <a:spcAft>
                          <a:spcPts val="0"/>
                        </a:spcAft>
                      </a:pPr>
                      <a:r>
                        <a:rPr lang="en-US" sz="1200" dirty="0">
                          <a:effectLst/>
                        </a:rPr>
                        <a:t>Claim</a:t>
                      </a:r>
                      <a:endParaRPr lang="en-US" sz="1200" dirty="0">
                        <a:effectLst/>
                        <a:latin typeface="Arial" panose="020B06040202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Verified</a:t>
                      </a:r>
                      <a:endParaRPr lang="en-US" sz="1200" dirty="0">
                        <a:effectLst/>
                        <a:latin typeface="Arial" panose="020B0604020202020204" pitchFamily="34" charset="0"/>
                        <a:ea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marL="0" marR="0" algn="ctr">
                        <a:spcBef>
                          <a:spcPts val="0"/>
                        </a:spcBef>
                        <a:spcAft>
                          <a:spcPts val="0"/>
                        </a:spcAft>
                      </a:pPr>
                      <a:r>
                        <a:rPr lang="en-US" sz="1200" dirty="0">
                          <a:effectLst/>
                        </a:rPr>
                        <a:t>Claim</a:t>
                      </a:r>
                      <a:endParaRPr lang="en-US" sz="1200" dirty="0">
                        <a:effectLst/>
                        <a:latin typeface="Arial" panose="020B06040202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Verified</a:t>
                      </a:r>
                      <a:endParaRPr lang="en-US" sz="1200" dirty="0">
                        <a:effectLst/>
                        <a:latin typeface="Arial" panose="020B0604020202020204" pitchFamily="34" charset="0"/>
                        <a:ea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marL="0" marR="0" algn="ctr">
                        <a:spcBef>
                          <a:spcPts val="0"/>
                        </a:spcBef>
                        <a:spcAft>
                          <a:spcPts val="0"/>
                        </a:spcAft>
                      </a:pPr>
                      <a:r>
                        <a:rPr lang="en-US" sz="1200" dirty="0">
                          <a:effectLst/>
                        </a:rPr>
                        <a:t>Claim</a:t>
                      </a:r>
                      <a:endParaRPr lang="en-US" sz="1200" dirty="0">
                        <a:effectLst/>
                        <a:latin typeface="Arial" panose="020B06040202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Verified</a:t>
                      </a:r>
                      <a:endParaRPr lang="en-US" sz="1200" dirty="0">
                        <a:effectLst/>
                        <a:latin typeface="Arial" panose="020B060402020202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1162809">
                <a:tc>
                  <a:txBody>
                    <a:bodyPr/>
                    <a:lstStyle/>
                    <a:p>
                      <a:pPr marL="0" marR="0" algn="ctr">
                        <a:spcBef>
                          <a:spcPts val="0"/>
                        </a:spcBef>
                        <a:spcAft>
                          <a:spcPts val="0"/>
                        </a:spcAft>
                      </a:pPr>
                      <a:r>
                        <a:rPr lang="en-US" sz="1200" dirty="0">
                          <a:effectLst/>
                        </a:rPr>
                        <a:t> </a:t>
                      </a:r>
                      <a:endParaRPr lang="en-US" sz="1200" dirty="0">
                        <a:effectLst/>
                        <a:latin typeface="Arial" panose="020B06040202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2400" dirty="0">
                          <a:effectLst/>
                        </a:rPr>
                        <a:t> 122</a:t>
                      </a:r>
                      <a:endParaRPr lang="en-US" sz="2400" dirty="0">
                        <a:effectLst/>
                        <a:latin typeface="Arial" panose="020B06040202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2400" dirty="0">
                          <a:effectLst/>
                        </a:rPr>
                        <a:t>90</a:t>
                      </a:r>
                      <a:endParaRPr lang="en-US" sz="2400" dirty="0">
                        <a:solidFill>
                          <a:srgbClr val="FF0000"/>
                        </a:solidFill>
                        <a:effectLst/>
                        <a:latin typeface="Arial" panose="020B0604020202020204" pitchFamily="34" charset="0"/>
                        <a:ea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marL="0" marR="0" algn="ctr">
                        <a:spcBef>
                          <a:spcPts val="0"/>
                        </a:spcBef>
                        <a:spcAft>
                          <a:spcPts val="0"/>
                        </a:spcAft>
                      </a:pPr>
                      <a:r>
                        <a:rPr lang="en-US" sz="2400" dirty="0">
                          <a:effectLst/>
                        </a:rPr>
                        <a:t> 4</a:t>
                      </a:r>
                      <a:endParaRPr lang="en-US" sz="2400" dirty="0">
                        <a:effectLst/>
                        <a:latin typeface="Arial" panose="020B06040202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2400" dirty="0">
                          <a:effectLst/>
                        </a:rPr>
                        <a:t>6</a:t>
                      </a:r>
                      <a:endParaRPr lang="en-US" sz="2400" dirty="0">
                        <a:solidFill>
                          <a:srgbClr val="FF0000"/>
                        </a:solidFill>
                        <a:effectLst/>
                        <a:latin typeface="Arial" panose="020B0604020202020204" pitchFamily="34" charset="0"/>
                        <a:ea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marL="0" marR="0" algn="ctr">
                        <a:spcBef>
                          <a:spcPts val="0"/>
                        </a:spcBef>
                        <a:spcAft>
                          <a:spcPts val="0"/>
                        </a:spcAft>
                      </a:pPr>
                      <a:r>
                        <a:rPr lang="en-US" sz="2400" dirty="0">
                          <a:effectLst/>
                        </a:rPr>
                        <a:t> 13</a:t>
                      </a:r>
                      <a:endParaRPr lang="en-US" sz="2400" dirty="0">
                        <a:effectLst/>
                        <a:latin typeface="Arial" panose="020B06040202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2400" dirty="0">
                          <a:effectLst/>
                        </a:rPr>
                        <a:t>43</a:t>
                      </a:r>
                      <a:endParaRPr lang="en-US" sz="2400" dirty="0">
                        <a:solidFill>
                          <a:srgbClr val="FF0000"/>
                        </a:solidFill>
                        <a:effectLst/>
                        <a:latin typeface="Arial" panose="020B0604020202020204" pitchFamily="34" charset="0"/>
                        <a:ea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marL="0" marR="0" algn="ctr">
                        <a:spcBef>
                          <a:spcPts val="0"/>
                        </a:spcBef>
                        <a:spcAft>
                          <a:spcPts val="0"/>
                        </a:spcAft>
                      </a:pPr>
                      <a:r>
                        <a:rPr lang="en-US" sz="2400" dirty="0">
                          <a:effectLst/>
                        </a:rPr>
                        <a:t>139</a:t>
                      </a:r>
                      <a:endParaRPr lang="en-US" sz="2400" dirty="0">
                        <a:effectLst/>
                        <a:latin typeface="Arial" panose="020B06040202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2400" dirty="0">
                          <a:effectLst/>
                        </a:rPr>
                        <a:t>139</a:t>
                      </a:r>
                      <a:endParaRPr lang="en-US" sz="2400" dirty="0">
                        <a:solidFill>
                          <a:srgbClr val="FF0000"/>
                        </a:solidFill>
                        <a:effectLst/>
                        <a:latin typeface="Arial" panose="020B060402020202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sp>
        <p:nvSpPr>
          <p:cNvPr id="5" name="Rectangle 1"/>
          <p:cNvSpPr>
            <a:spLocks noChangeArrowheads="1"/>
          </p:cNvSpPr>
          <p:nvPr/>
        </p:nvSpPr>
        <p:spPr bwMode="auto">
          <a:xfrm>
            <a:off x="700087" y="842005"/>
            <a:ext cx="3500437" cy="5016758"/>
          </a:xfrm>
          <a:prstGeom prst="rect">
            <a:avLst/>
          </a:prstGeom>
          <a:gradFill>
            <a:gsLst>
              <a:gs pos="68744">
                <a:srgbClr val="FAC2DF"/>
              </a:gs>
              <a:gs pos="59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ln w="28575">
            <a:solidFill>
              <a:schemeClr val="accent6">
                <a:lumMod val="50000"/>
              </a:schemeClr>
            </a:solidFill>
          </a:ln>
          <a:effectLst/>
          <a:extLst/>
        </p:spPr>
        <p:txBody>
          <a:bodyPr vert="horz" wrap="square" lIns="91440" tIns="45720" rIns="91440" bIns="45720" numCol="1" anchor="ctr" anchorCtr="0" compatLnSpc="1">
            <a:prstTxWarp prst="textNoShape">
              <a:avLst/>
            </a:prstTxWarp>
            <a:spAutoFit/>
          </a:bodyPr>
          <a:lstStyle/>
          <a:p>
            <a:pPr algn="ctr"/>
            <a:r>
              <a:rPr lang="en-US" sz="4000" b="1" u="sng" dirty="0"/>
              <a:t>Deficiency</a:t>
            </a:r>
          </a:p>
          <a:p>
            <a:pPr algn="ctr"/>
            <a:r>
              <a:rPr lang="en-US" sz="4000" b="1" dirty="0"/>
              <a:t>Income Eligibility Applications on file did not support the claim </a:t>
            </a:r>
            <a:r>
              <a:rPr lang="en-US" sz="4000" b="1" u="sng" dirty="0"/>
              <a:t>IEA’s</a:t>
            </a:r>
            <a:endParaRPr kumimoji="0" lang="en-US" altLang="en-US" sz="4000" b="1"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40821206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42937" y="4772025"/>
            <a:ext cx="11101388" cy="1557337"/>
          </a:xfrm>
          <a:prstGeom prst="rect">
            <a:avLst/>
          </a:prstGeom>
          <a:ln w="88900" cap="sq" cmpd="thickThin">
            <a:solidFill>
              <a:schemeClr val="accent1"/>
            </a:solidFill>
            <a:prstDash val="solid"/>
            <a:miter lim="800000"/>
          </a:ln>
          <a:effectLst>
            <a:innerShdw blurRad="76200">
              <a:srgbClr val="000000"/>
            </a:innerShdw>
          </a:effectLst>
        </p:spPr>
      </p:pic>
      <p:sp>
        <p:nvSpPr>
          <p:cNvPr id="4" name="Title 3"/>
          <p:cNvSpPr>
            <a:spLocks noGrp="1"/>
          </p:cNvSpPr>
          <p:nvPr>
            <p:ph type="title"/>
          </p:nvPr>
        </p:nvSpPr>
        <p:spPr>
          <a:xfrm>
            <a:off x="642937" y="644577"/>
            <a:ext cx="10901363" cy="3329491"/>
          </a:xfrm>
          <a:prstGeom prst="round2DiagRect">
            <a:avLst/>
          </a:prstGeom>
          <a:gradFill>
            <a:gsLst>
              <a:gs pos="68744">
                <a:srgbClr val="FAC2DF"/>
              </a:gs>
              <a:gs pos="28000">
                <a:schemeClr val="accent1">
                  <a:lumMod val="5000"/>
                  <a:lumOff val="95000"/>
                </a:schemeClr>
              </a:gs>
              <a:gs pos="100000">
                <a:schemeClr val="accent1">
                  <a:lumMod val="20000"/>
                  <a:lumOff val="80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txBody>
          <a:bodyPr>
            <a:normAutofit/>
          </a:bodyPr>
          <a:lstStyle/>
          <a:p>
            <a:r>
              <a:rPr lang="en-US" sz="3200" b="1" u="sng" dirty="0">
                <a:ln w="9525">
                  <a:solidFill>
                    <a:sysClr val="windowText" lastClr="000000"/>
                  </a:solidFill>
                  <a:prstDash val="solid"/>
                </a:ln>
                <a:solidFill>
                  <a:schemeClr val="tx1"/>
                </a:solidFill>
                <a:cs typeface="Aharoni" panose="02010803020104030203" pitchFamily="2" charset="-79"/>
              </a:rPr>
              <a:t>Corrective Action</a:t>
            </a:r>
            <a:br>
              <a:rPr lang="en-US" sz="3200" b="1" dirty="0">
                <a:ln w="9525">
                  <a:solidFill>
                    <a:sysClr val="windowText" lastClr="000000"/>
                  </a:solidFill>
                  <a:prstDash val="solid"/>
                </a:ln>
                <a:solidFill>
                  <a:schemeClr val="tx1"/>
                </a:solidFill>
                <a:effectLst>
                  <a:outerShdw blurRad="50800" dist="38100" dir="2700000" algn="tl" rotWithShape="0">
                    <a:prstClr val="black">
                      <a:alpha val="40000"/>
                    </a:prstClr>
                  </a:outerShdw>
                </a:effectLst>
                <a:latin typeface="+mn-lt"/>
              </a:rPr>
            </a:br>
            <a:r>
              <a:rPr lang="en-US" sz="3200" dirty="0">
                <a:ln w="9525">
                  <a:solidFill>
                    <a:sysClr val="windowText" lastClr="000000"/>
                  </a:solidFill>
                  <a:prstDash val="solid"/>
                </a:ln>
                <a:solidFill>
                  <a:schemeClr val="tx1"/>
                </a:solidFill>
                <a:latin typeface="+mn-lt"/>
              </a:rPr>
              <a:t>Adjustment from that claim</a:t>
            </a:r>
            <a:br>
              <a:rPr lang="en-US" sz="3200" b="1" dirty="0">
                <a:ln>
                  <a:solidFill>
                    <a:sysClr val="windowText" lastClr="000000"/>
                  </a:solidFill>
                </a:ln>
                <a:solidFill>
                  <a:schemeClr val="tx1"/>
                </a:solidFill>
                <a:effectLst>
                  <a:outerShdw blurRad="50800" dist="38100" dir="2700000" algn="tl" rotWithShape="0">
                    <a:prstClr val="black">
                      <a:alpha val="40000"/>
                    </a:prstClr>
                  </a:outerShdw>
                </a:effectLst>
                <a:latin typeface="+mn-lt"/>
              </a:rPr>
            </a:br>
            <a:r>
              <a:rPr lang="en-US" sz="3200" b="1" dirty="0">
                <a:solidFill>
                  <a:schemeClr val="tx1"/>
                </a:solidFill>
                <a:latin typeface="+mn-lt"/>
              </a:rPr>
              <a:t>A disallowance of </a:t>
            </a:r>
            <a:r>
              <a:rPr lang="en-US" sz="3200" b="1" dirty="0">
                <a:solidFill>
                  <a:srgbClr val="C00000"/>
                </a:solidFill>
                <a:latin typeface="+mn-lt"/>
              </a:rPr>
              <a:t>$1710.66 </a:t>
            </a:r>
            <a:r>
              <a:rPr lang="en-US" sz="3200" b="1" dirty="0">
                <a:solidFill>
                  <a:schemeClr val="tx1"/>
                </a:solidFill>
                <a:latin typeface="+mn-lt"/>
              </a:rPr>
              <a:t>was made due to missing or incomplete IEAs</a:t>
            </a:r>
            <a:endParaRPr lang="en-US" sz="3200" dirty="0">
              <a:latin typeface="+mn-lt"/>
            </a:endParaRPr>
          </a:p>
        </p:txBody>
      </p:sp>
    </p:spTree>
    <p:extLst>
      <p:ext uri="{BB962C8B-B14F-4D97-AF65-F5344CB8AC3E}">
        <p14:creationId xmlns:p14="http://schemas.microsoft.com/office/powerpoint/2010/main" val="34653830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364840" y="2525615"/>
            <a:ext cx="5921058" cy="3646812"/>
          </a:xfrm>
          <a:prstGeom prst="rect">
            <a:avLst/>
          </a:prstGeom>
          <a:scene3d>
            <a:camera prst="obliqueTopLeft"/>
            <a:lightRig rig="threePt" dir="t"/>
          </a:scene3d>
        </p:spPr>
      </p:pic>
      <p:pic>
        <p:nvPicPr>
          <p:cNvPr id="8" name="Picture 7"/>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105921" y="2204545"/>
            <a:ext cx="1244767" cy="1661828"/>
          </a:xfrm>
          <a:prstGeom prst="rect">
            <a:avLst/>
          </a:prstGeom>
        </p:spPr>
      </p:pic>
      <p:pic>
        <p:nvPicPr>
          <p:cNvPr id="9" name="Picture 8"/>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48872" y="2525615"/>
            <a:ext cx="1244767" cy="1661828"/>
          </a:xfrm>
          <a:prstGeom prst="rect">
            <a:avLst/>
          </a:prstGeom>
        </p:spPr>
      </p:pic>
      <p:pic>
        <p:nvPicPr>
          <p:cNvPr id="10" name="Picture 9"/>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170710" y="4474692"/>
            <a:ext cx="1224698" cy="1635035"/>
          </a:xfrm>
          <a:prstGeom prst="rect">
            <a:avLst/>
          </a:prstGeom>
        </p:spPr>
      </p:pic>
      <p:pic>
        <p:nvPicPr>
          <p:cNvPr id="11" name="Picture 10"/>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01644" y="4187443"/>
            <a:ext cx="1244767" cy="1661828"/>
          </a:xfrm>
          <a:prstGeom prst="rect">
            <a:avLst/>
          </a:prstGeom>
        </p:spPr>
      </p:pic>
      <p:pic>
        <p:nvPicPr>
          <p:cNvPr id="12" name="Picture 11"/>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01644" y="2741081"/>
            <a:ext cx="724153" cy="868393"/>
          </a:xfrm>
          <a:prstGeom prst="rect">
            <a:avLst/>
          </a:prstGeom>
        </p:spPr>
      </p:pic>
    </p:spTree>
    <p:extLst>
      <p:ext uri="{BB962C8B-B14F-4D97-AF65-F5344CB8AC3E}">
        <p14:creationId xmlns:p14="http://schemas.microsoft.com/office/powerpoint/2010/main" val="2637476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2842" y="2430379"/>
            <a:ext cx="8855242" cy="3720014"/>
          </a:xfrm>
          <a:ln>
            <a:solidFill>
              <a:schemeClr val="tx1"/>
            </a:solidFill>
          </a:ln>
          <a:effectLst>
            <a:outerShdw blurRad="63500" sx="102000" sy="102000" algn="ctr" rotWithShape="0">
              <a:prstClr val="black">
                <a:alpha val="40000"/>
              </a:prstClr>
            </a:outerShdw>
            <a:reflection blurRad="6350" stA="50000" endA="300" endPos="55000" dir="5400000" sy="-100000" algn="bl" rotWithShape="0"/>
          </a:effectLst>
          <a:scene3d>
            <a:camera prst="obliqueTopLeft"/>
            <a:lightRig rig="threePt" dir="t"/>
          </a:scene3d>
          <a:sp3d>
            <a:bevelT w="101600" prst="riblet"/>
          </a:sp3d>
        </p:spPr>
        <p:style>
          <a:lnRef idx="3">
            <a:schemeClr val="lt1"/>
          </a:lnRef>
          <a:fillRef idx="1">
            <a:schemeClr val="accent1"/>
          </a:fillRef>
          <a:effectRef idx="1">
            <a:schemeClr val="accent1"/>
          </a:effectRef>
          <a:fontRef idx="minor">
            <a:schemeClr val="lt1"/>
          </a:fontRef>
        </p:style>
        <p:txBody>
          <a:bodyPr>
            <a:normAutofit/>
          </a:bodyPr>
          <a:lstStyle/>
          <a:p>
            <a:pPr algn="ctr"/>
            <a:r>
              <a:rPr lang="en-US" sz="8800" i="1" dirty="0">
                <a:ln w="0"/>
                <a:solidFill>
                  <a:schemeClr val="bg1"/>
                </a:solidFill>
                <a:effectLst>
                  <a:outerShdw blurRad="38100" dist="19050" dir="2700000" algn="tl" rotWithShape="0">
                    <a:schemeClr val="dk1">
                      <a:alpha val="40000"/>
                    </a:schemeClr>
                  </a:outerShdw>
                </a:effectLst>
                <a:latin typeface="Algerian" panose="04020705040A02060702" pitchFamily="82" charset="0"/>
                <a:cs typeface="Aharoni" panose="02010803020104030203" pitchFamily="2" charset="-79"/>
              </a:rPr>
              <a:t>Perfect</a:t>
            </a:r>
            <a:br>
              <a:rPr lang="en-US" sz="8800" i="1" dirty="0">
                <a:ln w="0"/>
                <a:solidFill>
                  <a:schemeClr val="bg1"/>
                </a:solidFill>
                <a:effectLst>
                  <a:outerShdw blurRad="38100" dist="19050" dir="2700000" algn="tl" rotWithShape="0">
                    <a:schemeClr val="dk1">
                      <a:alpha val="40000"/>
                    </a:schemeClr>
                  </a:outerShdw>
                </a:effectLst>
                <a:latin typeface="Algerian" panose="04020705040A02060702" pitchFamily="82" charset="0"/>
                <a:cs typeface="Aharoni" panose="02010803020104030203" pitchFamily="2" charset="-79"/>
              </a:rPr>
            </a:br>
            <a:r>
              <a:rPr lang="en-US" sz="8800" i="1" dirty="0">
                <a:ln w="0"/>
                <a:solidFill>
                  <a:schemeClr val="bg1"/>
                </a:solidFill>
                <a:effectLst>
                  <a:outerShdw blurRad="38100" dist="19050" dir="2700000" algn="tl" rotWithShape="0">
                    <a:schemeClr val="dk1">
                      <a:alpha val="40000"/>
                    </a:schemeClr>
                  </a:outerShdw>
                </a:effectLst>
                <a:latin typeface="Algerian" panose="04020705040A02060702" pitchFamily="82" charset="0"/>
                <a:cs typeface="Aharoni" panose="02010803020104030203" pitchFamily="2" charset="-79"/>
              </a:rPr>
              <a:t>Reviews!!! </a:t>
            </a:r>
          </a:p>
        </p:txBody>
      </p:sp>
      <p:pic>
        <p:nvPicPr>
          <p:cNvPr id="7" name="Picture 6"/>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063789" y="994610"/>
            <a:ext cx="2422358" cy="2518611"/>
          </a:xfrm>
          <a:prstGeom prst="rect">
            <a:avLst/>
          </a:prstGeom>
          <a:effectLst>
            <a:softEdge rad="63500"/>
          </a:effectLst>
          <a:scene3d>
            <a:camera prst="perspectiveContrastingLeftFacing"/>
            <a:lightRig rig="threePt" dir="t"/>
          </a:scene3d>
        </p:spPr>
      </p:pic>
      <p:sp>
        <p:nvSpPr>
          <p:cNvPr id="3" name="TextBox 2"/>
          <p:cNvSpPr txBox="1"/>
          <p:nvPr/>
        </p:nvSpPr>
        <p:spPr>
          <a:xfrm>
            <a:off x="2575560" y="853440"/>
            <a:ext cx="5669280" cy="1200329"/>
          </a:xfrm>
          <a:prstGeom prst="rect">
            <a:avLst/>
          </a:prstGeom>
          <a:noFill/>
        </p:spPr>
        <p:txBody>
          <a:bodyPr wrap="square" rtlCol="0">
            <a:spAutoFit/>
          </a:bodyPr>
          <a:lstStyle/>
          <a:p>
            <a:r>
              <a:rPr lang="en-US" sz="3600" dirty="0">
                <a:solidFill>
                  <a:schemeClr val="bg1"/>
                </a:solidFill>
              </a:rPr>
              <a:t>Let’s recognize some organizations that had: </a:t>
            </a:r>
          </a:p>
        </p:txBody>
      </p:sp>
    </p:spTree>
    <p:extLst>
      <p:ext uri="{BB962C8B-B14F-4D97-AF65-F5344CB8AC3E}">
        <p14:creationId xmlns:p14="http://schemas.microsoft.com/office/powerpoint/2010/main" val="27442138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290" y="600075"/>
            <a:ext cx="10530873" cy="1414463"/>
          </a:xfrm>
        </p:spPr>
        <p:txBody>
          <a:bodyPr>
            <a:normAutofit/>
          </a:bodyPr>
          <a:lstStyle/>
          <a:p>
            <a:r>
              <a:rPr lang="en-US" sz="5400" b="1" spc="50" dirty="0">
                <a:ln w="0">
                  <a:solidFill>
                    <a:schemeClr val="bg2"/>
                  </a:solidFill>
                </a:ln>
                <a:effectLst>
                  <a:innerShdw blurRad="63500" dist="50800" dir="13500000">
                    <a:srgbClr val="000000">
                      <a:alpha val="50000"/>
                    </a:srgbClr>
                  </a:innerShdw>
                </a:effectLst>
                <a:latin typeface="Aharoni" panose="02010803020104030203" pitchFamily="2" charset="-79"/>
                <a:cs typeface="Aharoni" panose="02010803020104030203" pitchFamily="2" charset="-79"/>
              </a:rPr>
              <a:t>What was being reviewed ?</a:t>
            </a:r>
          </a:p>
        </p:txBody>
      </p:sp>
      <p:sp>
        <p:nvSpPr>
          <p:cNvPr id="3" name="Content Placeholder 2"/>
          <p:cNvSpPr>
            <a:spLocks noGrp="1"/>
          </p:cNvSpPr>
          <p:nvPr>
            <p:ph idx="1"/>
          </p:nvPr>
        </p:nvSpPr>
        <p:spPr>
          <a:xfrm>
            <a:off x="381000" y="2328863"/>
            <a:ext cx="10972800" cy="3848100"/>
          </a:xfrm>
        </p:spPr>
        <p:txBody>
          <a:bodyPr>
            <a:normAutofit fontScale="85000" lnSpcReduction="20000"/>
          </a:bodyPr>
          <a:lstStyle/>
          <a:p>
            <a:r>
              <a:rPr lang="en-US" sz="4000" dirty="0"/>
              <a:t>Permanent Documents </a:t>
            </a:r>
          </a:p>
          <a:p>
            <a:r>
              <a:rPr lang="en-US" sz="4000" dirty="0"/>
              <a:t>Training records </a:t>
            </a:r>
          </a:p>
          <a:p>
            <a:r>
              <a:rPr lang="en-US" sz="4000" dirty="0"/>
              <a:t>Claim Verification  </a:t>
            </a:r>
          </a:p>
          <a:p>
            <a:r>
              <a:rPr lang="en-US" sz="4000" dirty="0"/>
              <a:t>Deposit verification</a:t>
            </a:r>
          </a:p>
          <a:p>
            <a:r>
              <a:rPr lang="en-US" sz="4000" dirty="0"/>
              <a:t>Monitoring reports </a:t>
            </a:r>
          </a:p>
          <a:p>
            <a:r>
              <a:rPr lang="en-US" sz="4000" dirty="0"/>
              <a:t>Receipts and invoices </a:t>
            </a:r>
          </a:p>
          <a:p>
            <a:r>
              <a:rPr lang="en-US" sz="4000" dirty="0"/>
              <a:t>Payroll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1779" y="2538248"/>
            <a:ext cx="3925614" cy="3638715"/>
          </a:xfrm>
          <a:prstGeom prst="rect">
            <a:avLst/>
          </a:prstGeom>
        </p:spPr>
      </p:pic>
    </p:spTree>
    <p:extLst>
      <p:ext uri="{BB962C8B-B14F-4D97-AF65-F5344CB8AC3E}">
        <p14:creationId xmlns:p14="http://schemas.microsoft.com/office/powerpoint/2010/main" val="35920610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19807" y="4014410"/>
            <a:ext cx="10247586" cy="2071080"/>
          </a:xfrm>
        </p:spPr>
        <p:txBody>
          <a:bodyPr>
            <a:noAutofit/>
          </a:bodyPr>
          <a:lstStyle/>
          <a:p>
            <a:pPr algn="ctr"/>
            <a:r>
              <a:rPr lang="en-US" sz="6600" b="1" cap="none" dirty="0">
                <a:ln w="6600">
                  <a:solidFill>
                    <a:schemeClr val="accent2"/>
                  </a:solidFill>
                  <a:prstDash val="solid"/>
                </a:ln>
                <a:solidFill>
                  <a:srgbClr val="FFFFFF"/>
                </a:solidFill>
                <a:effectLst>
                  <a:outerShdw dist="38100" dir="2700000" algn="tl" rotWithShape="0">
                    <a:schemeClr val="accent2"/>
                  </a:outerShdw>
                </a:effectLst>
              </a:rPr>
              <a:t>What did we find ???</a:t>
            </a:r>
          </a:p>
        </p:txBody>
      </p:sp>
      <p:pic>
        <p:nvPicPr>
          <p:cNvPr id="4" name="Picture 3"/>
          <p:cNvPicPr>
            <a:picLocks noChangeAspect="1"/>
          </p:cNvPicPr>
          <p:nvPr/>
        </p:nvPicPr>
        <p:blipFill>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781799" y="740286"/>
            <a:ext cx="4285593" cy="3379935"/>
          </a:xfrm>
          <a:prstGeom prst="rect">
            <a:avLst/>
          </a:prstGeom>
        </p:spPr>
      </p:pic>
      <p:sp>
        <p:nvSpPr>
          <p:cNvPr id="2" name="Title 1"/>
          <p:cNvSpPr>
            <a:spLocks noGrp="1"/>
          </p:cNvSpPr>
          <p:nvPr>
            <p:ph type="ctrTitle"/>
          </p:nvPr>
        </p:nvSpPr>
        <p:spPr>
          <a:xfrm>
            <a:off x="1167064" y="2322095"/>
            <a:ext cx="6244390" cy="1552073"/>
          </a:xfrm>
        </p:spPr>
        <p:txBody>
          <a:bodyPr/>
          <a:lstStyle/>
          <a:p>
            <a:r>
              <a:rPr lang="en-US" sz="80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Black" panose="020B0A04020102020204" pitchFamily="34" charset="0"/>
              </a:rPr>
              <a:t>Findings</a:t>
            </a:r>
            <a:r>
              <a:rPr lang="en-US" sz="7200" dirty="0">
                <a:latin typeface="Arial Black" panose="020B0A04020102020204" pitchFamily="34" charset="0"/>
              </a:rPr>
              <a:t> </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1295" y="740286"/>
            <a:ext cx="5640114" cy="2047359"/>
          </a:xfrm>
          <a:prstGeom prst="rect">
            <a:avLst/>
          </a:prstGeom>
        </p:spPr>
      </p:pic>
    </p:spTree>
    <p:extLst>
      <p:ext uri="{BB962C8B-B14F-4D97-AF65-F5344CB8AC3E}">
        <p14:creationId xmlns:p14="http://schemas.microsoft.com/office/powerpoint/2010/main" val="7767466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034321" y="960416"/>
            <a:ext cx="10628026" cy="5612662"/>
          </a:xfrm>
        </p:spPr>
        <p:txBody>
          <a:bodyPr/>
          <a:lstStyle/>
          <a:p>
            <a:pPr algn="ctr"/>
            <a:r>
              <a:rPr lang="en-US" sz="6000" b="1" dirty="0">
                <a:solidFill>
                  <a:schemeClr val="tx1"/>
                </a:solidFill>
              </a:rPr>
              <a:t>Initial Reviews       9</a:t>
            </a:r>
            <a:br>
              <a:rPr lang="en-US" sz="6000" b="1" dirty="0">
                <a:solidFill>
                  <a:schemeClr val="tx1"/>
                </a:solidFill>
              </a:rPr>
            </a:br>
            <a:r>
              <a:rPr lang="en-US" sz="6000" b="1" dirty="0">
                <a:solidFill>
                  <a:schemeClr val="tx1"/>
                </a:solidFill>
              </a:rPr>
              <a:t>Closeouts              4</a:t>
            </a:r>
            <a:br>
              <a:rPr lang="en-US" sz="6000" b="1" dirty="0">
                <a:solidFill>
                  <a:schemeClr val="tx1"/>
                </a:solidFill>
              </a:rPr>
            </a:br>
            <a:r>
              <a:rPr lang="en-US" sz="6000" b="1" dirty="0">
                <a:solidFill>
                  <a:schemeClr val="tx1"/>
                </a:solidFill>
              </a:rPr>
              <a:t>Regular reviews  67</a:t>
            </a:r>
          </a:p>
        </p:txBody>
      </p:sp>
    </p:spTree>
    <p:extLst>
      <p:ext uri="{BB962C8B-B14F-4D97-AF65-F5344CB8AC3E}">
        <p14:creationId xmlns:p14="http://schemas.microsoft.com/office/powerpoint/2010/main" val="138828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39641189"/>
              </p:ext>
            </p:extLst>
          </p:nvPr>
        </p:nvGraphicFramePr>
        <p:xfrm>
          <a:off x="975816" y="1527044"/>
          <a:ext cx="10236827" cy="5401625"/>
        </p:xfrm>
        <a:graphic>
          <a:graphicData uri="http://schemas.openxmlformats.org/drawingml/2006/table">
            <a:tbl>
              <a:tblPr firstRow="1" firstCol="1" lastRow="1" lastCol="1" bandRow="1" bandCol="1">
                <a:effectLst>
                  <a:reflection blurRad="6350" stA="50000" endA="300" endPos="90000" dist="50800" dir="5400000" sy="-100000" algn="bl" rotWithShape="0"/>
                </a:effectLst>
                <a:tableStyleId>{69012ECD-51FC-41F1-AA8D-1B2483CD663E}</a:tableStyleId>
              </a:tblPr>
              <a:tblGrid>
                <a:gridCol w="2300616">
                  <a:extLst>
                    <a:ext uri="{9D8B030D-6E8A-4147-A177-3AD203B41FA5}">
                      <a16:colId xmlns:a16="http://schemas.microsoft.com/office/drawing/2014/main" val="20000"/>
                    </a:ext>
                  </a:extLst>
                </a:gridCol>
                <a:gridCol w="4543368">
                  <a:extLst>
                    <a:ext uri="{9D8B030D-6E8A-4147-A177-3AD203B41FA5}">
                      <a16:colId xmlns:a16="http://schemas.microsoft.com/office/drawing/2014/main" val="20001"/>
                    </a:ext>
                  </a:extLst>
                </a:gridCol>
                <a:gridCol w="3392843">
                  <a:extLst>
                    <a:ext uri="{9D8B030D-6E8A-4147-A177-3AD203B41FA5}">
                      <a16:colId xmlns:a16="http://schemas.microsoft.com/office/drawing/2014/main" val="20002"/>
                    </a:ext>
                  </a:extLst>
                </a:gridCol>
              </a:tblGrid>
              <a:tr h="1103201">
                <a:tc>
                  <a:txBody>
                    <a:bodyPr/>
                    <a:lstStyle/>
                    <a:p>
                      <a:pPr algn="ctr" fontAlgn="t"/>
                      <a:r>
                        <a:rPr lang="en-US" sz="2000" b="1" i="0" u="none" strike="noStrike" baseline="0" dirty="0">
                          <a:solidFill>
                            <a:schemeClr val="bg1"/>
                          </a:solidFill>
                          <a:effectLst/>
                          <a:latin typeface="+mn-lt"/>
                        </a:rPr>
                        <a:t># of Sponsors /  </a:t>
                      </a:r>
                    </a:p>
                    <a:p>
                      <a:pPr algn="ctr" fontAlgn="t"/>
                      <a:r>
                        <a:rPr lang="en-US" sz="2000" b="1" i="0" u="none" strike="noStrike" baseline="0" dirty="0">
                          <a:solidFill>
                            <a:schemeClr val="bg1"/>
                          </a:solidFill>
                          <a:effectLst/>
                          <a:latin typeface="+mn-lt"/>
                        </a:rPr>
                        <a:t>Independent</a:t>
                      </a:r>
                    </a:p>
                    <a:p>
                      <a:pPr marL="0" indent="0" algn="ctr" fontAlgn="t">
                        <a:buFont typeface="Arial" panose="020B0604020202020204" pitchFamily="34" charset="0"/>
                        <a:buNone/>
                      </a:pPr>
                      <a:r>
                        <a:rPr lang="en-US" sz="2000" b="1" i="0" u="none" strike="noStrike" baseline="0" dirty="0">
                          <a:solidFill>
                            <a:schemeClr val="bg1"/>
                          </a:solidFill>
                          <a:effectLst/>
                          <a:latin typeface="+mn-lt"/>
                        </a:rPr>
                        <a:t>Centers</a:t>
                      </a:r>
                      <a:endParaRPr lang="en-US" sz="2000" b="1" i="0" u="none" strike="noStrike" dirty="0">
                        <a:solidFill>
                          <a:schemeClr val="tx1"/>
                        </a:solidFill>
                        <a:effectLst/>
                        <a:latin typeface="Calibri" panose="020F0502020204030204" pitchFamily="34" charset="0"/>
                      </a:endParaRPr>
                    </a:p>
                  </a:txBody>
                  <a:tcPr marL="5060" marR="5060" marT="5060" marB="0">
                    <a:cell3D prstMaterial="dkEdge">
                      <a:bevel prst="convex"/>
                      <a:lightRig rig="flood" dir="t"/>
                    </a:cell3D>
                  </a:tcPr>
                </a:tc>
                <a:tc>
                  <a:txBody>
                    <a:bodyPr/>
                    <a:lstStyle/>
                    <a:p>
                      <a:pPr algn="ctr" fontAlgn="t"/>
                      <a:r>
                        <a:rPr lang="en-US" sz="4400" u="none" strike="noStrike" dirty="0">
                          <a:effectLst/>
                        </a:rPr>
                        <a:t>Summary</a:t>
                      </a:r>
                      <a:r>
                        <a:rPr lang="en-US" sz="4400" u="none" strike="noStrike" baseline="0" dirty="0">
                          <a:effectLst/>
                        </a:rPr>
                        <a:t> </a:t>
                      </a:r>
                      <a:r>
                        <a:rPr lang="en-US" sz="4400" u="none" strike="noStrike" dirty="0">
                          <a:effectLst/>
                        </a:rPr>
                        <a:t>of Findings</a:t>
                      </a:r>
                      <a:endParaRPr lang="en-US" sz="4400" b="1" i="0" u="none" strike="noStrike" dirty="0">
                        <a:solidFill>
                          <a:srgbClr val="FFFFFF"/>
                        </a:solidFill>
                        <a:effectLst/>
                        <a:latin typeface="Calibri" panose="020F0502020204030204" pitchFamily="34" charset="0"/>
                      </a:endParaRPr>
                    </a:p>
                  </a:txBody>
                  <a:tcPr marL="5060" marR="5060" marT="5060" marB="0">
                    <a:cell3D prstMaterial="dkEdge">
                      <a:bevel prst="convex"/>
                      <a:lightRig rig="flood" dir="t"/>
                    </a:cell3D>
                  </a:tcPr>
                </a:tc>
                <a:tc>
                  <a:txBody>
                    <a:bodyPr/>
                    <a:lstStyle/>
                    <a:p>
                      <a:pPr algn="ctr" fontAlgn="t"/>
                      <a:r>
                        <a:rPr lang="en-US" sz="2000" u="none" strike="noStrike" dirty="0">
                          <a:effectLst/>
                        </a:rPr>
                        <a:t>Disallowances                </a:t>
                      </a:r>
                      <a:endParaRPr lang="en-US" sz="2000" b="1" i="0" u="none" strike="noStrike" dirty="0">
                        <a:solidFill>
                          <a:srgbClr val="FFFFFF"/>
                        </a:solidFill>
                        <a:effectLst/>
                        <a:latin typeface="Calibri" panose="020F0502020204030204" pitchFamily="34" charset="0"/>
                      </a:endParaRPr>
                    </a:p>
                  </a:txBody>
                  <a:tcPr marL="5060" marR="5060" marT="5060" marB="0">
                    <a:cell3D prstMaterial="dkEdge">
                      <a:bevel prst="convex"/>
                      <a:lightRig rig="flood" dir="t"/>
                    </a:cell3D>
                  </a:tcPr>
                </a:tc>
                <a:extLst>
                  <a:ext uri="{0D108BD9-81ED-4DB2-BD59-A6C34878D82A}">
                    <a16:rowId xmlns:a16="http://schemas.microsoft.com/office/drawing/2014/main" val="10000"/>
                  </a:ext>
                </a:extLst>
              </a:tr>
              <a:tr h="737490">
                <a:tc>
                  <a:txBody>
                    <a:bodyPr/>
                    <a:lstStyle/>
                    <a:p>
                      <a:pPr marL="0" indent="0" algn="ctr" fontAlgn="b">
                        <a:buFont typeface="Arial" panose="020B0604020202020204" pitchFamily="34" charset="0"/>
                        <a:buNone/>
                      </a:pPr>
                      <a:r>
                        <a:rPr lang="en-US" sz="2800" u="none" strike="noStrike" dirty="0">
                          <a:effectLst/>
                        </a:rPr>
                        <a:t> 6</a:t>
                      </a:r>
                      <a:endParaRPr lang="en-US" sz="2800" b="1" i="0" u="none" strike="noStrike" dirty="0">
                        <a:solidFill>
                          <a:srgbClr val="000000"/>
                        </a:solidFill>
                        <a:effectLst/>
                        <a:latin typeface="Calibri" panose="020F0502020204030204" pitchFamily="34" charset="0"/>
                      </a:endParaRPr>
                    </a:p>
                  </a:txBody>
                  <a:tcPr marL="5060" marR="5060" marT="5060" marB="0" anchor="b">
                    <a:cell3D prstMaterial="dkEdge">
                      <a:bevel prst="convex"/>
                      <a:lightRig rig="flood" dir="t"/>
                    </a:cell3D>
                  </a:tcPr>
                </a:tc>
                <a:tc>
                  <a:txBody>
                    <a:bodyPr/>
                    <a:lstStyle/>
                    <a:p>
                      <a:pPr algn="ctr" fontAlgn="b"/>
                      <a:r>
                        <a:rPr lang="en-US" sz="2000" b="1" i="0" u="none" strike="noStrike" dirty="0">
                          <a:solidFill>
                            <a:schemeClr val="tx1"/>
                          </a:solidFill>
                          <a:effectLst/>
                          <a:latin typeface="+mn-lt"/>
                        </a:rPr>
                        <a:t>1</a:t>
                      </a:r>
                      <a:r>
                        <a:rPr lang="en-US" sz="2000" b="1" i="0" u="none" strike="noStrike" baseline="0" dirty="0">
                          <a:solidFill>
                            <a:schemeClr val="tx1"/>
                          </a:solidFill>
                          <a:effectLst/>
                          <a:latin typeface="+mn-lt"/>
                        </a:rPr>
                        <a:t> or more Serious Deficiencies</a:t>
                      </a:r>
                    </a:p>
                  </a:txBody>
                  <a:tcPr marL="5060" marR="5060" marT="5060" marB="0" anchor="b">
                    <a:cell3D prstMaterial="dkEdge">
                      <a:bevel prst="convex"/>
                      <a:lightRig rig="flood" dir="t"/>
                    </a:cell3D>
                    <a:solidFill>
                      <a:schemeClr val="accent1">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US" sz="2000" b="0" i="0" u="none" strike="noStrike" baseline="0" dirty="0">
                          <a:solidFill>
                            <a:schemeClr val="tx1"/>
                          </a:solidFill>
                          <a:effectLst/>
                          <a:latin typeface="+mn-lt"/>
                        </a:rPr>
                        <a:t>$3,299 -  $98,072</a:t>
                      </a:r>
                      <a:endParaRPr lang="en-US" sz="2000" b="1" i="0" u="none" strike="noStrike" dirty="0">
                        <a:solidFill>
                          <a:srgbClr val="000000"/>
                        </a:solidFill>
                        <a:effectLst/>
                        <a:latin typeface="Calibri" panose="020F0502020204030204" pitchFamily="34" charset="0"/>
                      </a:endParaRPr>
                    </a:p>
                    <a:p>
                      <a:pPr algn="ctr" fontAlgn="b"/>
                      <a:r>
                        <a:rPr lang="en-US" sz="2000" b="1" i="0" u="none" strike="noStrike" dirty="0">
                          <a:solidFill>
                            <a:srgbClr val="000000"/>
                          </a:solidFill>
                          <a:effectLst/>
                          <a:latin typeface="Calibri" panose="020F0502020204030204" pitchFamily="34" charset="0"/>
                        </a:rPr>
                        <a:t>$167,697.17</a:t>
                      </a:r>
                    </a:p>
                  </a:txBody>
                  <a:tcPr marL="5060" marR="5060" marT="5060" marB="0" anchor="b">
                    <a:cell3D prstMaterial="dkEdge">
                      <a:bevel prst="convex"/>
                      <a:lightRig rig="flood" dir="t"/>
                    </a:cell3D>
                  </a:tcPr>
                </a:tc>
                <a:extLst>
                  <a:ext uri="{0D108BD9-81ED-4DB2-BD59-A6C34878D82A}">
                    <a16:rowId xmlns:a16="http://schemas.microsoft.com/office/drawing/2014/main" val="10001"/>
                  </a:ext>
                </a:extLst>
              </a:tr>
              <a:tr h="806383">
                <a:tc>
                  <a:txBody>
                    <a:bodyPr/>
                    <a:lstStyle/>
                    <a:p>
                      <a:pPr marL="0" indent="0" algn="ctr" fontAlgn="b">
                        <a:buFont typeface="Arial" panose="020B0604020202020204" pitchFamily="34" charset="0"/>
                        <a:buNone/>
                      </a:pPr>
                      <a:r>
                        <a:rPr lang="en-US" sz="2800" b="1" i="0" u="none" strike="noStrike" dirty="0">
                          <a:solidFill>
                            <a:schemeClr val="tx1"/>
                          </a:solidFill>
                          <a:effectLst/>
                          <a:latin typeface="Calibri" panose="020F0502020204030204" pitchFamily="34" charset="0"/>
                        </a:rPr>
                        <a:t>20</a:t>
                      </a:r>
                    </a:p>
                  </a:txBody>
                  <a:tcPr marL="5060" marR="5060" marT="5060" marB="0" anchor="b">
                    <a:cell3D prstMaterial="dkEdge">
                      <a:bevel prst="convex"/>
                      <a:lightRig rig="flood" dir="t"/>
                    </a:cell3D>
                  </a:tcPr>
                </a:tc>
                <a:tc>
                  <a:txBody>
                    <a:bodyPr/>
                    <a:lstStyle/>
                    <a:p>
                      <a:pPr algn="ctr" fontAlgn="b"/>
                      <a:r>
                        <a:rPr lang="en-US" sz="2000" b="1" i="0" u="none" strike="noStrike" dirty="0">
                          <a:solidFill>
                            <a:srgbClr val="000000"/>
                          </a:solidFill>
                          <a:effectLst/>
                          <a:latin typeface="Calibri" panose="020F0502020204030204" pitchFamily="34" charset="0"/>
                        </a:rPr>
                        <a:t>Deficiencies</a:t>
                      </a:r>
                      <a:r>
                        <a:rPr lang="en-US" sz="2000" b="1" i="0" u="none" strike="noStrike" baseline="0" dirty="0">
                          <a:solidFill>
                            <a:srgbClr val="000000"/>
                          </a:solidFill>
                          <a:effectLst/>
                          <a:latin typeface="Calibri" panose="020F0502020204030204" pitchFamily="34" charset="0"/>
                        </a:rPr>
                        <a:t> with disallowances</a:t>
                      </a:r>
                      <a:endParaRPr lang="en-US" sz="2000" b="1" i="0" u="none" strike="noStrike" dirty="0">
                        <a:solidFill>
                          <a:srgbClr val="000000"/>
                        </a:solidFill>
                        <a:effectLst/>
                        <a:latin typeface="Calibri" panose="020F0502020204030204" pitchFamily="34" charset="0"/>
                      </a:endParaRPr>
                    </a:p>
                  </a:txBody>
                  <a:tcPr marL="5060" marR="5060" marT="5060" marB="0" anchor="b">
                    <a:lnB w="12700" cap="flat" cmpd="sng" algn="ctr">
                      <a:solidFill>
                        <a:schemeClr val="tx1"/>
                      </a:solidFill>
                      <a:prstDash val="solid"/>
                      <a:round/>
                      <a:headEnd type="none" w="med" len="med"/>
                      <a:tailEnd type="none" w="med" len="med"/>
                    </a:lnB>
                    <a:cell3D prstMaterial="dkEdge">
                      <a:bevel prst="convex"/>
                      <a:lightRig rig="flood" dir="t"/>
                    </a:cell3D>
                    <a:solidFill>
                      <a:schemeClr val="accent1">
                        <a:lumMod val="20000"/>
                        <a:lumOff val="80000"/>
                      </a:schemeClr>
                    </a:solidFill>
                  </a:tcPr>
                </a:tc>
                <a:tc>
                  <a:txBody>
                    <a:bodyPr/>
                    <a:lstStyle/>
                    <a:p>
                      <a:pPr algn="ctr" fontAlgn="t"/>
                      <a:r>
                        <a:rPr lang="en-US" sz="2000" b="0" i="0" u="none" strike="noStrike" dirty="0">
                          <a:solidFill>
                            <a:schemeClr val="tx1"/>
                          </a:solidFill>
                          <a:effectLst/>
                          <a:latin typeface="Calibri" panose="020F0502020204030204" pitchFamily="34" charset="0"/>
                        </a:rPr>
                        <a:t>$226 -$2,613</a:t>
                      </a:r>
                    </a:p>
                    <a:p>
                      <a:pPr algn="ctr" fontAlgn="t"/>
                      <a:r>
                        <a:rPr lang="en-US" sz="2000" b="1" i="0" u="none" strike="noStrike" dirty="0">
                          <a:solidFill>
                            <a:schemeClr val="tx1"/>
                          </a:solidFill>
                          <a:effectLst/>
                          <a:latin typeface="Calibri" panose="020F0502020204030204" pitchFamily="34" charset="0"/>
                        </a:rPr>
                        <a:t>$14,113.194</a:t>
                      </a:r>
                    </a:p>
                  </a:txBody>
                  <a:tcPr marL="5060" marR="5060" marT="5060" marB="0">
                    <a:cell3D prstMaterial="dkEdge">
                      <a:bevel prst="convex"/>
                      <a:lightRig rig="flood" dir="t"/>
                    </a:cell3D>
                  </a:tcPr>
                </a:tc>
                <a:extLst>
                  <a:ext uri="{0D108BD9-81ED-4DB2-BD59-A6C34878D82A}">
                    <a16:rowId xmlns:a16="http://schemas.microsoft.com/office/drawing/2014/main" val="10002"/>
                  </a:ext>
                </a:extLst>
              </a:tr>
              <a:tr h="738933">
                <a:tc>
                  <a:txBody>
                    <a:bodyPr/>
                    <a:lstStyle/>
                    <a:p>
                      <a:pPr marL="0" indent="0" algn="ctr" fontAlgn="b">
                        <a:buFont typeface="Arial" panose="020B0604020202020204" pitchFamily="34" charset="0"/>
                        <a:buNone/>
                      </a:pPr>
                      <a:r>
                        <a:rPr lang="en-US" sz="2800" u="none" strike="noStrike" dirty="0">
                          <a:effectLst/>
                        </a:rPr>
                        <a:t> 5</a:t>
                      </a:r>
                      <a:endParaRPr lang="en-US" sz="2800" b="1" i="0" u="none" strike="noStrike" dirty="0">
                        <a:solidFill>
                          <a:srgbClr val="0909E7"/>
                        </a:solidFill>
                        <a:effectLst/>
                        <a:latin typeface="Calibri" panose="020F0502020204030204" pitchFamily="34" charset="0"/>
                      </a:endParaRPr>
                    </a:p>
                  </a:txBody>
                  <a:tcPr marL="5060" marR="5060" marT="5060" marB="0" anchor="b">
                    <a:lnR w="12700" cap="flat" cmpd="sng" algn="ctr">
                      <a:solidFill>
                        <a:schemeClr val="tx1"/>
                      </a:solidFill>
                      <a:prstDash val="solid"/>
                      <a:round/>
                      <a:headEnd type="none" w="med" len="med"/>
                      <a:tailEnd type="none" w="med" len="med"/>
                    </a:lnR>
                    <a:cell3D prstMaterial="dkEdge">
                      <a:bevel prst="convex"/>
                      <a:lightRig rig="flood" dir="t"/>
                    </a:cell3D>
                  </a:tcPr>
                </a:tc>
                <a:tc>
                  <a:txBody>
                    <a:bodyPr/>
                    <a:lstStyle/>
                    <a:p>
                      <a:pPr algn="ctr" fontAlgn="b"/>
                      <a:r>
                        <a:rPr lang="en-US" sz="2000" b="1" u="none" strike="noStrike" dirty="0">
                          <a:effectLst/>
                        </a:rPr>
                        <a:t>Deficiencies with</a:t>
                      </a:r>
                      <a:r>
                        <a:rPr lang="en-US" sz="2000" b="1" u="none" strike="noStrike" baseline="0" dirty="0">
                          <a:effectLst/>
                        </a:rPr>
                        <a:t> minor </a:t>
                      </a:r>
                      <a:r>
                        <a:rPr lang="en-US" sz="2000" b="1" u="none" strike="noStrike" dirty="0">
                          <a:effectLst/>
                        </a:rPr>
                        <a:t>disallowances </a:t>
                      </a:r>
                      <a:endParaRPr lang="en-US" sz="2000" b="1" i="0" u="none" strike="noStrike" dirty="0">
                        <a:solidFill>
                          <a:srgbClr val="000000"/>
                        </a:solidFill>
                        <a:effectLst/>
                        <a:latin typeface="Calibri" panose="020F0502020204030204" pitchFamily="34" charset="0"/>
                      </a:endParaRPr>
                    </a:p>
                  </a:txBody>
                  <a:tcPr marL="5060" marR="5060" marT="50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nvex"/>
                      <a:lightRig rig="flood" dir="t"/>
                    </a:cell3D>
                    <a:solidFill>
                      <a:schemeClr val="accent1">
                        <a:lumMod val="20000"/>
                        <a:lumOff val="80000"/>
                      </a:schemeClr>
                    </a:solidFill>
                  </a:tcPr>
                </a:tc>
                <a:tc>
                  <a:txBody>
                    <a:bodyPr/>
                    <a:lstStyle/>
                    <a:p>
                      <a:pPr algn="ctr" fontAlgn="t"/>
                      <a:r>
                        <a:rPr lang="en-US" sz="2000" b="0" u="none" strike="noStrike" dirty="0">
                          <a:effectLst/>
                        </a:rPr>
                        <a:t>$64 - $192</a:t>
                      </a:r>
                    </a:p>
                    <a:p>
                      <a:pPr algn="ctr" fontAlgn="t"/>
                      <a:r>
                        <a:rPr lang="en-US" sz="2000" b="1" u="none" strike="noStrike" dirty="0">
                          <a:effectLst/>
                        </a:rPr>
                        <a:t>$604.46</a:t>
                      </a:r>
                    </a:p>
                  </a:txBody>
                  <a:tcPr marL="5060" marR="5060" marT="5060" marB="0">
                    <a:lnL w="12700" cap="flat" cmpd="sng" algn="ctr">
                      <a:solidFill>
                        <a:schemeClr val="tx1"/>
                      </a:solidFill>
                      <a:prstDash val="solid"/>
                      <a:round/>
                      <a:headEnd type="none" w="med" len="med"/>
                      <a:tailEnd type="none" w="med" len="med"/>
                    </a:lnL>
                    <a:cell3D prstMaterial="dkEdge">
                      <a:bevel prst="convex"/>
                      <a:lightRig rig="flood" dir="t"/>
                    </a:cell3D>
                  </a:tcPr>
                </a:tc>
                <a:extLst>
                  <a:ext uri="{0D108BD9-81ED-4DB2-BD59-A6C34878D82A}">
                    <a16:rowId xmlns:a16="http://schemas.microsoft.com/office/drawing/2014/main" val="10003"/>
                  </a:ext>
                </a:extLst>
              </a:tr>
              <a:tr h="371780">
                <a:tc>
                  <a:txBody>
                    <a:bodyPr/>
                    <a:lstStyle/>
                    <a:p>
                      <a:pPr marL="0" indent="0" algn="ctr" fontAlgn="b">
                        <a:buFont typeface="Arial" panose="020B0604020202020204" pitchFamily="34" charset="0"/>
                        <a:buNone/>
                      </a:pPr>
                      <a:r>
                        <a:rPr lang="en-US" sz="2800" b="1" i="0" u="none" strike="noStrike" dirty="0">
                          <a:solidFill>
                            <a:srgbClr val="000000"/>
                          </a:solidFill>
                          <a:effectLst/>
                          <a:latin typeface="Calibri" panose="020F0502020204030204" pitchFamily="34" charset="0"/>
                        </a:rPr>
                        <a:t>21</a:t>
                      </a:r>
                    </a:p>
                  </a:txBody>
                  <a:tcPr marL="5060" marR="5060" marT="5060" marB="0" anchor="b">
                    <a:cell3D prstMaterial="dkEdge">
                      <a:bevel prst="convex"/>
                      <a:lightRig rig="flood" dir="t"/>
                    </a:cell3D>
                  </a:tcPr>
                </a:tc>
                <a:tc>
                  <a:txBody>
                    <a:bodyPr/>
                    <a:lstStyle/>
                    <a:p>
                      <a:pPr algn="ctr" fontAlgn="b"/>
                      <a:r>
                        <a:rPr lang="en-US" sz="2000" b="1" i="0" u="none" strike="noStrike" dirty="0">
                          <a:solidFill>
                            <a:srgbClr val="000000"/>
                          </a:solidFill>
                          <a:effectLst/>
                          <a:latin typeface="Calibri" panose="020F0502020204030204" pitchFamily="34" charset="0"/>
                        </a:rPr>
                        <a:t>Minor Deficiencies w/ no disallowances</a:t>
                      </a:r>
                    </a:p>
                  </a:txBody>
                  <a:tcPr marL="5060" marR="5060" marT="5060" marB="0" anchor="b">
                    <a:lnT w="12700" cap="flat" cmpd="sng" algn="ctr">
                      <a:solidFill>
                        <a:schemeClr val="tx1"/>
                      </a:solidFill>
                      <a:prstDash val="solid"/>
                      <a:round/>
                      <a:headEnd type="none" w="med" len="med"/>
                      <a:tailEnd type="none" w="med" len="med"/>
                    </a:lnT>
                    <a:cell3D prstMaterial="dkEdge">
                      <a:bevel prst="convex"/>
                      <a:lightRig rig="flood" dir="t"/>
                    </a:cell3D>
                    <a:solidFill>
                      <a:schemeClr val="accent1">
                        <a:lumMod val="20000"/>
                        <a:lumOff val="80000"/>
                      </a:schemeClr>
                    </a:solidFill>
                  </a:tcPr>
                </a:tc>
                <a:tc>
                  <a:txBody>
                    <a:bodyPr/>
                    <a:lstStyle/>
                    <a:p>
                      <a:pPr algn="ctr" fontAlgn="t"/>
                      <a:r>
                        <a:rPr lang="en-US" sz="2000" b="1" i="0" u="none" strike="noStrike" dirty="0">
                          <a:solidFill>
                            <a:srgbClr val="000000"/>
                          </a:solidFill>
                          <a:effectLst/>
                          <a:latin typeface="Calibri" panose="020F0502020204030204" pitchFamily="34" charset="0"/>
                        </a:rPr>
                        <a:t>0</a:t>
                      </a:r>
                    </a:p>
                  </a:txBody>
                  <a:tcPr marL="5060" marR="5060" marT="5060" marB="0">
                    <a:cell3D prstMaterial="dkEdge">
                      <a:bevel prst="convex"/>
                      <a:lightRig rig="flood" dir="t"/>
                    </a:cell3D>
                  </a:tcPr>
                </a:tc>
                <a:extLst>
                  <a:ext uri="{0D108BD9-81ED-4DB2-BD59-A6C34878D82A}">
                    <a16:rowId xmlns:a16="http://schemas.microsoft.com/office/drawing/2014/main" val="10004"/>
                  </a:ext>
                </a:extLst>
              </a:tr>
              <a:tr h="371780">
                <a:tc>
                  <a:txBody>
                    <a:bodyPr/>
                    <a:lstStyle/>
                    <a:p>
                      <a:pPr marL="0" indent="0" algn="ctr" fontAlgn="b">
                        <a:buFont typeface="Arial" panose="020B0604020202020204" pitchFamily="34" charset="0"/>
                        <a:buNone/>
                      </a:pPr>
                      <a:r>
                        <a:rPr lang="en-US" sz="2800" b="1" i="0" u="none" strike="noStrike" dirty="0">
                          <a:solidFill>
                            <a:schemeClr val="tx1"/>
                          </a:solidFill>
                          <a:effectLst/>
                          <a:latin typeface="Calibri" panose="020F0502020204030204" pitchFamily="34" charset="0"/>
                        </a:rPr>
                        <a:t>13</a:t>
                      </a:r>
                    </a:p>
                  </a:txBody>
                  <a:tcPr marL="5060" marR="5060" marT="5060" marB="0" anchor="b">
                    <a:cell3D prstMaterial="dkEdge">
                      <a:bevel prst="convex"/>
                      <a:lightRig rig="flood" dir="t"/>
                    </a:cell3D>
                  </a:tcPr>
                </a:tc>
                <a:tc>
                  <a:txBody>
                    <a:bodyPr/>
                    <a:lstStyle/>
                    <a:p>
                      <a:pPr algn="ctr" fontAlgn="b"/>
                      <a:r>
                        <a:rPr lang="en-US" sz="2000" b="1" i="0" u="none" strike="noStrike" dirty="0">
                          <a:solidFill>
                            <a:srgbClr val="000000"/>
                          </a:solidFill>
                          <a:effectLst/>
                          <a:latin typeface="Calibri" panose="020F0502020204030204" pitchFamily="34" charset="0"/>
                        </a:rPr>
                        <a:t>No deficiencies</a:t>
                      </a:r>
                      <a:r>
                        <a:rPr lang="en-US" sz="2000" b="1" i="0" u="none" strike="noStrike" baseline="0" dirty="0">
                          <a:solidFill>
                            <a:srgbClr val="000000"/>
                          </a:solidFill>
                          <a:effectLst/>
                          <a:latin typeface="Calibri" panose="020F0502020204030204" pitchFamily="34" charset="0"/>
                        </a:rPr>
                        <a:t> </a:t>
                      </a:r>
                      <a:endParaRPr lang="en-US" sz="2000" b="1" i="0" u="none" strike="noStrike" dirty="0">
                        <a:solidFill>
                          <a:srgbClr val="000000"/>
                        </a:solidFill>
                        <a:effectLst/>
                        <a:latin typeface="Calibri" panose="020F0502020204030204" pitchFamily="34" charset="0"/>
                      </a:endParaRPr>
                    </a:p>
                  </a:txBody>
                  <a:tcPr marL="5060" marR="5060" marT="5060" marB="0" anchor="b">
                    <a:cell3D prstMaterial="dkEdge">
                      <a:bevel prst="convex"/>
                      <a:lightRig rig="flood" dir="t"/>
                    </a:cell3D>
                    <a:solidFill>
                      <a:schemeClr val="accent1">
                        <a:lumMod val="20000"/>
                        <a:lumOff val="80000"/>
                      </a:schemeClr>
                    </a:solidFill>
                  </a:tcPr>
                </a:tc>
                <a:tc>
                  <a:txBody>
                    <a:bodyPr/>
                    <a:lstStyle/>
                    <a:p>
                      <a:pPr algn="ctr" fontAlgn="t"/>
                      <a:r>
                        <a:rPr lang="en-US" sz="2000" b="1" i="0" u="none" strike="noStrike" dirty="0">
                          <a:solidFill>
                            <a:srgbClr val="000000"/>
                          </a:solidFill>
                          <a:effectLst/>
                          <a:latin typeface="Calibri" panose="020F0502020204030204" pitchFamily="34" charset="0"/>
                        </a:rPr>
                        <a:t>0</a:t>
                      </a:r>
                    </a:p>
                  </a:txBody>
                  <a:tcPr marL="5060" marR="5060" marT="5060" marB="0">
                    <a:cell3D prstMaterial="dkEdge">
                      <a:bevel prst="convex"/>
                      <a:lightRig rig="flood" dir="t"/>
                    </a:cell3D>
                  </a:tcPr>
                </a:tc>
                <a:extLst>
                  <a:ext uri="{0D108BD9-81ED-4DB2-BD59-A6C34878D82A}">
                    <a16:rowId xmlns:a16="http://schemas.microsoft.com/office/drawing/2014/main" val="10005"/>
                  </a:ext>
                </a:extLst>
              </a:tr>
              <a:tr h="909079">
                <a:tc>
                  <a:txBody>
                    <a:bodyPr/>
                    <a:lstStyle/>
                    <a:p>
                      <a:pPr marL="0" indent="0" algn="ctr" fontAlgn="b">
                        <a:buFont typeface="Arial" panose="020B0604020202020204" pitchFamily="34" charset="0"/>
                        <a:buNone/>
                      </a:pPr>
                      <a:r>
                        <a:rPr lang="en-US" sz="3600" b="1" i="0" u="none" strike="noStrike" dirty="0">
                          <a:solidFill>
                            <a:schemeClr val="tx1"/>
                          </a:solidFill>
                          <a:effectLst/>
                          <a:latin typeface="+mn-lt"/>
                        </a:rPr>
                        <a:t>65</a:t>
                      </a:r>
                      <a:endParaRPr lang="en-US" sz="3600" b="1" i="0" u="none" strike="noStrike" dirty="0">
                        <a:solidFill>
                          <a:srgbClr val="000000"/>
                        </a:solidFill>
                        <a:effectLst/>
                        <a:latin typeface="Calibri" panose="020F0502020204030204" pitchFamily="34" charset="0"/>
                      </a:endParaRPr>
                    </a:p>
                  </a:txBody>
                  <a:tcPr marL="5060" marR="5060" marT="5060" marB="0" anchor="b">
                    <a:cell3D prstMaterial="dkEdge">
                      <a:bevel prst="convex"/>
                      <a:lightRig rig="flood" dir="t"/>
                    </a:cell3D>
                  </a:tcPr>
                </a:tc>
                <a:tc>
                  <a:txBody>
                    <a:bodyPr/>
                    <a:lstStyle/>
                    <a:p>
                      <a:pPr algn="ctr" fontAlgn="b"/>
                      <a:r>
                        <a:rPr lang="en-US" sz="3200" b="1" i="0" u="none" strike="noStrike" dirty="0">
                          <a:solidFill>
                            <a:srgbClr val="000000"/>
                          </a:solidFill>
                          <a:effectLst/>
                          <a:latin typeface="Calibri" panose="020F0502020204030204" pitchFamily="34" charset="0"/>
                        </a:rPr>
                        <a:t>Total reviews</a:t>
                      </a:r>
                      <a:r>
                        <a:rPr lang="en-US" sz="3200" b="1" i="0" u="none" strike="noStrike" baseline="0" dirty="0">
                          <a:solidFill>
                            <a:srgbClr val="000000"/>
                          </a:solidFill>
                          <a:effectLst/>
                          <a:latin typeface="Calibri" panose="020F0502020204030204" pitchFamily="34" charset="0"/>
                        </a:rPr>
                        <a:t> </a:t>
                      </a:r>
                      <a:endParaRPr lang="en-US" sz="3200" b="1" i="0" u="none" strike="noStrike" dirty="0">
                        <a:solidFill>
                          <a:srgbClr val="000000"/>
                        </a:solidFill>
                        <a:effectLst/>
                        <a:latin typeface="Calibri" panose="020F0502020204030204" pitchFamily="34" charset="0"/>
                      </a:endParaRPr>
                    </a:p>
                  </a:txBody>
                  <a:tcPr marL="5060" marR="5060" marT="5060" marB="0" anchor="b">
                    <a:cell3D prstMaterial="dkEdge">
                      <a:bevel prst="convex"/>
                      <a:lightRig rig="flood" dir="t"/>
                    </a:cell3D>
                  </a:tcPr>
                </a:tc>
                <a:tc>
                  <a:txBody>
                    <a:bodyPr/>
                    <a:lstStyle/>
                    <a:p>
                      <a:pPr algn="ctr" fontAlgn="t"/>
                      <a:r>
                        <a:rPr lang="en-US" sz="2000" b="1" i="0" u="none" strike="noStrike" dirty="0">
                          <a:solidFill>
                            <a:srgbClr val="000000"/>
                          </a:solidFill>
                          <a:effectLst/>
                          <a:latin typeface="Calibri" panose="020F0502020204030204" pitchFamily="34" charset="0"/>
                        </a:rPr>
                        <a:t>11 Remaining to do</a:t>
                      </a:r>
                    </a:p>
                    <a:p>
                      <a:pPr algn="ctr" fontAlgn="t"/>
                      <a:r>
                        <a:rPr lang="en-US" sz="2000" b="1" i="0" u="none" strike="noStrike" dirty="0">
                          <a:solidFill>
                            <a:srgbClr val="000000"/>
                          </a:solidFill>
                          <a:effectLst/>
                          <a:latin typeface="Calibri" panose="020F0502020204030204" pitchFamily="34" charset="0"/>
                        </a:rPr>
                        <a:t>11 + 65</a:t>
                      </a:r>
                      <a:r>
                        <a:rPr lang="en-US" sz="2000" b="1" i="0" u="none" strike="noStrike" baseline="0" dirty="0">
                          <a:solidFill>
                            <a:srgbClr val="000000"/>
                          </a:solidFill>
                          <a:effectLst/>
                          <a:latin typeface="Calibri" panose="020F0502020204030204" pitchFamily="34" charset="0"/>
                        </a:rPr>
                        <a:t> =76</a:t>
                      </a:r>
                      <a:endParaRPr lang="en-US" sz="2000" b="1" i="0" u="none" strike="noStrike" dirty="0">
                        <a:solidFill>
                          <a:srgbClr val="000000"/>
                        </a:solidFill>
                        <a:effectLst/>
                        <a:latin typeface="Calibri" panose="020F0502020204030204" pitchFamily="34" charset="0"/>
                      </a:endParaRPr>
                    </a:p>
                  </a:txBody>
                  <a:tcPr marL="5060" marR="5060" marT="5060" marB="0">
                    <a:cell3D prstMaterial="dkEdge">
                      <a:bevel prst="convex"/>
                      <a:lightRig rig="flood" dir="t"/>
                    </a:cell3D>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807537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Some examples of how deficiencies can add up to disallowances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31582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Love Kids Child Care submitted a claim for January with a few problems: </a:t>
            </a:r>
          </a:p>
        </p:txBody>
      </p:sp>
      <p:sp>
        <p:nvSpPr>
          <p:cNvPr id="5" name="Subtitle 4"/>
          <p:cNvSpPr>
            <a:spLocks noGrp="1"/>
          </p:cNvSpPr>
          <p:nvPr>
            <p:ph type="subTitle" idx="1"/>
          </p:nvPr>
        </p:nvSpPr>
        <p:spPr/>
        <p:txBody>
          <a:bodyPr>
            <a:normAutofit/>
          </a:bodyPr>
          <a:lstStyle/>
          <a:p>
            <a:r>
              <a:rPr lang="en-US" sz="2800" dirty="0"/>
              <a:t>This is how their claim looked. </a:t>
            </a:r>
          </a:p>
        </p:txBody>
      </p:sp>
    </p:spTree>
    <p:extLst>
      <p:ext uri="{BB962C8B-B14F-4D97-AF65-F5344CB8AC3E}">
        <p14:creationId xmlns:p14="http://schemas.microsoft.com/office/powerpoint/2010/main" val="3589856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600" y="365125"/>
            <a:ext cx="10192084" cy="1325563"/>
          </a:xfrm>
        </p:spPr>
        <p:txBody>
          <a:bodyPr>
            <a:normAutofit/>
          </a:bodyPr>
          <a:lstStyle/>
          <a:p>
            <a:pPr algn="ctr"/>
            <a:r>
              <a:rPr lang="en-US" sz="5400" dirty="0">
                <a:latin typeface="Arial Black" panose="020B0A04020102020204" pitchFamily="34" charset="0"/>
              </a:rPr>
              <a:t>Love Kids Child Care</a:t>
            </a:r>
          </a:p>
        </p:txBody>
      </p:sp>
      <p:sp>
        <p:nvSpPr>
          <p:cNvPr id="3" name="Content Placeholder 2"/>
          <p:cNvSpPr>
            <a:spLocks noGrp="1"/>
          </p:cNvSpPr>
          <p:nvPr>
            <p:ph idx="1"/>
          </p:nvPr>
        </p:nvSpPr>
        <p:spPr>
          <a:xfrm>
            <a:off x="977900" y="2093966"/>
            <a:ext cx="10515600" cy="3687708"/>
          </a:xfrm>
        </p:spPr>
        <p:txBody>
          <a:bodyPr/>
          <a:lstStyle/>
          <a:p>
            <a:pPr marL="0" indent="0">
              <a:buNone/>
            </a:pPr>
            <a:endParaRPr lang="en-US" dirty="0"/>
          </a:p>
          <a:p>
            <a:r>
              <a:rPr lang="en-US" b="1" dirty="0"/>
              <a:t>January Claim for  2019</a:t>
            </a:r>
          </a:p>
        </p:txBody>
      </p:sp>
      <p:pic>
        <p:nvPicPr>
          <p:cNvPr id="5" name="Picture 4"/>
          <p:cNvPicPr>
            <a:picLocks noChangeAspect="1"/>
          </p:cNvPicPr>
          <p:nvPr/>
        </p:nvPicPr>
        <p:blipFill>
          <a:blip r:embed="rId3"/>
          <a:stretch>
            <a:fillRect/>
          </a:stretch>
        </p:blipFill>
        <p:spPr>
          <a:xfrm>
            <a:off x="662153" y="2919027"/>
            <a:ext cx="11151603" cy="3292853"/>
          </a:xfrm>
          <a:prstGeom prst="rect">
            <a:avLst/>
          </a:prstGeom>
          <a:solidFill>
            <a:srgbClr val="FFFFFF">
              <a:shade val="85000"/>
            </a:srgbClr>
          </a:solidFill>
          <a:ln w="190500" cap="rnd">
            <a:solidFill>
              <a:schemeClr val="accent1"/>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bevelB prst="convex"/>
            <a:contourClr>
              <a:srgbClr val="C0C0C0"/>
            </a:contourClr>
          </a:sp3d>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8620" y="1518745"/>
            <a:ext cx="5446329" cy="82506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153" y="1518745"/>
            <a:ext cx="5423338" cy="825062"/>
          </a:xfrm>
          <a:prstGeom prst="rect">
            <a:avLst/>
          </a:prstGeom>
        </p:spPr>
      </p:pic>
    </p:spTree>
    <p:extLst>
      <p:ext uri="{BB962C8B-B14F-4D97-AF65-F5344CB8AC3E}">
        <p14:creationId xmlns:p14="http://schemas.microsoft.com/office/powerpoint/2010/main" val="111479562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2225</TotalTime>
  <Words>1169</Words>
  <Application>Microsoft Office PowerPoint</Application>
  <PresentationFormat>Widescreen</PresentationFormat>
  <Paragraphs>252</Paragraphs>
  <Slides>24</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Aharoni</vt:lpstr>
      <vt:lpstr>Algerian</vt:lpstr>
      <vt:lpstr>Arial</vt:lpstr>
      <vt:lpstr>Arial Black</vt:lpstr>
      <vt:lpstr>Calibri</vt:lpstr>
      <vt:lpstr>Century Gothic</vt:lpstr>
      <vt:lpstr>Times New Roman</vt:lpstr>
      <vt:lpstr>Wingdings 3</vt:lpstr>
      <vt:lpstr>Ion Boardroom</vt:lpstr>
      <vt:lpstr>Review Results  are in !!!</vt:lpstr>
      <vt:lpstr>Lets take a look!</vt:lpstr>
      <vt:lpstr>What was being reviewed ?</vt:lpstr>
      <vt:lpstr>Findings </vt:lpstr>
      <vt:lpstr>Initial Reviews       9 Closeouts              4 Regular reviews  67</vt:lpstr>
      <vt:lpstr>PowerPoint Presentation</vt:lpstr>
      <vt:lpstr>Some examples of how deficiencies can add up to disallowances</vt:lpstr>
      <vt:lpstr>Love Kids Child Care submitted a claim for January with a few problems: </vt:lpstr>
      <vt:lpstr>Love Kids Child Care</vt:lpstr>
      <vt:lpstr>4 Of The Biggest Mistakes </vt:lpstr>
      <vt:lpstr>Attendance and meal counts  </vt:lpstr>
      <vt:lpstr>Deficiency Incorrect meal counts   Over Claim !</vt:lpstr>
      <vt:lpstr>PowerPoint Presentation</vt:lpstr>
      <vt:lpstr>PowerPoint Presentation</vt:lpstr>
      <vt:lpstr>Deficiency  Menu Record Book reveled meals, which were not eligible for reimbursement  Result  The following meals were not eligible for </vt:lpstr>
      <vt:lpstr>Corrective Action $654.65 is disallowed for ineligible meals. </vt:lpstr>
      <vt:lpstr>Missing Milk on receipts and invoices  ????</vt:lpstr>
      <vt:lpstr>Receipts show not enough Milk bought for the month of January   </vt:lpstr>
      <vt:lpstr>Corrective Action A disallowance of $948.37</vt:lpstr>
      <vt:lpstr>Missing And Incomplete  “IEAS” </vt:lpstr>
      <vt:lpstr> </vt:lpstr>
      <vt:lpstr>Corrective Action Adjustment from that claim A disallowance of $1710.66 was made due to missing or incomplete IEAs</vt:lpstr>
      <vt:lpstr>PowerPoint Presentation</vt:lpstr>
      <vt:lpstr>Perfect Reviews!!! </vt:lpstr>
    </vt:vector>
  </TitlesOfParts>
  <Company>New Mexico Children, Youth &amp; Families Department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Review results are in</dc:title>
  <dc:creator>Windows User</dc:creator>
  <cp:lastModifiedBy>Rometa Nguyen</cp:lastModifiedBy>
  <cp:revision>161</cp:revision>
  <dcterms:created xsi:type="dcterms:W3CDTF">2019-04-04T21:13:45Z</dcterms:created>
  <dcterms:modified xsi:type="dcterms:W3CDTF">2021-06-04T15:26:22Z</dcterms:modified>
</cp:coreProperties>
</file>