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05" r:id="rId1"/>
  </p:sldMasterIdLst>
  <p:notesMasterIdLst>
    <p:notesMasterId r:id="rId25"/>
  </p:notesMasterIdLst>
  <p:handoutMasterIdLst>
    <p:handoutMasterId r:id="rId26"/>
  </p:handoutMasterIdLst>
  <p:sldIdLst>
    <p:sldId id="256" r:id="rId2"/>
    <p:sldId id="258" r:id="rId3"/>
    <p:sldId id="268" r:id="rId4"/>
    <p:sldId id="273" r:id="rId5"/>
    <p:sldId id="274" r:id="rId6"/>
    <p:sldId id="272" r:id="rId7"/>
    <p:sldId id="275" r:id="rId8"/>
    <p:sldId id="276" r:id="rId9"/>
    <p:sldId id="269" r:id="rId10"/>
    <p:sldId id="287" r:id="rId11"/>
    <p:sldId id="288" r:id="rId12"/>
    <p:sldId id="270" r:id="rId13"/>
    <p:sldId id="282" r:id="rId14"/>
    <p:sldId id="284" r:id="rId15"/>
    <p:sldId id="259" r:id="rId16"/>
    <p:sldId id="277" r:id="rId17"/>
    <p:sldId id="264" r:id="rId18"/>
    <p:sldId id="271" r:id="rId19"/>
    <p:sldId id="265" r:id="rId20"/>
    <p:sldId id="278" r:id="rId21"/>
    <p:sldId id="283" r:id="rId22"/>
    <p:sldId id="285" r:id="rId23"/>
    <p:sldId id="286"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60" autoAdjust="0"/>
    <p:restoredTop sz="94660"/>
  </p:normalViewPr>
  <p:slideViewPr>
    <p:cSldViewPr snapToGrid="0">
      <p:cViewPr varScale="1">
        <p:scale>
          <a:sx n="68" d="100"/>
          <a:sy n="68" d="100"/>
        </p:scale>
        <p:origin x="49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DBB3264-8FFC-470A-A27D-BE1B67ED24AC}" type="datetimeFigureOut">
              <a:rPr lang="en-US" smtClean="0"/>
              <a:t>6/4/2021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6F1A10-B24F-45D8-9956-27C2A65881BF}" type="slidenum">
              <a:rPr lang="en-US" smtClean="0"/>
              <a:t>‹#›</a:t>
            </a:fld>
            <a:endParaRPr lang="en-US"/>
          </a:p>
        </p:txBody>
      </p:sp>
    </p:spTree>
    <p:extLst>
      <p:ext uri="{BB962C8B-B14F-4D97-AF65-F5344CB8AC3E}">
        <p14:creationId xmlns:p14="http://schemas.microsoft.com/office/powerpoint/2010/main" val="20811146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0CC338-8440-4AEF-8897-377C81A3DDB7}" type="datetimeFigureOut">
              <a:rPr lang="en-US" smtClean="0"/>
              <a:t>6/4/2021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ACC397-BA9B-4B45-A66B-98F45B4BCF3C}" type="slidenum">
              <a:rPr lang="en-US" smtClean="0"/>
              <a:t>‹#›</a:t>
            </a:fld>
            <a:endParaRPr lang="en-US"/>
          </a:p>
        </p:txBody>
      </p:sp>
    </p:spTree>
    <p:extLst>
      <p:ext uri="{BB962C8B-B14F-4D97-AF65-F5344CB8AC3E}">
        <p14:creationId xmlns:p14="http://schemas.microsoft.com/office/powerpoint/2010/main" val="956020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1</a:t>
            </a:fld>
            <a:endParaRPr lang="en-US"/>
          </a:p>
        </p:txBody>
      </p:sp>
    </p:spTree>
    <p:extLst>
      <p:ext uri="{BB962C8B-B14F-4D97-AF65-F5344CB8AC3E}">
        <p14:creationId xmlns:p14="http://schemas.microsoft.com/office/powerpoint/2010/main" val="2131974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10</a:t>
            </a:fld>
            <a:endParaRPr lang="en-US"/>
          </a:p>
        </p:txBody>
      </p:sp>
    </p:spTree>
    <p:extLst>
      <p:ext uri="{BB962C8B-B14F-4D97-AF65-F5344CB8AC3E}">
        <p14:creationId xmlns:p14="http://schemas.microsoft.com/office/powerpoint/2010/main" val="2821861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11</a:t>
            </a:fld>
            <a:endParaRPr lang="en-US"/>
          </a:p>
        </p:txBody>
      </p:sp>
    </p:spTree>
    <p:extLst>
      <p:ext uri="{BB962C8B-B14F-4D97-AF65-F5344CB8AC3E}">
        <p14:creationId xmlns:p14="http://schemas.microsoft.com/office/powerpoint/2010/main" val="34997949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12</a:t>
            </a:fld>
            <a:endParaRPr lang="en-US"/>
          </a:p>
        </p:txBody>
      </p:sp>
    </p:spTree>
    <p:extLst>
      <p:ext uri="{BB962C8B-B14F-4D97-AF65-F5344CB8AC3E}">
        <p14:creationId xmlns:p14="http://schemas.microsoft.com/office/powerpoint/2010/main" val="2072062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13</a:t>
            </a:fld>
            <a:endParaRPr lang="en-US"/>
          </a:p>
        </p:txBody>
      </p:sp>
    </p:spTree>
    <p:extLst>
      <p:ext uri="{BB962C8B-B14F-4D97-AF65-F5344CB8AC3E}">
        <p14:creationId xmlns:p14="http://schemas.microsoft.com/office/powerpoint/2010/main" val="20039936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14</a:t>
            </a:fld>
            <a:endParaRPr lang="en-US"/>
          </a:p>
        </p:txBody>
      </p:sp>
    </p:spTree>
    <p:extLst>
      <p:ext uri="{BB962C8B-B14F-4D97-AF65-F5344CB8AC3E}">
        <p14:creationId xmlns:p14="http://schemas.microsoft.com/office/powerpoint/2010/main" val="6809062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15</a:t>
            </a:fld>
            <a:endParaRPr lang="en-US"/>
          </a:p>
        </p:txBody>
      </p:sp>
    </p:spTree>
    <p:extLst>
      <p:ext uri="{BB962C8B-B14F-4D97-AF65-F5344CB8AC3E}">
        <p14:creationId xmlns:p14="http://schemas.microsoft.com/office/powerpoint/2010/main" val="30678519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16</a:t>
            </a:fld>
            <a:endParaRPr lang="en-US"/>
          </a:p>
        </p:txBody>
      </p:sp>
    </p:spTree>
    <p:extLst>
      <p:ext uri="{BB962C8B-B14F-4D97-AF65-F5344CB8AC3E}">
        <p14:creationId xmlns:p14="http://schemas.microsoft.com/office/powerpoint/2010/main" val="39640570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17</a:t>
            </a:fld>
            <a:endParaRPr lang="en-US"/>
          </a:p>
        </p:txBody>
      </p:sp>
    </p:spTree>
    <p:extLst>
      <p:ext uri="{BB962C8B-B14F-4D97-AF65-F5344CB8AC3E}">
        <p14:creationId xmlns:p14="http://schemas.microsoft.com/office/powerpoint/2010/main" val="12620317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18</a:t>
            </a:fld>
            <a:endParaRPr lang="en-US"/>
          </a:p>
        </p:txBody>
      </p:sp>
    </p:spTree>
    <p:extLst>
      <p:ext uri="{BB962C8B-B14F-4D97-AF65-F5344CB8AC3E}">
        <p14:creationId xmlns:p14="http://schemas.microsoft.com/office/powerpoint/2010/main" val="16163354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19</a:t>
            </a:fld>
            <a:endParaRPr lang="en-US"/>
          </a:p>
        </p:txBody>
      </p:sp>
    </p:spTree>
    <p:extLst>
      <p:ext uri="{BB962C8B-B14F-4D97-AF65-F5344CB8AC3E}">
        <p14:creationId xmlns:p14="http://schemas.microsoft.com/office/powerpoint/2010/main" val="2520147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2</a:t>
            </a:fld>
            <a:endParaRPr lang="en-US"/>
          </a:p>
        </p:txBody>
      </p:sp>
    </p:spTree>
    <p:extLst>
      <p:ext uri="{BB962C8B-B14F-4D97-AF65-F5344CB8AC3E}">
        <p14:creationId xmlns:p14="http://schemas.microsoft.com/office/powerpoint/2010/main" val="7812660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20</a:t>
            </a:fld>
            <a:endParaRPr lang="en-US"/>
          </a:p>
        </p:txBody>
      </p:sp>
    </p:spTree>
    <p:extLst>
      <p:ext uri="{BB962C8B-B14F-4D97-AF65-F5344CB8AC3E}">
        <p14:creationId xmlns:p14="http://schemas.microsoft.com/office/powerpoint/2010/main" val="13040939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21</a:t>
            </a:fld>
            <a:endParaRPr lang="en-US"/>
          </a:p>
        </p:txBody>
      </p:sp>
    </p:spTree>
    <p:extLst>
      <p:ext uri="{BB962C8B-B14F-4D97-AF65-F5344CB8AC3E}">
        <p14:creationId xmlns:p14="http://schemas.microsoft.com/office/powerpoint/2010/main" val="28118663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22</a:t>
            </a:fld>
            <a:endParaRPr lang="en-US"/>
          </a:p>
        </p:txBody>
      </p:sp>
    </p:spTree>
    <p:extLst>
      <p:ext uri="{BB962C8B-B14F-4D97-AF65-F5344CB8AC3E}">
        <p14:creationId xmlns:p14="http://schemas.microsoft.com/office/powerpoint/2010/main" val="1985960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23</a:t>
            </a:fld>
            <a:endParaRPr lang="en-US"/>
          </a:p>
        </p:txBody>
      </p:sp>
    </p:spTree>
    <p:extLst>
      <p:ext uri="{BB962C8B-B14F-4D97-AF65-F5344CB8AC3E}">
        <p14:creationId xmlns:p14="http://schemas.microsoft.com/office/powerpoint/2010/main" val="2327280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3</a:t>
            </a:fld>
            <a:endParaRPr lang="en-US"/>
          </a:p>
        </p:txBody>
      </p:sp>
    </p:spTree>
    <p:extLst>
      <p:ext uri="{BB962C8B-B14F-4D97-AF65-F5344CB8AC3E}">
        <p14:creationId xmlns:p14="http://schemas.microsoft.com/office/powerpoint/2010/main" val="3484269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4</a:t>
            </a:fld>
            <a:endParaRPr lang="en-US"/>
          </a:p>
        </p:txBody>
      </p:sp>
    </p:spTree>
    <p:extLst>
      <p:ext uri="{BB962C8B-B14F-4D97-AF65-F5344CB8AC3E}">
        <p14:creationId xmlns:p14="http://schemas.microsoft.com/office/powerpoint/2010/main" val="1101509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5</a:t>
            </a:fld>
            <a:endParaRPr lang="en-US"/>
          </a:p>
        </p:txBody>
      </p:sp>
    </p:spTree>
    <p:extLst>
      <p:ext uri="{BB962C8B-B14F-4D97-AF65-F5344CB8AC3E}">
        <p14:creationId xmlns:p14="http://schemas.microsoft.com/office/powerpoint/2010/main" val="4215343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6</a:t>
            </a:fld>
            <a:endParaRPr lang="en-US"/>
          </a:p>
        </p:txBody>
      </p:sp>
    </p:spTree>
    <p:extLst>
      <p:ext uri="{BB962C8B-B14F-4D97-AF65-F5344CB8AC3E}">
        <p14:creationId xmlns:p14="http://schemas.microsoft.com/office/powerpoint/2010/main" val="2564180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7</a:t>
            </a:fld>
            <a:endParaRPr lang="en-US"/>
          </a:p>
        </p:txBody>
      </p:sp>
    </p:spTree>
    <p:extLst>
      <p:ext uri="{BB962C8B-B14F-4D97-AF65-F5344CB8AC3E}">
        <p14:creationId xmlns:p14="http://schemas.microsoft.com/office/powerpoint/2010/main" val="3590018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8</a:t>
            </a:fld>
            <a:endParaRPr lang="en-US"/>
          </a:p>
        </p:txBody>
      </p:sp>
    </p:spTree>
    <p:extLst>
      <p:ext uri="{BB962C8B-B14F-4D97-AF65-F5344CB8AC3E}">
        <p14:creationId xmlns:p14="http://schemas.microsoft.com/office/powerpoint/2010/main" val="1398208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ACC397-BA9B-4B45-A66B-98F45B4BCF3C}" type="slidenum">
              <a:rPr lang="en-US" smtClean="0"/>
              <a:t>9</a:t>
            </a:fld>
            <a:endParaRPr lang="en-US"/>
          </a:p>
        </p:txBody>
      </p:sp>
    </p:spTree>
    <p:extLst>
      <p:ext uri="{BB962C8B-B14F-4D97-AF65-F5344CB8AC3E}">
        <p14:creationId xmlns:p14="http://schemas.microsoft.com/office/powerpoint/2010/main" val="4179540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6/4/2021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6635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6/4/2021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4916026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6/4/2021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32555485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6/4/2021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8584150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6/4/2021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3923129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6/4/2021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2007678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6/4/2021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785484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6/4/2021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32114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6/4/2021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85896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6/4/2021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0625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6/4/2021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5025805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6/4/2021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8216191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6/4/2021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24321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6/4/2021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26991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6/4/2021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9200752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6/4/2021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50337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9B482E8-6E0E-1B4F-B1FD-C69DB9E858D9}" type="datetimeFigureOut">
              <a:rPr lang="en-US" smtClean="0"/>
              <a:pPr/>
              <a:t>6/4/2021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27715140"/>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 id="2147483917" r:id="rId12"/>
    <p:sldLayoutId id="2147483918" r:id="rId13"/>
    <p:sldLayoutId id="2147483919" r:id="rId14"/>
    <p:sldLayoutId id="2147483920" r:id="rId15"/>
    <p:sldLayoutId id="2147483921"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4.jpg"/><Relationship Id="rId5" Type="http://schemas.openxmlformats.org/officeDocument/2006/relationships/image" Target="../media/image17.jpg"/><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newmexicokids.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7775" y="2954202"/>
            <a:ext cx="9092698" cy="1814615"/>
          </a:xfrm>
        </p:spPr>
        <p:txBody>
          <a:bodyPr/>
          <a:lstStyle/>
          <a:p>
            <a:pPr algn="ctr"/>
            <a:r>
              <a:rPr lang="en-US" sz="6000" dirty="0"/>
              <a:t>On the Road to Success!</a:t>
            </a:r>
          </a:p>
        </p:txBody>
      </p:sp>
      <p:sp>
        <p:nvSpPr>
          <p:cNvPr id="3" name="Subtitle 2"/>
          <p:cNvSpPr>
            <a:spLocks noGrp="1"/>
          </p:cNvSpPr>
          <p:nvPr>
            <p:ph type="subTitle" idx="1"/>
          </p:nvPr>
        </p:nvSpPr>
        <p:spPr>
          <a:xfrm>
            <a:off x="2792404" y="4558790"/>
            <a:ext cx="7929000" cy="665016"/>
          </a:xfrm>
        </p:spPr>
        <p:txBody>
          <a:bodyPr>
            <a:noAutofit/>
          </a:bodyPr>
          <a:lstStyle/>
          <a:p>
            <a:pPr algn="ctr"/>
            <a:r>
              <a:rPr lang="en-US" sz="4400" dirty="0"/>
              <a:t>CACFP Recordkeeping </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8472"/>
          <a:stretch/>
        </p:blipFill>
        <p:spPr>
          <a:xfrm>
            <a:off x="3163596" y="401164"/>
            <a:ext cx="4598009" cy="3419398"/>
          </a:xfrm>
          <a:prstGeom prst="rect">
            <a:avLst/>
          </a:prstGeom>
        </p:spPr>
      </p:pic>
    </p:spTree>
    <p:extLst>
      <p:ext uri="{BB962C8B-B14F-4D97-AF65-F5344CB8AC3E}">
        <p14:creationId xmlns:p14="http://schemas.microsoft.com/office/powerpoint/2010/main" val="2701847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337" y="314043"/>
            <a:ext cx="8525185" cy="990600"/>
          </a:xfrm>
        </p:spPr>
        <p:txBody>
          <a:bodyPr>
            <a:noAutofit/>
          </a:bodyPr>
          <a:lstStyle/>
          <a:p>
            <a:r>
              <a:rPr lang="en-US" sz="4400" b="1" u="sng" dirty="0">
                <a:solidFill>
                  <a:schemeClr val="tx1"/>
                </a:solidFill>
              </a:rPr>
              <a:t>Permanent Documents Binder</a:t>
            </a:r>
          </a:p>
        </p:txBody>
      </p:sp>
      <p:sp>
        <p:nvSpPr>
          <p:cNvPr id="3" name="Content Placeholder 2"/>
          <p:cNvSpPr>
            <a:spLocks noGrp="1"/>
          </p:cNvSpPr>
          <p:nvPr>
            <p:ph idx="1"/>
          </p:nvPr>
        </p:nvSpPr>
        <p:spPr>
          <a:xfrm>
            <a:off x="226337" y="1304643"/>
            <a:ext cx="9279802" cy="4652537"/>
          </a:xfrm>
        </p:spPr>
        <p:txBody>
          <a:bodyPr>
            <a:noAutofit/>
          </a:bodyPr>
          <a:lstStyle/>
          <a:p>
            <a:r>
              <a:rPr lang="en-US" sz="2800" dirty="0"/>
              <a:t>Current Year Approval Letter, Current Budget &amp; Renewal Application</a:t>
            </a:r>
          </a:p>
          <a:p>
            <a:r>
              <a:rPr lang="en-US" sz="2800" dirty="0"/>
              <a:t>Form A-2 Management Plan </a:t>
            </a:r>
          </a:p>
          <a:p>
            <a:r>
              <a:rPr lang="en-US" sz="2800" dirty="0"/>
              <a:t>Renewal Applications for previous 3 years</a:t>
            </a:r>
          </a:p>
          <a:p>
            <a:r>
              <a:rPr lang="en-US" sz="2800" dirty="0"/>
              <a:t>Form A-3 Site Information Forms</a:t>
            </a:r>
          </a:p>
          <a:p>
            <a:r>
              <a:rPr lang="en-US" sz="2800" dirty="0"/>
              <a:t>Form-003 Permanent Agreement</a:t>
            </a:r>
          </a:p>
          <a:p>
            <a:r>
              <a:rPr lang="en-US" sz="2800" dirty="0"/>
              <a:t>Form-010 Non-Pricing Meal Policy Statement or Form-011 Pricing Meal Policy Statement</a:t>
            </a:r>
          </a:p>
          <a:p>
            <a:pPr marL="0" indent="0">
              <a:buNone/>
            </a:pPr>
            <a:endParaRPr lang="en-US" sz="28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7097" y="1981200"/>
            <a:ext cx="2228850" cy="2057400"/>
          </a:xfrm>
          <a:prstGeom prst="rect">
            <a:avLst/>
          </a:prstGeom>
        </p:spPr>
      </p:pic>
    </p:spTree>
    <p:extLst>
      <p:ext uri="{BB962C8B-B14F-4D97-AF65-F5344CB8AC3E}">
        <p14:creationId xmlns:p14="http://schemas.microsoft.com/office/powerpoint/2010/main" val="198509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551" y="316305"/>
            <a:ext cx="9270748" cy="4725908"/>
          </a:xfrm>
        </p:spPr>
        <p:txBody>
          <a:bodyPr>
            <a:noAutofit/>
          </a:bodyPr>
          <a:lstStyle/>
          <a:p>
            <a:r>
              <a:rPr lang="en-US" sz="2800" dirty="0"/>
              <a:t>Form-015 Certificate of Authority</a:t>
            </a:r>
          </a:p>
          <a:p>
            <a:r>
              <a:rPr lang="en-US" sz="2800" dirty="0"/>
              <a:t>Form-035 Civil Rights Questionnaire </a:t>
            </a:r>
          </a:p>
          <a:p>
            <a:r>
              <a:rPr lang="en-US" sz="2800" dirty="0"/>
              <a:t>Form-036 Civil Rights Questionnaires from subsequent years </a:t>
            </a:r>
          </a:p>
          <a:p>
            <a:r>
              <a:rPr lang="en-US" sz="2800" dirty="0"/>
              <a:t>Form-050 Food Service Vending Contract</a:t>
            </a:r>
          </a:p>
          <a:p>
            <a:r>
              <a:rPr lang="en-US" sz="2800" dirty="0"/>
              <a:t>Form-040 Disclosure &amp; Certification Regarding Lobbying (if receiving $100k+ in Federal $$)</a:t>
            </a:r>
          </a:p>
          <a:p>
            <a:r>
              <a:rPr lang="en-US" sz="2800" dirty="0"/>
              <a:t>IRS Tax Exempt Letter (501 (c) 3 Notification or Form-055 Title XX Certification for profit centers</a:t>
            </a:r>
          </a:p>
          <a:p>
            <a:r>
              <a:rPr lang="en-US" sz="2800" dirty="0"/>
              <a:t>State of NM Tax and Rev CRS Registration Certificate</a:t>
            </a:r>
          </a:p>
          <a:p>
            <a:r>
              <a:rPr lang="en-US" sz="2800" dirty="0"/>
              <a:t>Form-045 NM W-9 Form</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0200" y="4410075"/>
            <a:ext cx="2228850" cy="2057400"/>
          </a:xfrm>
          <a:prstGeom prst="rect">
            <a:avLst/>
          </a:prstGeom>
        </p:spPr>
      </p:pic>
    </p:spTree>
    <p:extLst>
      <p:ext uri="{BB962C8B-B14F-4D97-AF65-F5344CB8AC3E}">
        <p14:creationId xmlns:p14="http://schemas.microsoft.com/office/powerpoint/2010/main" val="2208012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534" y="695325"/>
            <a:ext cx="4568133" cy="6023256"/>
          </a:xfrm>
          <a:prstGeom prst="rect">
            <a:avLst/>
          </a:prstGeom>
        </p:spPr>
      </p:pic>
      <p:sp>
        <p:nvSpPr>
          <p:cNvPr id="6" name="Rectangle 5"/>
          <p:cNvSpPr/>
          <p:nvPr/>
        </p:nvSpPr>
        <p:spPr>
          <a:xfrm>
            <a:off x="243253" y="-76201"/>
            <a:ext cx="8634047" cy="923330"/>
          </a:xfrm>
          <a:prstGeom prst="rect">
            <a:avLst/>
          </a:prstGeom>
          <a:noFill/>
        </p:spPr>
        <p:txBody>
          <a:bodyPr wrap="square" lIns="91440" tIns="45720" rIns="91440" bIns="45720">
            <a:spAutoFit/>
          </a:bodyPr>
          <a:lstStyle/>
          <a:p>
            <a:pPr algn="ctr"/>
            <a:r>
              <a:rPr lang="en-US" sz="5400" b="1" cap="none" spc="0" dirty="0">
                <a:ln w="22225">
                  <a:solidFill>
                    <a:schemeClr val="accent2"/>
                  </a:solidFill>
                  <a:prstDash val="solid"/>
                </a:ln>
                <a:effectLst/>
              </a:rPr>
              <a:t>www.newmexicokids.org</a:t>
            </a:r>
          </a:p>
        </p:txBody>
      </p:sp>
    </p:spTree>
    <p:extLst>
      <p:ext uri="{BB962C8B-B14F-4D97-AF65-F5344CB8AC3E}">
        <p14:creationId xmlns:p14="http://schemas.microsoft.com/office/powerpoint/2010/main" val="924152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8230" y="162962"/>
            <a:ext cx="8105871" cy="784830"/>
          </a:xfrm>
          <a:prstGeom prst="rect">
            <a:avLst/>
          </a:prstGeom>
          <a:noFill/>
        </p:spPr>
        <p:txBody>
          <a:bodyPr wrap="square" rtlCol="0">
            <a:spAutoFit/>
          </a:bodyPr>
          <a:lstStyle/>
          <a:p>
            <a:r>
              <a:rPr lang="en-US" sz="4500" b="1" u="sng" dirty="0"/>
              <a:t>Time to get organized</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2555" y="1212094"/>
            <a:ext cx="3752863" cy="2009011"/>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4456" y="3423909"/>
            <a:ext cx="2910962" cy="2549409"/>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6293" y="3671723"/>
            <a:ext cx="3746375" cy="2487595"/>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1316" y="1212094"/>
            <a:ext cx="3815702" cy="2211815"/>
          </a:xfrm>
          <a:prstGeom prst="rect">
            <a:avLst/>
          </a:prstGeom>
        </p:spPr>
      </p:pic>
    </p:spTree>
    <p:extLst>
      <p:ext uri="{BB962C8B-B14F-4D97-AF65-F5344CB8AC3E}">
        <p14:creationId xmlns:p14="http://schemas.microsoft.com/office/powerpoint/2010/main" val="113864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35" y="307818"/>
            <a:ext cx="8671711" cy="1827480"/>
          </a:xfrm>
        </p:spPr>
        <p:txBody>
          <a:bodyPr>
            <a:normAutofit/>
          </a:bodyPr>
          <a:lstStyle/>
          <a:p>
            <a:r>
              <a:rPr lang="en-US" sz="4400" b="1" u="sng" dirty="0">
                <a:solidFill>
                  <a:schemeClr val="tx1"/>
                </a:solidFill>
              </a:rPr>
              <a:t>2019 Record Keeping Errors </a:t>
            </a:r>
            <a:br>
              <a:rPr lang="en-US" sz="4400" dirty="0">
                <a:solidFill>
                  <a:schemeClr val="tx1"/>
                </a:solidFill>
              </a:rPr>
            </a:br>
            <a:endParaRPr lang="en-US" sz="4400" dirty="0">
              <a:solidFill>
                <a:schemeClr val="tx1"/>
              </a:solidFill>
            </a:endParaRPr>
          </a:p>
        </p:txBody>
      </p:sp>
      <p:sp>
        <p:nvSpPr>
          <p:cNvPr id="3" name="Content Placeholder 2"/>
          <p:cNvSpPr>
            <a:spLocks noGrp="1"/>
          </p:cNvSpPr>
          <p:nvPr>
            <p:ph idx="1"/>
          </p:nvPr>
        </p:nvSpPr>
        <p:spPr>
          <a:xfrm>
            <a:off x="545293" y="1957246"/>
            <a:ext cx="8834097" cy="3431026"/>
          </a:xfrm>
        </p:spPr>
        <p:txBody>
          <a:bodyPr>
            <a:normAutofit/>
          </a:bodyPr>
          <a:lstStyle/>
          <a:p>
            <a:r>
              <a:rPr lang="en-US" sz="3200" dirty="0"/>
              <a:t>Menu Record Books</a:t>
            </a:r>
          </a:p>
          <a:p>
            <a:r>
              <a:rPr lang="en-US" sz="3200" dirty="0"/>
              <a:t>Income Eligibility Applications</a:t>
            </a:r>
          </a:p>
          <a:p>
            <a:pPr marL="0" indent="0">
              <a:buNone/>
            </a:pPr>
            <a:endParaRPr lang="en-US" sz="2400" dirty="0"/>
          </a:p>
          <a:p>
            <a:pPr marL="0" indent="0" algn="ctr">
              <a:buNone/>
            </a:pPr>
            <a:r>
              <a:rPr lang="en-US" sz="6000" b="1" dirty="0">
                <a:solidFill>
                  <a:schemeClr val="tx1"/>
                </a:solidFill>
              </a:rPr>
              <a:t>$54,966.81</a:t>
            </a:r>
          </a:p>
          <a:p>
            <a:pPr marL="0" indent="0">
              <a:buNone/>
            </a:pPr>
            <a:endParaRPr lang="en-US" sz="2400" dirty="0"/>
          </a:p>
        </p:txBody>
      </p:sp>
    </p:spTree>
    <p:extLst>
      <p:ext uri="{BB962C8B-B14F-4D97-AF65-F5344CB8AC3E}">
        <p14:creationId xmlns:p14="http://schemas.microsoft.com/office/powerpoint/2010/main" val="2535624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p:cTn id="15" dur="1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6" dur="1500" fill="hold"/>
                                        <p:tgtEl>
                                          <p:spTgt spid="3">
                                            <p:txEl>
                                              <p:pRg st="3" end="3"/>
                                            </p:txEl>
                                          </p:spTgt>
                                        </p:tgtEl>
                                        <p:attrNameLst>
                                          <p:attrName>ppt_h</p:attrName>
                                        </p:attrNameLst>
                                      </p:cBhvr>
                                      <p:tavLst>
                                        <p:tav tm="0">
                                          <p:val>
                                            <p:fltVal val="0"/>
                                          </p:val>
                                        </p:tav>
                                        <p:tav tm="100000">
                                          <p:val>
                                            <p:strVal val="#ppt_h"/>
                                          </p:val>
                                        </p:tav>
                                      </p:tavLst>
                                    </p:anim>
                                    <p:anim calcmode="lin" valueType="num">
                                      <p:cBhvr>
                                        <p:cTn id="17" dur="15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18" dur="1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642" y="144855"/>
            <a:ext cx="9378452" cy="1699032"/>
          </a:xfrm>
        </p:spPr>
        <p:txBody>
          <a:bodyPr>
            <a:noAutofit/>
          </a:bodyPr>
          <a:lstStyle/>
          <a:p>
            <a:r>
              <a:rPr lang="en-US" sz="4400" b="1" u="sng" dirty="0">
                <a:solidFill>
                  <a:schemeClr val="tx1"/>
                </a:solidFill>
              </a:rPr>
              <a:t>Let’s talk about </a:t>
            </a:r>
            <a:br>
              <a:rPr lang="en-US" sz="4400" b="1" u="sng" dirty="0">
                <a:solidFill>
                  <a:schemeClr val="tx1"/>
                </a:solidFill>
              </a:rPr>
            </a:br>
            <a:r>
              <a:rPr lang="en-US" sz="4400" b="1" u="sng" dirty="0">
                <a:solidFill>
                  <a:schemeClr val="tx1"/>
                </a:solidFill>
              </a:rPr>
              <a:t>Income Eligibility Applications</a:t>
            </a:r>
          </a:p>
        </p:txBody>
      </p:sp>
      <p:sp>
        <p:nvSpPr>
          <p:cNvPr id="3" name="Content Placeholder 2"/>
          <p:cNvSpPr>
            <a:spLocks noGrp="1"/>
          </p:cNvSpPr>
          <p:nvPr>
            <p:ph idx="1"/>
          </p:nvPr>
        </p:nvSpPr>
        <p:spPr>
          <a:xfrm>
            <a:off x="244444" y="2035997"/>
            <a:ext cx="9859223" cy="4460390"/>
          </a:xfrm>
        </p:spPr>
        <p:txBody>
          <a:bodyPr>
            <a:normAutofit/>
          </a:bodyPr>
          <a:lstStyle/>
          <a:p>
            <a:pPr marL="0" indent="0">
              <a:buNone/>
            </a:pPr>
            <a:r>
              <a:rPr lang="en-US" sz="3200" dirty="0"/>
              <a:t>Meal reimbursement to child care centers is based on the claiming category of each child enrolled at the center.  The claiming category is determined by obtaining family (household) size and household member’s income.  This information is compared to the current income eligibility guidelines and the status of the child(</a:t>
            </a:r>
            <a:r>
              <a:rPr lang="en-US" sz="3200" dirty="0" err="1"/>
              <a:t>ren</a:t>
            </a:r>
            <a:r>
              <a:rPr lang="en-US" sz="3200" dirty="0"/>
              <a:t>) in care are determined to be in the free, reduced or paid meal category.</a:t>
            </a:r>
          </a:p>
          <a:p>
            <a:pPr marL="0" indent="0">
              <a:buNone/>
            </a:pPr>
            <a:endParaRPr lang="en-US" sz="3200" dirty="0"/>
          </a:p>
          <a:p>
            <a:pPr marL="0" indent="0" algn="ctr">
              <a:buNone/>
            </a:pPr>
            <a:endParaRPr lang="en-US" sz="3200" b="1" i="1" dirty="0"/>
          </a:p>
          <a:p>
            <a:pPr marL="0" indent="0" algn="ctr">
              <a:buNone/>
            </a:pPr>
            <a:endParaRPr lang="en-US" sz="3200" b="1" i="1" dirty="0"/>
          </a:p>
          <a:p>
            <a:pPr marL="0" indent="0" algn="ctr">
              <a:buNone/>
            </a:pPr>
            <a:endParaRPr lang="en-US" sz="3200" b="1" i="1" dirty="0"/>
          </a:p>
          <a:p>
            <a:pPr marL="0" indent="0" algn="ctr">
              <a:buNone/>
            </a:pPr>
            <a:endParaRPr lang="en-US" sz="3200" b="1" i="1" dirty="0"/>
          </a:p>
          <a:p>
            <a:pPr marL="0" indent="0" algn="ctr">
              <a:buNone/>
            </a:pPr>
            <a:endParaRPr lang="en-US" sz="3200" b="1" i="1" dirty="0"/>
          </a:p>
        </p:txBody>
      </p:sp>
    </p:spTree>
    <p:extLst>
      <p:ext uri="{BB962C8B-B14F-4D97-AF65-F5344CB8AC3E}">
        <p14:creationId xmlns:p14="http://schemas.microsoft.com/office/powerpoint/2010/main" val="3094340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1482" y="262549"/>
            <a:ext cx="9741528" cy="5016758"/>
          </a:xfrm>
          <a:prstGeom prst="rect">
            <a:avLst/>
          </a:prstGeom>
        </p:spPr>
        <p:txBody>
          <a:bodyPr wrap="square">
            <a:spAutoFit/>
          </a:bodyPr>
          <a:lstStyle/>
          <a:p>
            <a:r>
              <a:rPr lang="en-US" sz="3200" dirty="0"/>
              <a:t>Income information that is obtained from the parent or guardian of enrolled children is critical to your center’s participation in CACFP.  Every year, parents or guardians must be given the current Parent Letter and Income Eligibility Application to complete;  however completion of IEA is not required.  It is recommended that these two items be included in the center’s enrollment packet(s).  Form-025 can be printed from the www.newmexicokids.org website.</a:t>
            </a:r>
          </a:p>
        </p:txBody>
      </p:sp>
      <p:sp>
        <p:nvSpPr>
          <p:cNvPr id="5" name="Rectangle 4"/>
          <p:cNvSpPr/>
          <p:nvPr/>
        </p:nvSpPr>
        <p:spPr>
          <a:xfrm>
            <a:off x="1339913" y="5497799"/>
            <a:ext cx="6936124" cy="954107"/>
          </a:xfrm>
          <a:prstGeom prst="rect">
            <a:avLst/>
          </a:prstGeom>
        </p:spPr>
        <p:txBody>
          <a:bodyPr wrap="square">
            <a:spAutoFit/>
          </a:bodyPr>
          <a:lstStyle/>
          <a:p>
            <a:pPr algn="ctr"/>
            <a:r>
              <a:rPr lang="en-US" sz="2800" i="1" u="sng" dirty="0"/>
              <a:t>Income information obtained from the IEA must be kept confidential!</a:t>
            </a:r>
          </a:p>
        </p:txBody>
      </p:sp>
    </p:spTree>
    <p:extLst>
      <p:ext uri="{BB962C8B-B14F-4D97-AF65-F5344CB8AC3E}">
        <p14:creationId xmlns:p14="http://schemas.microsoft.com/office/powerpoint/2010/main" val="2584244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6748"/>
            <a:ext cx="8977472" cy="1342495"/>
          </a:xfrm>
        </p:spPr>
        <p:txBody>
          <a:bodyPr>
            <a:noAutofit/>
          </a:bodyPr>
          <a:lstStyle/>
          <a:p>
            <a:r>
              <a:rPr lang="en-US" b="1" u="sng" dirty="0">
                <a:solidFill>
                  <a:schemeClr val="tx1"/>
                </a:solidFill>
              </a:rPr>
              <a:t>Common IEA Mistakes</a:t>
            </a:r>
          </a:p>
        </p:txBody>
      </p:sp>
      <p:sp>
        <p:nvSpPr>
          <p:cNvPr id="3" name="Content Placeholder 2"/>
          <p:cNvSpPr>
            <a:spLocks noGrp="1"/>
          </p:cNvSpPr>
          <p:nvPr>
            <p:ph idx="1"/>
          </p:nvPr>
        </p:nvSpPr>
        <p:spPr>
          <a:xfrm>
            <a:off x="72427" y="544499"/>
            <a:ext cx="10447699" cy="3922441"/>
          </a:xfrm>
        </p:spPr>
        <p:txBody>
          <a:bodyPr>
            <a:noAutofit/>
          </a:bodyPr>
          <a:lstStyle/>
          <a:p>
            <a:r>
              <a:rPr lang="en-US" sz="2800" dirty="0"/>
              <a:t>IEA is submitted to the center with missing information.</a:t>
            </a:r>
          </a:p>
          <a:p>
            <a:r>
              <a:rPr lang="en-US" sz="2800" dirty="0"/>
              <a:t>Children are classified incorrectly.</a:t>
            </a:r>
          </a:p>
          <a:p>
            <a:r>
              <a:rPr lang="en-US" sz="2800" dirty="0"/>
              <a:t>Total household income added incorrectly.</a:t>
            </a:r>
          </a:p>
          <a:p>
            <a:r>
              <a:rPr lang="en-US" sz="2800" dirty="0"/>
              <a:t>Total number in household incorrect.</a:t>
            </a:r>
          </a:p>
          <a:p>
            <a:r>
              <a:rPr lang="en-US" sz="2800" dirty="0"/>
              <a:t>Last 4 digits of Social Security number not provided when IEA is based on household income (not required if case numbers are included for SNAP/FDPIR)</a:t>
            </a:r>
          </a:p>
          <a:p>
            <a:r>
              <a:rPr lang="en-US" sz="2800" dirty="0"/>
              <a:t>Claim category box not checked (determined).</a:t>
            </a:r>
          </a:p>
          <a:p>
            <a:r>
              <a:rPr lang="en-US" sz="2800" dirty="0"/>
              <a:t>IEA is outdated (valid until last day of the month in which the form was originally dated).</a:t>
            </a:r>
          </a:p>
          <a:p>
            <a:r>
              <a:rPr lang="en-US" sz="2800" dirty="0"/>
              <a:t>Parent signature and/or date is missing.</a:t>
            </a:r>
          </a:p>
          <a:p>
            <a:r>
              <a:rPr lang="en-US" sz="2800" dirty="0"/>
              <a:t>Form not signed and/or dated by center representative.</a:t>
            </a:r>
          </a:p>
          <a:p>
            <a:endParaRPr lang="en-US" sz="2800" dirty="0"/>
          </a:p>
        </p:txBody>
      </p:sp>
    </p:spTree>
    <p:extLst>
      <p:ext uri="{BB962C8B-B14F-4D97-AF65-F5344CB8AC3E}">
        <p14:creationId xmlns:p14="http://schemas.microsoft.com/office/powerpoint/2010/main" val="178419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200576" y="158581"/>
            <a:ext cx="4854380" cy="6522876"/>
          </a:xfrm>
          <a:prstGeom prst="rect">
            <a:avLst/>
          </a:prstGeom>
        </p:spPr>
      </p:pic>
      <p:sp>
        <p:nvSpPr>
          <p:cNvPr id="6" name="Rectangle 5"/>
          <p:cNvSpPr/>
          <p:nvPr/>
        </p:nvSpPr>
        <p:spPr>
          <a:xfrm rot="20746000">
            <a:off x="106925" y="893197"/>
            <a:ext cx="3572133" cy="1315745"/>
          </a:xfrm>
          <a:prstGeom prst="rect">
            <a:avLst/>
          </a:prstGeom>
          <a:noFill/>
        </p:spPr>
        <p:txBody>
          <a:bodyPr wrap="square" lIns="68580" tIns="34290" rIns="68580" bIns="34290">
            <a:spAutoFit/>
          </a:bodyPr>
          <a:lstStyle/>
          <a:p>
            <a:pPr algn="ctr"/>
            <a:r>
              <a:rPr lang="en-US" sz="4050" b="1" dirty="0">
                <a:ln w="22225">
                  <a:solidFill>
                    <a:schemeClr val="accent2"/>
                  </a:solidFill>
                  <a:prstDash val="solid"/>
                </a:ln>
                <a:solidFill>
                  <a:schemeClr val="accent2">
                    <a:lumMod val="40000"/>
                    <a:lumOff val="60000"/>
                  </a:schemeClr>
                </a:solidFill>
              </a:rPr>
              <a:t>What’s wrong with this IEA?</a:t>
            </a:r>
          </a:p>
        </p:txBody>
      </p:sp>
      <p:sp>
        <p:nvSpPr>
          <p:cNvPr id="2" name="TextBox 1"/>
          <p:cNvSpPr txBox="1"/>
          <p:nvPr/>
        </p:nvSpPr>
        <p:spPr>
          <a:xfrm>
            <a:off x="1" y="3088433"/>
            <a:ext cx="4200576" cy="954107"/>
          </a:xfrm>
          <a:prstGeom prst="rect">
            <a:avLst/>
          </a:prstGeom>
          <a:noFill/>
        </p:spPr>
        <p:txBody>
          <a:bodyPr wrap="square" rtlCol="0">
            <a:spAutoFit/>
          </a:bodyPr>
          <a:lstStyle/>
          <a:p>
            <a:pPr algn="ctr"/>
            <a:r>
              <a:rPr lang="en-US" sz="2800" dirty="0"/>
              <a:t>Practice Exercise is on back page of slides.</a:t>
            </a:r>
          </a:p>
        </p:txBody>
      </p:sp>
    </p:spTree>
    <p:extLst>
      <p:ext uri="{BB962C8B-B14F-4D97-AF65-F5344CB8AC3E}">
        <p14:creationId xmlns:p14="http://schemas.microsoft.com/office/powerpoint/2010/main" val="533026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47434"/>
            <a:ext cx="6992087" cy="1643193"/>
          </a:xfrm>
        </p:spPr>
        <p:txBody>
          <a:bodyPr>
            <a:normAutofit/>
          </a:bodyPr>
          <a:lstStyle/>
          <a:p>
            <a:r>
              <a:rPr lang="en-US" sz="4400" b="1" u="sng" dirty="0">
                <a:solidFill>
                  <a:schemeClr val="tx1"/>
                </a:solidFill>
              </a:rPr>
              <a:t>Let’s see what’s wrong…</a:t>
            </a:r>
          </a:p>
        </p:txBody>
      </p:sp>
      <p:sp>
        <p:nvSpPr>
          <p:cNvPr id="5" name="TextBox 4"/>
          <p:cNvSpPr txBox="1"/>
          <p:nvPr/>
        </p:nvSpPr>
        <p:spPr>
          <a:xfrm>
            <a:off x="1" y="680856"/>
            <a:ext cx="10347648" cy="6986528"/>
          </a:xfrm>
          <a:prstGeom prst="rect">
            <a:avLst/>
          </a:prstGeom>
          <a:noFill/>
        </p:spPr>
        <p:txBody>
          <a:bodyPr wrap="square" rtlCol="0">
            <a:spAutoFit/>
          </a:bodyPr>
          <a:lstStyle/>
          <a:p>
            <a:pPr marL="342900" indent="-342900">
              <a:buFont typeface="Wingdings" panose="05000000000000000000" pitchFamily="2" charset="2"/>
              <a:buChar char="ü"/>
            </a:pPr>
            <a:r>
              <a:rPr lang="en-US" sz="2800" dirty="0"/>
              <a:t>No last names of children.  Use children’s legal names only.</a:t>
            </a:r>
          </a:p>
          <a:p>
            <a:pPr marL="342900" indent="-342900">
              <a:buFont typeface="Wingdings" panose="05000000000000000000" pitchFamily="2" charset="2"/>
              <a:buChar char="ü"/>
            </a:pPr>
            <a:endParaRPr lang="en-US" sz="2800" dirty="0"/>
          </a:p>
          <a:p>
            <a:pPr marL="342900" indent="-342900">
              <a:buFont typeface="Wingdings" panose="05000000000000000000" pitchFamily="2" charset="2"/>
              <a:buChar char="ü"/>
            </a:pPr>
            <a:r>
              <a:rPr lang="en-US" sz="2800" dirty="0"/>
              <a:t>Signature is not the name listed as a household member.  The use of any kind of nicknames is not allowed and can cause a lot of confusion for reviewers and other staff.</a:t>
            </a:r>
          </a:p>
          <a:p>
            <a:pPr marL="342900" indent="-342900">
              <a:buFont typeface="Wingdings" panose="05000000000000000000" pitchFamily="2" charset="2"/>
              <a:buChar char="ü"/>
            </a:pPr>
            <a:endParaRPr lang="en-US" sz="2800" dirty="0"/>
          </a:p>
          <a:p>
            <a:pPr marL="342900" indent="-342900">
              <a:buFont typeface="Wingdings" panose="05000000000000000000" pitchFamily="2" charset="2"/>
              <a:buChar char="ü"/>
            </a:pPr>
            <a:r>
              <a:rPr lang="en-US" sz="2800" dirty="0"/>
              <a:t>Child Penny is listed in 2 places. </a:t>
            </a:r>
          </a:p>
          <a:p>
            <a:endParaRPr lang="en-US" sz="2800" dirty="0"/>
          </a:p>
          <a:p>
            <a:pPr marL="342900" indent="-342900">
              <a:buFont typeface="Wingdings" panose="05000000000000000000" pitchFamily="2" charset="2"/>
              <a:buChar char="ü"/>
            </a:pPr>
            <a:r>
              <a:rPr lang="en-US" sz="2800" dirty="0"/>
              <a:t>Total in household should be 3 not 4.</a:t>
            </a:r>
          </a:p>
          <a:p>
            <a:pPr marL="342900" indent="-342900">
              <a:buFont typeface="Wingdings" panose="05000000000000000000" pitchFamily="2" charset="2"/>
              <a:buChar char="ü"/>
            </a:pPr>
            <a:endParaRPr lang="en-US" sz="2800" dirty="0"/>
          </a:p>
          <a:p>
            <a:pPr marL="342900" indent="-342900">
              <a:buFont typeface="Wingdings" panose="05000000000000000000" pitchFamily="2" charset="2"/>
              <a:buChar char="ü"/>
            </a:pPr>
            <a:r>
              <a:rPr lang="en-US" sz="2800" dirty="0"/>
              <a:t>The last 4 digits of social security number not listed.  Adult signing IEA must list last 4 digits of SSN or indicate that they don’t have SSN when income is used as the basis for eligibility.</a:t>
            </a:r>
          </a:p>
          <a:p>
            <a:pPr marL="214313" indent="-214313">
              <a:buFont typeface="Arial" panose="020B0604020202020204" pitchFamily="34" charset="0"/>
              <a:buChar char="•"/>
            </a:pPr>
            <a:endParaRPr lang="en-US" sz="2800" dirty="0"/>
          </a:p>
          <a:p>
            <a:pPr marL="214313" indent="-214313">
              <a:buFont typeface="Arial" panose="020B0604020202020204" pitchFamily="34" charset="0"/>
              <a:buChar char="•"/>
            </a:pPr>
            <a:endParaRPr lang="en-US" sz="2800" dirty="0"/>
          </a:p>
        </p:txBody>
      </p:sp>
    </p:spTree>
    <p:extLst>
      <p:ext uri="{BB962C8B-B14F-4D97-AF65-F5344CB8AC3E}">
        <p14:creationId xmlns:p14="http://schemas.microsoft.com/office/powerpoint/2010/main" val="23598279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75" y="30466"/>
            <a:ext cx="8613014" cy="990600"/>
          </a:xfrm>
        </p:spPr>
        <p:txBody>
          <a:bodyPr>
            <a:noAutofit/>
          </a:bodyPr>
          <a:lstStyle/>
          <a:p>
            <a:r>
              <a:rPr lang="en-US" sz="4400" b="1" u="sng" dirty="0">
                <a:solidFill>
                  <a:schemeClr val="tx1"/>
                </a:solidFill>
              </a:rPr>
              <a:t>Key points to remember about CACFP</a:t>
            </a:r>
          </a:p>
        </p:txBody>
      </p:sp>
      <p:sp>
        <p:nvSpPr>
          <p:cNvPr id="3" name="Content Placeholder 2"/>
          <p:cNvSpPr>
            <a:spLocks noGrp="1"/>
          </p:cNvSpPr>
          <p:nvPr>
            <p:ph idx="1"/>
          </p:nvPr>
        </p:nvSpPr>
        <p:spPr>
          <a:xfrm>
            <a:off x="153909" y="1548142"/>
            <a:ext cx="10070471" cy="2815627"/>
          </a:xfrm>
        </p:spPr>
        <p:txBody>
          <a:bodyPr>
            <a:noAutofit/>
          </a:bodyPr>
          <a:lstStyle/>
          <a:p>
            <a:r>
              <a:rPr lang="en-US" sz="2800" dirty="0"/>
              <a:t>Providing nutritious meals and snacks is the PRIMARY </a:t>
            </a:r>
          </a:p>
          <a:p>
            <a:r>
              <a:rPr lang="en-US" sz="2800" dirty="0"/>
              <a:t>CACFP is a supplementary program, it is an entitlement program, which requires accurate recordkeeping and program compliance.</a:t>
            </a:r>
          </a:p>
          <a:p>
            <a:r>
              <a:rPr lang="en-US" sz="2800" dirty="0"/>
              <a:t>CACFP is regulated by Congress and USDA.</a:t>
            </a:r>
          </a:p>
        </p:txBody>
      </p:sp>
      <p:sp>
        <p:nvSpPr>
          <p:cNvPr id="4" name="TextBox 3"/>
          <p:cNvSpPr txBox="1"/>
          <p:nvPr/>
        </p:nvSpPr>
        <p:spPr>
          <a:xfrm>
            <a:off x="1280069" y="4336847"/>
            <a:ext cx="8073716" cy="553998"/>
          </a:xfrm>
          <a:prstGeom prst="rect">
            <a:avLst/>
          </a:prstGeom>
          <a:noFill/>
        </p:spPr>
        <p:txBody>
          <a:bodyPr wrap="square" rtlCol="0">
            <a:spAutoFit/>
          </a:bodyPr>
          <a:lstStyle/>
          <a:p>
            <a:pPr algn="ctr"/>
            <a:r>
              <a:rPr lang="en-US" sz="3000" dirty="0"/>
              <a:t>Let’s buckle up and let’s start this journey!</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20260"/>
          <a:stretch/>
        </p:blipFill>
        <p:spPr>
          <a:xfrm>
            <a:off x="9107787" y="1138232"/>
            <a:ext cx="1225235" cy="981364"/>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1280" y="4942037"/>
            <a:ext cx="2552249" cy="1823035"/>
          </a:xfrm>
          <a:prstGeom prst="rect">
            <a:avLst/>
          </a:prstGeom>
        </p:spPr>
      </p:pic>
    </p:spTree>
    <p:extLst>
      <p:ext uri="{BB962C8B-B14F-4D97-AF65-F5344CB8AC3E}">
        <p14:creationId xmlns:p14="http://schemas.microsoft.com/office/powerpoint/2010/main" val="2915604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7283" y="851025"/>
            <a:ext cx="9895438" cy="5109091"/>
          </a:xfrm>
          <a:prstGeom prst="rect">
            <a:avLst/>
          </a:prstGeom>
        </p:spPr>
        <p:txBody>
          <a:bodyPr wrap="square">
            <a:spAutoFit/>
          </a:bodyPr>
          <a:lstStyle/>
          <a:p>
            <a:pPr marL="342900" indent="-342900">
              <a:buFont typeface="Wingdings" panose="05000000000000000000" pitchFamily="2" charset="2"/>
              <a:buChar char="ü"/>
            </a:pPr>
            <a:r>
              <a:rPr lang="en-US" sz="2800" dirty="0">
                <a:solidFill>
                  <a:prstClr val="black"/>
                </a:solidFill>
              </a:rPr>
              <a:t>Date is not a complete date – the year is not indicated.  This could cause the IEA to be determined invalid.  Date all forms with complete day, month and year.</a:t>
            </a:r>
          </a:p>
          <a:p>
            <a:pPr marL="342900" indent="-342900">
              <a:buFont typeface="Wingdings" panose="05000000000000000000" pitchFamily="2" charset="2"/>
              <a:buChar char="ü"/>
            </a:pPr>
            <a:endParaRPr lang="en-US" sz="2800" dirty="0">
              <a:solidFill>
                <a:prstClr val="black"/>
              </a:solidFill>
            </a:endParaRPr>
          </a:p>
          <a:p>
            <a:pPr marL="342900" indent="-342900">
              <a:buFont typeface="Wingdings" panose="05000000000000000000" pitchFamily="2" charset="2"/>
              <a:buChar char="ü"/>
            </a:pPr>
            <a:r>
              <a:rPr lang="en-US" sz="2800" dirty="0">
                <a:solidFill>
                  <a:prstClr val="black"/>
                </a:solidFill>
              </a:rPr>
              <a:t>Monthly Income is added incorrectly – should be $2500.00.</a:t>
            </a:r>
          </a:p>
          <a:p>
            <a:pPr marL="342900" indent="-342900">
              <a:buFont typeface="Wingdings" panose="05000000000000000000" pitchFamily="2" charset="2"/>
              <a:buChar char="ü"/>
            </a:pPr>
            <a:endParaRPr lang="en-US" sz="2800" dirty="0">
              <a:solidFill>
                <a:prstClr val="black"/>
              </a:solidFill>
            </a:endParaRPr>
          </a:p>
          <a:p>
            <a:pPr marL="342900" indent="-342900">
              <a:buFont typeface="Wingdings" panose="05000000000000000000" pitchFamily="2" charset="2"/>
              <a:buChar char="ü"/>
            </a:pPr>
            <a:r>
              <a:rPr lang="en-US" sz="2800" dirty="0">
                <a:solidFill>
                  <a:prstClr val="black"/>
                </a:solidFill>
              </a:rPr>
              <a:t>Category should be reduced, not free.  Family of 3 can only make up to $2250.00 per month and still be claimed free.</a:t>
            </a:r>
          </a:p>
          <a:p>
            <a:pPr marL="342900" indent="-342900">
              <a:buFont typeface="Wingdings" panose="05000000000000000000" pitchFamily="2" charset="2"/>
              <a:buChar char="ü"/>
            </a:pPr>
            <a:endParaRPr lang="en-US" sz="2800" dirty="0">
              <a:solidFill>
                <a:prstClr val="black"/>
              </a:solidFill>
            </a:endParaRPr>
          </a:p>
          <a:p>
            <a:pPr marL="342900" indent="-342900">
              <a:buFont typeface="Wingdings" panose="05000000000000000000" pitchFamily="2" charset="2"/>
              <a:buChar char="ü"/>
            </a:pPr>
            <a:r>
              <a:rPr lang="en-US" sz="2800" dirty="0">
                <a:solidFill>
                  <a:prstClr val="black"/>
                </a:solidFill>
              </a:rPr>
              <a:t>Center staff did not sign or date IEA.</a:t>
            </a:r>
          </a:p>
          <a:p>
            <a:pPr marL="214313" indent="-214313">
              <a:buFont typeface="Arial" panose="020B0604020202020204" pitchFamily="34" charset="0"/>
              <a:buChar char="•"/>
            </a:pPr>
            <a:endParaRPr lang="en-US" dirty="0">
              <a:solidFill>
                <a:prstClr val="black"/>
              </a:solidFill>
            </a:endParaRPr>
          </a:p>
        </p:txBody>
      </p:sp>
    </p:spTree>
    <p:extLst>
      <p:ext uri="{BB962C8B-B14F-4D97-AF65-F5344CB8AC3E}">
        <p14:creationId xmlns:p14="http://schemas.microsoft.com/office/powerpoint/2010/main" val="2191370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012" y="75982"/>
            <a:ext cx="9451818" cy="727838"/>
          </a:xfrm>
        </p:spPr>
        <p:txBody>
          <a:bodyPr>
            <a:noAutofit/>
          </a:bodyPr>
          <a:lstStyle/>
          <a:p>
            <a:pPr algn="ctr"/>
            <a:r>
              <a:rPr lang="en-US" sz="5400" dirty="0">
                <a:solidFill>
                  <a:schemeClr val="tx1"/>
                </a:solidFill>
              </a:rPr>
              <a:t>Yes! your program will be successful!</a:t>
            </a:r>
          </a:p>
        </p:txBody>
      </p:sp>
      <p:pic>
        <p:nvPicPr>
          <p:cNvPr id="4" name="Content Placeholder 3"/>
          <p:cNvPicPr>
            <a:picLocks noGrp="1" noChangeAspect="1"/>
          </p:cNvPicPr>
          <p:nvPr>
            <p:ph idx="1"/>
          </p:nvPr>
        </p:nvPicPr>
        <p:blipFill>
          <a:blip r:embed="rId3"/>
          <a:stretch>
            <a:fillRect/>
          </a:stretch>
        </p:blipFill>
        <p:spPr>
          <a:xfrm>
            <a:off x="3103507" y="1993594"/>
            <a:ext cx="4291205" cy="390774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5" name="Rectangle 4"/>
          <p:cNvSpPr/>
          <p:nvPr/>
        </p:nvSpPr>
        <p:spPr>
          <a:xfrm>
            <a:off x="3491276" y="5354875"/>
            <a:ext cx="3520997" cy="415498"/>
          </a:xfrm>
          <a:prstGeom prst="rect">
            <a:avLst/>
          </a:prstGeom>
        </p:spPr>
        <p:txBody>
          <a:bodyPr wrap="square">
            <a:spAutoFit/>
          </a:bodyPr>
          <a:lstStyle/>
          <a:p>
            <a:pPr algn="ctr" defTabSz="342900"/>
            <a:r>
              <a:rPr lang="en-US" sz="2100" b="1" dirty="0">
                <a:solidFill>
                  <a:prstClr val="black"/>
                </a:solidFill>
              </a:rPr>
              <a:t>Participant Records</a:t>
            </a:r>
          </a:p>
        </p:txBody>
      </p:sp>
      <p:cxnSp>
        <p:nvCxnSpPr>
          <p:cNvPr id="8" name="Straight Connector 7"/>
          <p:cNvCxnSpPr/>
          <p:nvPr/>
        </p:nvCxnSpPr>
        <p:spPr>
          <a:xfrm flipV="1">
            <a:off x="3523958" y="5199940"/>
            <a:ext cx="3455631" cy="16437"/>
          </a:xfrm>
          <a:prstGeom prst="line">
            <a:avLst/>
          </a:prstGeom>
          <a:ln/>
        </p:spPr>
        <p:style>
          <a:lnRef idx="2">
            <a:schemeClr val="dk1"/>
          </a:lnRef>
          <a:fillRef idx="0">
            <a:schemeClr val="dk1"/>
          </a:fillRef>
          <a:effectRef idx="1">
            <a:schemeClr val="dk1"/>
          </a:effectRef>
          <a:fontRef idx="minor">
            <a:schemeClr val="tx1"/>
          </a:fontRef>
        </p:style>
      </p:cxnSp>
      <p:sp>
        <p:nvSpPr>
          <p:cNvPr id="11" name="Rectangle 10"/>
          <p:cNvSpPr/>
          <p:nvPr/>
        </p:nvSpPr>
        <p:spPr>
          <a:xfrm>
            <a:off x="4141750" y="4042222"/>
            <a:ext cx="2233031" cy="369332"/>
          </a:xfrm>
          <a:prstGeom prst="rect">
            <a:avLst/>
          </a:prstGeom>
        </p:spPr>
        <p:txBody>
          <a:bodyPr wrap="square">
            <a:spAutoFit/>
          </a:bodyPr>
          <a:lstStyle/>
          <a:p>
            <a:pPr algn="ctr" defTabSz="342900"/>
            <a:r>
              <a:rPr lang="en-US" b="1" dirty="0">
                <a:solidFill>
                  <a:prstClr val="black"/>
                </a:solidFill>
              </a:rPr>
              <a:t>Financial Records  </a:t>
            </a:r>
          </a:p>
        </p:txBody>
      </p:sp>
      <p:sp>
        <p:nvSpPr>
          <p:cNvPr id="12" name="Rectangle 11"/>
          <p:cNvSpPr/>
          <p:nvPr/>
        </p:nvSpPr>
        <p:spPr>
          <a:xfrm>
            <a:off x="3915937" y="4699641"/>
            <a:ext cx="2706824" cy="369332"/>
          </a:xfrm>
          <a:prstGeom prst="rect">
            <a:avLst/>
          </a:prstGeom>
          <a:noFill/>
        </p:spPr>
        <p:txBody>
          <a:bodyPr wrap="square">
            <a:spAutoFit/>
          </a:bodyPr>
          <a:lstStyle/>
          <a:p>
            <a:pPr algn="ctr" defTabSz="342900"/>
            <a:r>
              <a:rPr lang="en-US" b="1" dirty="0">
                <a:solidFill>
                  <a:prstClr val="black"/>
                </a:solidFill>
              </a:rPr>
              <a:t>Meal Service Records</a:t>
            </a:r>
          </a:p>
        </p:txBody>
      </p:sp>
      <p:sp>
        <p:nvSpPr>
          <p:cNvPr id="13" name="Rectangle 12"/>
          <p:cNvSpPr/>
          <p:nvPr/>
        </p:nvSpPr>
        <p:spPr>
          <a:xfrm>
            <a:off x="4711241" y="2883443"/>
            <a:ext cx="1136962" cy="219291"/>
          </a:xfrm>
          <a:prstGeom prst="rect">
            <a:avLst/>
          </a:prstGeom>
        </p:spPr>
        <p:txBody>
          <a:bodyPr wrap="square">
            <a:spAutoFit/>
          </a:bodyPr>
          <a:lstStyle/>
          <a:p>
            <a:pPr defTabSz="342900"/>
            <a:r>
              <a:rPr lang="en-US" sz="825" b="1" dirty="0">
                <a:solidFill>
                  <a:prstClr val="black"/>
                </a:solidFill>
              </a:rPr>
              <a:t>Organizing Records</a:t>
            </a:r>
          </a:p>
        </p:txBody>
      </p:sp>
      <p:sp>
        <p:nvSpPr>
          <p:cNvPr id="14" name="Rectangle 13"/>
          <p:cNvSpPr/>
          <p:nvPr/>
        </p:nvSpPr>
        <p:spPr>
          <a:xfrm>
            <a:off x="5058972" y="2261202"/>
            <a:ext cx="325764" cy="461665"/>
          </a:xfrm>
          <a:prstGeom prst="rect">
            <a:avLst/>
          </a:prstGeom>
        </p:spPr>
        <p:txBody>
          <a:bodyPr wrap="square">
            <a:spAutoFit/>
          </a:bodyPr>
          <a:lstStyle/>
          <a:p>
            <a:pPr defTabSz="342900"/>
            <a:r>
              <a:rPr lang="en-US" sz="2400" b="1" dirty="0">
                <a:solidFill>
                  <a:prstClr val="black"/>
                </a:solidFill>
              </a:rPr>
              <a:t>$</a:t>
            </a:r>
          </a:p>
        </p:txBody>
      </p:sp>
      <p:cxnSp>
        <p:nvCxnSpPr>
          <p:cNvPr id="17" name="Straight Connector 16"/>
          <p:cNvCxnSpPr/>
          <p:nvPr/>
        </p:nvCxnSpPr>
        <p:spPr>
          <a:xfrm>
            <a:off x="4190705" y="3947467"/>
            <a:ext cx="2150622" cy="39206"/>
          </a:xfrm>
          <a:prstGeom prst="line">
            <a:avLst/>
          </a:prstGeom>
          <a:ln/>
        </p:spPr>
        <p:style>
          <a:lnRef idx="2">
            <a:schemeClr val="dk1"/>
          </a:lnRef>
          <a:fillRef idx="0">
            <a:schemeClr val="dk1"/>
          </a:fillRef>
          <a:effectRef idx="1">
            <a:schemeClr val="dk1"/>
          </a:effectRef>
          <a:fontRef idx="minor">
            <a:schemeClr val="tx1"/>
          </a:fontRef>
        </p:style>
      </p:cxnSp>
      <p:cxnSp>
        <p:nvCxnSpPr>
          <p:cNvPr id="19" name="Straight Connector 18"/>
          <p:cNvCxnSpPr/>
          <p:nvPr/>
        </p:nvCxnSpPr>
        <p:spPr>
          <a:xfrm>
            <a:off x="4830535" y="2761868"/>
            <a:ext cx="837149" cy="7532"/>
          </a:xfrm>
          <a:prstGeom prst="line">
            <a:avLst/>
          </a:prstGeom>
          <a:ln/>
        </p:spPr>
        <p:style>
          <a:lnRef idx="2">
            <a:schemeClr val="dk1"/>
          </a:lnRef>
          <a:fillRef idx="0">
            <a:schemeClr val="dk1"/>
          </a:fillRef>
          <a:effectRef idx="1">
            <a:schemeClr val="dk1"/>
          </a:effectRef>
          <a:fontRef idx="minor">
            <a:schemeClr val="tx1"/>
          </a:fontRef>
        </p:style>
      </p:cxnSp>
      <p:sp>
        <p:nvSpPr>
          <p:cNvPr id="20" name="Rectangle 19"/>
          <p:cNvSpPr/>
          <p:nvPr/>
        </p:nvSpPr>
        <p:spPr>
          <a:xfrm rot="18067422">
            <a:off x="2578057" y="3283560"/>
            <a:ext cx="2907296" cy="276999"/>
          </a:xfrm>
          <a:prstGeom prst="rect">
            <a:avLst/>
          </a:prstGeom>
        </p:spPr>
        <p:txBody>
          <a:bodyPr wrap="square">
            <a:spAutoFit/>
          </a:bodyPr>
          <a:lstStyle/>
          <a:p>
            <a:pPr defTabSz="342900"/>
            <a:r>
              <a:rPr lang="en-US" sz="1200" dirty="0">
                <a:solidFill>
                  <a:prstClr val="black"/>
                </a:solidFill>
              </a:rPr>
              <a:t>Learn to climb the Payment Pyramid</a:t>
            </a:r>
          </a:p>
        </p:txBody>
      </p:sp>
      <p:cxnSp>
        <p:nvCxnSpPr>
          <p:cNvPr id="22" name="Straight Arrow Connector 21"/>
          <p:cNvCxnSpPr/>
          <p:nvPr/>
        </p:nvCxnSpPr>
        <p:spPr>
          <a:xfrm flipV="1">
            <a:off x="3338863" y="2295757"/>
            <a:ext cx="1491673" cy="257482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915937" y="4445156"/>
            <a:ext cx="2718110" cy="44633"/>
          </a:xfrm>
          <a:prstGeom prst="line">
            <a:avLst/>
          </a:prstGeom>
        </p:spPr>
        <p:style>
          <a:lnRef idx="2">
            <a:schemeClr val="dk1"/>
          </a:lnRef>
          <a:fillRef idx="0">
            <a:schemeClr val="dk1"/>
          </a:fillRef>
          <a:effectRef idx="1">
            <a:schemeClr val="dk1"/>
          </a:effectRef>
          <a:fontRef idx="minor">
            <a:schemeClr val="tx1"/>
          </a:fontRef>
        </p:style>
      </p:cxnSp>
      <p:cxnSp>
        <p:nvCxnSpPr>
          <p:cNvPr id="28" name="Straight Connector 27"/>
          <p:cNvCxnSpPr/>
          <p:nvPr/>
        </p:nvCxnSpPr>
        <p:spPr>
          <a:xfrm>
            <a:off x="4633680" y="3163430"/>
            <a:ext cx="1260142" cy="18233"/>
          </a:xfrm>
          <a:prstGeom prst="line">
            <a:avLst/>
          </a:prstGeom>
        </p:spPr>
        <p:style>
          <a:lnRef idx="2">
            <a:schemeClr val="dk1"/>
          </a:lnRef>
          <a:fillRef idx="0">
            <a:schemeClr val="dk1"/>
          </a:fillRef>
          <a:effectRef idx="1">
            <a:schemeClr val="dk1"/>
          </a:effectRef>
          <a:fontRef idx="minor">
            <a:schemeClr val="tx1"/>
          </a:fontRef>
        </p:style>
      </p:cxnSp>
      <p:sp>
        <p:nvSpPr>
          <p:cNvPr id="35" name="TextBox 34"/>
          <p:cNvSpPr txBox="1"/>
          <p:nvPr/>
        </p:nvSpPr>
        <p:spPr>
          <a:xfrm>
            <a:off x="4561897" y="3321570"/>
            <a:ext cx="1392735" cy="507831"/>
          </a:xfrm>
          <a:prstGeom prst="rect">
            <a:avLst/>
          </a:prstGeom>
          <a:noFill/>
        </p:spPr>
        <p:txBody>
          <a:bodyPr wrap="square" rtlCol="0">
            <a:spAutoFit/>
          </a:bodyPr>
          <a:lstStyle/>
          <a:p>
            <a:r>
              <a:rPr lang="en-US" sz="900" b="1" dirty="0"/>
              <a:t>Training, Monitoring, Nutrition Education &amp; Permanent Binder</a:t>
            </a:r>
          </a:p>
        </p:txBody>
      </p:sp>
      <p:pic>
        <p:nvPicPr>
          <p:cNvPr id="3" name="Picture 2"/>
          <p:cNvPicPr>
            <a:picLocks noChangeAspect="1"/>
          </p:cNvPicPr>
          <p:nvPr/>
        </p:nvPicPr>
        <p:blipFill>
          <a:blip r:embed="rId4"/>
          <a:stretch>
            <a:fillRect/>
          </a:stretch>
        </p:blipFill>
        <p:spPr>
          <a:xfrm>
            <a:off x="6202914" y="1791737"/>
            <a:ext cx="2810566" cy="1821849"/>
          </a:xfrm>
          <a:prstGeom prst="rect">
            <a:avLst/>
          </a:prstGeom>
        </p:spPr>
      </p:pic>
    </p:spTree>
    <p:extLst>
      <p:ext uri="{BB962C8B-B14F-4D97-AF65-F5344CB8AC3E}">
        <p14:creationId xmlns:p14="http://schemas.microsoft.com/office/powerpoint/2010/main" val="1309730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 calcmode="lin" valueType="num">
                                      <p:cBhvr additive="base">
                                        <p:cTn id="7"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5">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p:cTn id="37" dur="1000" fill="hold"/>
                                        <p:tgtEl>
                                          <p:spTgt spid="3"/>
                                        </p:tgtEl>
                                        <p:attrNameLst>
                                          <p:attrName>ppt_w</p:attrName>
                                        </p:attrNameLst>
                                      </p:cBhvr>
                                      <p:tavLst>
                                        <p:tav tm="0">
                                          <p:val>
                                            <p:fltVal val="0"/>
                                          </p:val>
                                        </p:tav>
                                        <p:tav tm="100000">
                                          <p:val>
                                            <p:strVal val="#ppt_w"/>
                                          </p:val>
                                        </p:tav>
                                      </p:tavLst>
                                    </p:anim>
                                    <p:anim calcmode="lin" valueType="num">
                                      <p:cBhvr>
                                        <p:cTn id="38" dur="1000" fill="hold"/>
                                        <p:tgtEl>
                                          <p:spTgt spid="3"/>
                                        </p:tgtEl>
                                        <p:attrNameLst>
                                          <p:attrName>ppt_h</p:attrName>
                                        </p:attrNameLst>
                                      </p:cBhvr>
                                      <p:tavLst>
                                        <p:tav tm="0">
                                          <p:val>
                                            <p:fltVal val="0"/>
                                          </p:val>
                                        </p:tav>
                                        <p:tav tm="100000">
                                          <p:val>
                                            <p:strVal val="#ppt_h"/>
                                          </p:val>
                                        </p:tav>
                                      </p:tavLst>
                                    </p:anim>
                                    <p:anim calcmode="lin" valueType="num">
                                      <p:cBhvr>
                                        <p:cTn id="39" dur="1000" fill="hold"/>
                                        <p:tgtEl>
                                          <p:spTgt spid="3"/>
                                        </p:tgtEl>
                                        <p:attrNameLst>
                                          <p:attrName>style.rotation</p:attrName>
                                        </p:attrNameLst>
                                      </p:cBhvr>
                                      <p:tavLst>
                                        <p:tav tm="0">
                                          <p:val>
                                            <p:fltVal val="90"/>
                                          </p:val>
                                        </p:tav>
                                        <p:tav tm="100000">
                                          <p:val>
                                            <p:fltVal val="0"/>
                                          </p:val>
                                        </p:tav>
                                      </p:tavLst>
                                    </p:anim>
                                    <p:animEffect transition="in" filter="fade">
                                      <p:cBhvr>
                                        <p:cTn id="4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8079" y="262550"/>
            <a:ext cx="8607051" cy="4064441"/>
          </a:xfrm>
        </p:spPr>
      </p:pic>
      <p:sp>
        <p:nvSpPr>
          <p:cNvPr id="5" name="TextBox 4"/>
          <p:cNvSpPr txBox="1"/>
          <p:nvPr/>
        </p:nvSpPr>
        <p:spPr>
          <a:xfrm>
            <a:off x="316871" y="4625756"/>
            <a:ext cx="8513795" cy="1823576"/>
          </a:xfrm>
          <a:prstGeom prst="rect">
            <a:avLst/>
          </a:prstGeom>
          <a:noFill/>
        </p:spPr>
        <p:txBody>
          <a:bodyPr wrap="square" rtlCol="0">
            <a:spAutoFit/>
          </a:bodyPr>
          <a:lstStyle/>
          <a:p>
            <a:r>
              <a:rPr lang="en-US" sz="600" dirty="0"/>
              <a:t>USDA Nondiscrimination Statement </a:t>
            </a:r>
          </a:p>
          <a:p>
            <a:endParaRPr lang="en-US" sz="600" dirty="0"/>
          </a:p>
          <a:p>
            <a:r>
              <a:rPr lang="en-US" sz="600" dirty="0"/>
              <a:t>SNAP and FDPIR State or local agencies, and their </a:t>
            </a:r>
            <a:r>
              <a:rPr lang="en-US" sz="600" dirty="0" err="1"/>
              <a:t>subrecipients</a:t>
            </a:r>
            <a:r>
              <a:rPr lang="en-US" sz="600" dirty="0"/>
              <a:t>, must post the following Nondiscrimination Statement:</a:t>
            </a:r>
          </a:p>
          <a:p>
            <a:r>
              <a:rPr lang="en-US" sz="600" dirty="0"/>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a:t>
            </a:r>
          </a:p>
          <a:p>
            <a:r>
              <a:rPr lang="en-US" sz="600" dirty="0"/>
              <a:t>color, national origin, sex, religious creed, disability, age, political beliefs, or reprisal or retaliation for prior civil rights activity in any program or activity conducted or funded by USDA.  </a:t>
            </a:r>
          </a:p>
          <a:p>
            <a:r>
              <a:rPr lang="en-US" sz="600" dirty="0"/>
              <a:t>Persons with disabilities who require alternative means of communication for program information (e.g. Braille, large print, audiotape, American Sign Language, etc.), should contact the Agency (State or local) where they applied for benefits.  Individuals who are deaf, hard of hearing or have speech disabilities may contact USDA through the Federal Relay Service at (800) 877-8339.  Additionally, program information may be made available in languages other than English.</a:t>
            </a:r>
          </a:p>
          <a:p>
            <a:r>
              <a:rPr lang="en-US" sz="600" dirty="0"/>
              <a:t>To file a program complaint of discrimination, complete the USDA Program Discrimination Complaint Form, (AD-3027) found online at: How to File a Complaint, 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Washington, D.C. 20250-9410;  (2) fax: (202) 690-7442; or (3) email: program.intake@usda.gov.</a:t>
            </a:r>
          </a:p>
          <a:p>
            <a:r>
              <a:rPr lang="en-US" sz="600" dirty="0"/>
              <a:t>This institution is an equal opportunity provider.</a:t>
            </a:r>
          </a:p>
          <a:p>
            <a:endParaRPr lang="en-US" sz="1350" dirty="0"/>
          </a:p>
          <a:p>
            <a:endParaRPr lang="en-US" sz="1350" dirty="0"/>
          </a:p>
          <a:p>
            <a:r>
              <a:rPr lang="en-US" sz="1350" dirty="0"/>
              <a:t> </a:t>
            </a:r>
          </a:p>
        </p:txBody>
      </p:sp>
    </p:spTree>
    <p:extLst>
      <p:ext uri="{BB962C8B-B14F-4D97-AF65-F5344CB8AC3E}">
        <p14:creationId xmlns:p14="http://schemas.microsoft.com/office/powerpoint/2010/main" val="9048932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6416" y="562835"/>
            <a:ext cx="8123652" cy="1026814"/>
          </a:xfrm>
        </p:spPr>
        <p:txBody>
          <a:bodyPr>
            <a:noAutofit/>
          </a:bodyPr>
          <a:lstStyle/>
          <a:p>
            <a:r>
              <a:rPr lang="en-US" sz="5400" b="1" u="sng" dirty="0">
                <a:solidFill>
                  <a:schemeClr val="tx1"/>
                </a:solidFill>
              </a:rPr>
              <a:t>IEA Information Sheets</a:t>
            </a:r>
          </a:p>
        </p:txBody>
      </p:sp>
      <p:sp>
        <p:nvSpPr>
          <p:cNvPr id="3" name="Content Placeholder 2"/>
          <p:cNvSpPr>
            <a:spLocks noGrp="1"/>
          </p:cNvSpPr>
          <p:nvPr>
            <p:ph idx="1"/>
          </p:nvPr>
        </p:nvSpPr>
        <p:spPr>
          <a:xfrm>
            <a:off x="884060" y="1629679"/>
            <a:ext cx="8528364" cy="2910580"/>
          </a:xfrm>
        </p:spPr>
        <p:txBody>
          <a:bodyPr>
            <a:normAutofit/>
          </a:bodyPr>
          <a:lstStyle/>
          <a:p>
            <a:pPr marL="0" indent="0">
              <a:buNone/>
            </a:pPr>
            <a:r>
              <a:rPr lang="en-US" sz="3200" dirty="0"/>
              <a:t>Attached is additional reference sheets for completing Income Eligibility Applications.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9549" y="3084969"/>
            <a:ext cx="2743200" cy="2743200"/>
          </a:xfrm>
          <a:prstGeom prst="rect">
            <a:avLst/>
          </a:prstGeom>
        </p:spPr>
      </p:pic>
    </p:spTree>
    <p:extLst>
      <p:ext uri="{BB962C8B-B14F-4D97-AF65-F5344CB8AC3E}">
        <p14:creationId xmlns:p14="http://schemas.microsoft.com/office/powerpoint/2010/main" val="3256824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7391"/>
            <a:ext cx="9877331" cy="994172"/>
          </a:xfrm>
        </p:spPr>
        <p:txBody>
          <a:bodyPr>
            <a:noAutofit/>
          </a:bodyPr>
          <a:lstStyle/>
          <a:p>
            <a:r>
              <a:rPr lang="en-US" sz="5400" b="1" u="sng" dirty="0">
                <a:solidFill>
                  <a:schemeClr val="tx1"/>
                </a:solidFill>
              </a:rPr>
              <a:t>Recordkeeping Responsibilities</a:t>
            </a:r>
          </a:p>
        </p:txBody>
      </p:sp>
      <p:sp>
        <p:nvSpPr>
          <p:cNvPr id="3" name="Content Placeholder 2"/>
          <p:cNvSpPr>
            <a:spLocks noGrp="1"/>
          </p:cNvSpPr>
          <p:nvPr>
            <p:ph idx="1"/>
          </p:nvPr>
        </p:nvSpPr>
        <p:spPr>
          <a:xfrm>
            <a:off x="162962" y="2007866"/>
            <a:ext cx="8999513" cy="2239006"/>
          </a:xfrm>
        </p:spPr>
        <p:txBody>
          <a:bodyPr>
            <a:noAutofit/>
          </a:bodyPr>
          <a:lstStyle/>
          <a:p>
            <a:pPr marL="0" indent="0">
              <a:buNone/>
            </a:pPr>
            <a:r>
              <a:rPr lang="en-US" sz="3200" dirty="0"/>
              <a:t>Maintaining accurate records is vital to making sure CACFP reimbursement accurately reflects the center’s program operations.  CACFP forms are available at </a:t>
            </a:r>
            <a:r>
              <a:rPr lang="en-US" sz="3200" dirty="0">
                <a:solidFill>
                  <a:srgbClr val="0070C0"/>
                </a:solidFill>
                <a:hlinkClick r:id="rId3"/>
              </a:rPr>
              <a:t>www.newmexicokids.org</a:t>
            </a:r>
            <a:r>
              <a:rPr lang="en-US" sz="3200" dirty="0">
                <a:solidFill>
                  <a:srgbClr val="0070C0"/>
                </a:solidFill>
              </a:rPr>
              <a:t> </a:t>
            </a:r>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8348" r="7332"/>
          <a:stretch/>
        </p:blipFill>
        <p:spPr>
          <a:xfrm>
            <a:off x="3154276" y="4326844"/>
            <a:ext cx="3016883" cy="2073957"/>
          </a:xfrm>
          <a:prstGeom prst="rect">
            <a:avLst/>
          </a:prstGeom>
        </p:spPr>
      </p:pic>
    </p:spTree>
    <p:extLst>
      <p:ext uri="{BB962C8B-B14F-4D97-AF65-F5344CB8AC3E}">
        <p14:creationId xmlns:p14="http://schemas.microsoft.com/office/powerpoint/2010/main" val="2754911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048" y="171057"/>
            <a:ext cx="6447501" cy="990600"/>
          </a:xfrm>
        </p:spPr>
        <p:txBody>
          <a:bodyPr>
            <a:normAutofit/>
          </a:bodyPr>
          <a:lstStyle/>
          <a:p>
            <a:r>
              <a:rPr lang="en-US" sz="4400" b="1" u="sng" dirty="0">
                <a:solidFill>
                  <a:schemeClr val="tx1"/>
                </a:solidFill>
              </a:rPr>
              <a:t>Record Retention</a:t>
            </a:r>
          </a:p>
        </p:txBody>
      </p:sp>
      <p:sp>
        <p:nvSpPr>
          <p:cNvPr id="3" name="Content Placeholder 2"/>
          <p:cNvSpPr>
            <a:spLocks noGrp="1"/>
          </p:cNvSpPr>
          <p:nvPr>
            <p:ph idx="1"/>
          </p:nvPr>
        </p:nvSpPr>
        <p:spPr>
          <a:xfrm>
            <a:off x="199176" y="986216"/>
            <a:ext cx="10194201" cy="3993190"/>
          </a:xfrm>
        </p:spPr>
        <p:txBody>
          <a:bodyPr>
            <a:noAutofit/>
          </a:bodyPr>
          <a:lstStyle/>
          <a:p>
            <a:pPr marL="0" indent="0">
              <a:buClr>
                <a:srgbClr val="90C226"/>
              </a:buClr>
              <a:buNone/>
            </a:pPr>
            <a:r>
              <a:rPr lang="en-US" sz="2800" dirty="0">
                <a:solidFill>
                  <a:prstClr val="black">
                    <a:lumMod val="75000"/>
                    <a:lumOff val="25000"/>
                  </a:prstClr>
                </a:solidFill>
              </a:rPr>
              <a:t>CACFP original records must be maintained on site (for independent facilities), be accessible during licensed business hours and be available for review upon the state reviewers arrival.  Sponsoring organizations (two or more facilities) must maintain original records during licensed business hours at the location identified in the Management Plan and be available for review.  Program records must be retained for three full fiscal years (October 1 through September 30) after the final claim for the fiscal year was submitted and for longer than three years if review findings have not been closed.  </a:t>
            </a:r>
          </a:p>
          <a:p>
            <a:pPr marL="0" indent="0">
              <a:buClr>
                <a:srgbClr val="90C226"/>
              </a:buClr>
              <a:buNone/>
            </a:pPr>
            <a:r>
              <a:rPr lang="en-US" sz="2800" dirty="0">
                <a:solidFill>
                  <a:prstClr val="black">
                    <a:lumMod val="75000"/>
                    <a:lumOff val="25000"/>
                  </a:prstClr>
                </a:solidFill>
              </a:rPr>
              <a:t>[7 CFR 226.10(d)]</a:t>
            </a:r>
          </a:p>
          <a:p>
            <a:endParaRPr lang="en-US" sz="2800" dirty="0"/>
          </a:p>
        </p:txBody>
      </p:sp>
    </p:spTree>
    <p:extLst>
      <p:ext uri="{BB962C8B-B14F-4D97-AF65-F5344CB8AC3E}">
        <p14:creationId xmlns:p14="http://schemas.microsoft.com/office/powerpoint/2010/main" val="1350497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96" y="140177"/>
            <a:ext cx="8933379" cy="990600"/>
          </a:xfrm>
        </p:spPr>
        <p:txBody>
          <a:bodyPr>
            <a:normAutofit fontScale="90000"/>
          </a:bodyPr>
          <a:lstStyle/>
          <a:p>
            <a:r>
              <a:rPr lang="en-US" sz="4900" b="1" u="sng" dirty="0">
                <a:solidFill>
                  <a:schemeClr val="tx1"/>
                </a:solidFill>
              </a:rPr>
              <a:t>Participant Records</a:t>
            </a:r>
            <a:br>
              <a:rPr lang="en-US" dirty="0">
                <a:solidFill>
                  <a:schemeClr val="tx1"/>
                </a:solidFill>
              </a:rPr>
            </a:br>
            <a:endParaRPr lang="en-US" dirty="0">
              <a:solidFill>
                <a:schemeClr val="tx1"/>
              </a:solidFill>
            </a:endParaRPr>
          </a:p>
        </p:txBody>
      </p:sp>
      <p:sp>
        <p:nvSpPr>
          <p:cNvPr id="4" name="Rectangle 3"/>
          <p:cNvSpPr/>
          <p:nvPr/>
        </p:nvSpPr>
        <p:spPr>
          <a:xfrm>
            <a:off x="117696" y="1394234"/>
            <a:ext cx="8933379" cy="1774845"/>
          </a:xfrm>
          <a:prstGeom prst="rect">
            <a:avLst/>
          </a:prstGeom>
        </p:spPr>
        <p:txBody>
          <a:bodyPr wrap="square">
            <a:spAutoFit/>
          </a:bodyPr>
          <a:lstStyle/>
          <a:p>
            <a:pPr marL="257175" indent="-257175">
              <a:spcBef>
                <a:spcPts val="750"/>
              </a:spcBef>
              <a:buClr>
                <a:srgbClr val="90C226"/>
              </a:buClr>
              <a:buSzPct val="80000"/>
              <a:buFont typeface="Wingdings 3" charset="2"/>
              <a:buChar char=""/>
            </a:pPr>
            <a:r>
              <a:rPr lang="en-US" sz="3200" dirty="0">
                <a:solidFill>
                  <a:prstClr val="black">
                    <a:lumMod val="75000"/>
                    <a:lumOff val="25000"/>
                  </a:prstClr>
                </a:solidFill>
              </a:rPr>
              <a:t>Daily Attendance Records</a:t>
            </a:r>
          </a:p>
          <a:p>
            <a:pPr marL="257175" indent="-257175">
              <a:spcBef>
                <a:spcPts val="750"/>
              </a:spcBef>
              <a:buClr>
                <a:srgbClr val="90C226"/>
              </a:buClr>
              <a:buSzPct val="80000"/>
              <a:buFont typeface="Wingdings 3" charset="2"/>
              <a:buChar char=""/>
            </a:pPr>
            <a:r>
              <a:rPr lang="en-US" sz="3200" dirty="0">
                <a:solidFill>
                  <a:prstClr val="black">
                    <a:lumMod val="75000"/>
                    <a:lumOff val="25000"/>
                  </a:prstClr>
                </a:solidFill>
              </a:rPr>
              <a:t>Enrollment Records</a:t>
            </a:r>
          </a:p>
          <a:p>
            <a:pPr marL="257175" indent="-257175">
              <a:spcBef>
                <a:spcPts val="750"/>
              </a:spcBef>
              <a:buClr>
                <a:srgbClr val="90C226"/>
              </a:buClr>
              <a:buSzPct val="80000"/>
              <a:buFont typeface="Wingdings 3" charset="2"/>
              <a:buChar char=""/>
            </a:pPr>
            <a:r>
              <a:rPr lang="en-US" sz="3200" dirty="0">
                <a:solidFill>
                  <a:prstClr val="black">
                    <a:lumMod val="75000"/>
                    <a:lumOff val="25000"/>
                  </a:prstClr>
                </a:solidFill>
              </a:rPr>
              <a:t>Income Eligibility Applications/Parent Letter</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524968">
            <a:off x="554969" y="3717210"/>
            <a:ext cx="3989732" cy="270415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228001">
            <a:off x="4592769" y="4108812"/>
            <a:ext cx="4741731" cy="1957440"/>
          </a:xfrm>
          <a:prstGeom prst="rect">
            <a:avLst/>
          </a:prstGeom>
        </p:spPr>
      </p:pic>
    </p:spTree>
    <p:extLst>
      <p:ext uri="{BB962C8B-B14F-4D97-AF65-F5344CB8AC3E}">
        <p14:creationId xmlns:p14="http://schemas.microsoft.com/office/powerpoint/2010/main" val="2097189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441" y="247355"/>
            <a:ext cx="7654074" cy="990600"/>
          </a:xfrm>
        </p:spPr>
        <p:txBody>
          <a:bodyPr>
            <a:normAutofit/>
          </a:bodyPr>
          <a:lstStyle/>
          <a:p>
            <a:r>
              <a:rPr lang="en-US" sz="4400" b="1" u="sng" dirty="0">
                <a:solidFill>
                  <a:schemeClr val="tx1"/>
                </a:solidFill>
              </a:rPr>
              <a:t>Meal Service Records</a:t>
            </a:r>
          </a:p>
        </p:txBody>
      </p:sp>
      <p:sp>
        <p:nvSpPr>
          <p:cNvPr id="3" name="Content Placeholder 2"/>
          <p:cNvSpPr>
            <a:spLocks noGrp="1"/>
          </p:cNvSpPr>
          <p:nvPr>
            <p:ph idx="1"/>
          </p:nvPr>
        </p:nvSpPr>
        <p:spPr>
          <a:xfrm>
            <a:off x="222441" y="1237955"/>
            <a:ext cx="9221714" cy="2910580"/>
          </a:xfrm>
        </p:spPr>
        <p:txBody>
          <a:bodyPr>
            <a:normAutofit/>
          </a:bodyPr>
          <a:lstStyle/>
          <a:p>
            <a:pPr marL="0" indent="0">
              <a:buClr>
                <a:srgbClr val="90C226"/>
              </a:buClr>
              <a:buNone/>
            </a:pPr>
            <a:endParaRPr lang="en-US" b="1" u="sng" dirty="0">
              <a:solidFill>
                <a:prstClr val="black">
                  <a:lumMod val="75000"/>
                  <a:lumOff val="25000"/>
                </a:prstClr>
              </a:solidFill>
            </a:endParaRPr>
          </a:p>
          <a:p>
            <a:pPr lvl="0">
              <a:buClr>
                <a:srgbClr val="90C226"/>
              </a:buClr>
            </a:pPr>
            <a:r>
              <a:rPr lang="en-US" sz="3200" dirty="0">
                <a:solidFill>
                  <a:prstClr val="black">
                    <a:lumMod val="75000"/>
                    <a:lumOff val="25000"/>
                  </a:prstClr>
                </a:solidFill>
              </a:rPr>
              <a:t>Daily Meal Count Records</a:t>
            </a:r>
          </a:p>
          <a:p>
            <a:pPr lvl="0">
              <a:buClr>
                <a:srgbClr val="90C226"/>
              </a:buClr>
            </a:pPr>
            <a:r>
              <a:rPr lang="en-US" sz="3200" dirty="0">
                <a:solidFill>
                  <a:prstClr val="black">
                    <a:lumMod val="75000"/>
                    <a:lumOff val="25000"/>
                  </a:prstClr>
                </a:solidFill>
              </a:rPr>
              <a:t>Daily Menu Record Books</a:t>
            </a:r>
          </a:p>
          <a:p>
            <a:pPr lvl="0">
              <a:buClr>
                <a:srgbClr val="90C226"/>
              </a:buClr>
            </a:pPr>
            <a:r>
              <a:rPr lang="en-US" sz="3200" dirty="0">
                <a:solidFill>
                  <a:prstClr val="black">
                    <a:lumMod val="75000"/>
                    <a:lumOff val="25000"/>
                  </a:prstClr>
                </a:solidFill>
              </a:rPr>
              <a:t>CN Crediting Documentation</a:t>
            </a:r>
          </a:p>
          <a:p>
            <a:pPr lvl="0">
              <a:buClr>
                <a:srgbClr val="90C226"/>
              </a:buClr>
            </a:pPr>
            <a:r>
              <a:rPr lang="en-US" sz="3200" dirty="0">
                <a:solidFill>
                  <a:prstClr val="black">
                    <a:lumMod val="75000"/>
                    <a:lumOff val="25000"/>
                  </a:prstClr>
                </a:solidFill>
              </a:rPr>
              <a:t>Individual Infant Menu Record Book</a:t>
            </a:r>
          </a:p>
          <a:p>
            <a:endParaRPr lang="en-US"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3264" y="2486025"/>
            <a:ext cx="3016261" cy="3725374"/>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2186" r="11563"/>
          <a:stretch/>
        </p:blipFill>
        <p:spPr>
          <a:xfrm>
            <a:off x="6161431" y="333375"/>
            <a:ext cx="2204568" cy="2891235"/>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77915" y="4466930"/>
            <a:ext cx="2143125" cy="2143125"/>
          </a:xfrm>
          <a:prstGeom prst="rect">
            <a:avLst/>
          </a:prstGeom>
        </p:spPr>
      </p:pic>
    </p:spTree>
    <p:extLst>
      <p:ext uri="{BB962C8B-B14F-4D97-AF65-F5344CB8AC3E}">
        <p14:creationId xmlns:p14="http://schemas.microsoft.com/office/powerpoint/2010/main" val="1074360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1000" fill="hold"/>
                                        <p:tgtEl>
                                          <p:spTgt spid="4"/>
                                        </p:tgtEl>
                                        <p:attrNameLst>
                                          <p:attrName>ppt_w</p:attrName>
                                        </p:attrNameLst>
                                      </p:cBhvr>
                                      <p:tavLst>
                                        <p:tav tm="0">
                                          <p:val>
                                            <p:fltVal val="0"/>
                                          </p:val>
                                        </p:tav>
                                        <p:tav tm="100000">
                                          <p:val>
                                            <p:strVal val="#ppt_w"/>
                                          </p:val>
                                        </p:tav>
                                      </p:tavLst>
                                    </p:anim>
                                    <p:anim calcmode="lin" valueType="num">
                                      <p:cBhvr>
                                        <p:cTn id="32" dur="1000" fill="hold"/>
                                        <p:tgtEl>
                                          <p:spTgt spid="4"/>
                                        </p:tgtEl>
                                        <p:attrNameLst>
                                          <p:attrName>ppt_h</p:attrName>
                                        </p:attrNameLst>
                                      </p:cBhvr>
                                      <p:tavLst>
                                        <p:tav tm="0">
                                          <p:val>
                                            <p:fltVal val="0"/>
                                          </p:val>
                                        </p:tav>
                                        <p:tav tm="100000">
                                          <p:val>
                                            <p:strVal val="#ppt_h"/>
                                          </p:val>
                                        </p:tav>
                                      </p:tavLst>
                                    </p:anim>
                                    <p:anim calcmode="lin" valueType="num">
                                      <p:cBhvr>
                                        <p:cTn id="33" dur="1000" fill="hold"/>
                                        <p:tgtEl>
                                          <p:spTgt spid="4"/>
                                        </p:tgtEl>
                                        <p:attrNameLst>
                                          <p:attrName>style.rotation</p:attrName>
                                        </p:attrNameLst>
                                      </p:cBhvr>
                                      <p:tavLst>
                                        <p:tav tm="0">
                                          <p:val>
                                            <p:fltVal val="90"/>
                                          </p:val>
                                        </p:tav>
                                        <p:tav tm="100000">
                                          <p:val>
                                            <p:fltVal val="0"/>
                                          </p:val>
                                        </p:tav>
                                      </p:tavLst>
                                    </p:anim>
                                    <p:animEffect transition="in" filter="fade">
                                      <p:cBhvr>
                                        <p:cTn id="3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122" y="264773"/>
            <a:ext cx="8690937" cy="990600"/>
          </a:xfrm>
        </p:spPr>
        <p:txBody>
          <a:bodyPr>
            <a:normAutofit fontScale="90000"/>
          </a:bodyPr>
          <a:lstStyle/>
          <a:p>
            <a:r>
              <a:rPr lang="en-US" sz="4500" b="1" u="sng" dirty="0">
                <a:solidFill>
                  <a:schemeClr val="tx1"/>
                </a:solidFill>
              </a:rPr>
              <a:t>Financial Management Records</a:t>
            </a:r>
            <a:br>
              <a:rPr lang="en-US" dirty="0"/>
            </a:br>
            <a:endParaRPr lang="en-US" dirty="0"/>
          </a:p>
        </p:txBody>
      </p:sp>
      <p:sp>
        <p:nvSpPr>
          <p:cNvPr id="4" name="Content Placeholder 2"/>
          <p:cNvSpPr>
            <a:spLocks noGrp="1"/>
          </p:cNvSpPr>
          <p:nvPr>
            <p:ph idx="1"/>
          </p:nvPr>
        </p:nvSpPr>
        <p:spPr>
          <a:xfrm>
            <a:off x="190122" y="1163329"/>
            <a:ext cx="9506139" cy="2986780"/>
          </a:xfrm>
        </p:spPr>
        <p:txBody>
          <a:bodyPr/>
          <a:lstStyle/>
          <a:p>
            <a:pPr>
              <a:buClr>
                <a:srgbClr val="90C226"/>
              </a:buClr>
            </a:pPr>
            <a:r>
              <a:rPr lang="en-US" sz="2400" dirty="0">
                <a:solidFill>
                  <a:prstClr val="black">
                    <a:lumMod val="75000"/>
                    <a:lumOff val="25000"/>
                  </a:prstClr>
                </a:solidFill>
              </a:rPr>
              <a:t>Operating Cost – Allowable expenses for the preparation and service of meals including but not limited to:  food costs; food service labor costs; non-food supplies; and costs for purchased services.</a:t>
            </a:r>
          </a:p>
          <a:p>
            <a:pPr>
              <a:buClr>
                <a:srgbClr val="90C226"/>
              </a:buClr>
            </a:pPr>
            <a:r>
              <a:rPr lang="en-US" sz="2400" dirty="0">
                <a:solidFill>
                  <a:prstClr val="black">
                    <a:lumMod val="75000"/>
                    <a:lumOff val="25000"/>
                  </a:prstClr>
                </a:solidFill>
              </a:rPr>
              <a:t>Income and Expense Tracking Form-095</a:t>
            </a:r>
          </a:p>
          <a:p>
            <a:pPr lvl="0">
              <a:buClr>
                <a:srgbClr val="90C226"/>
              </a:buClr>
            </a:pPr>
            <a:r>
              <a:rPr lang="en-US" sz="2400" dirty="0">
                <a:solidFill>
                  <a:prstClr val="black">
                    <a:lumMod val="75000"/>
                    <a:lumOff val="25000"/>
                  </a:prstClr>
                </a:solidFill>
              </a:rPr>
              <a:t>Catered or Vended meals documentation</a:t>
            </a:r>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8749" y="3875864"/>
            <a:ext cx="2781301" cy="2083291"/>
          </a:xfrm>
          <a:prstGeom prst="rect">
            <a:avLst/>
          </a:prstGeom>
        </p:spPr>
      </p:pic>
    </p:spTree>
    <p:extLst>
      <p:ext uri="{BB962C8B-B14F-4D97-AF65-F5344CB8AC3E}">
        <p14:creationId xmlns:p14="http://schemas.microsoft.com/office/powerpoint/2010/main" val="1641415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551" y="344184"/>
            <a:ext cx="7727223" cy="990600"/>
          </a:xfrm>
        </p:spPr>
        <p:txBody>
          <a:bodyPr>
            <a:noAutofit/>
          </a:bodyPr>
          <a:lstStyle/>
          <a:p>
            <a:r>
              <a:rPr lang="en-US" sz="4400" b="1" u="sng" dirty="0">
                <a:solidFill>
                  <a:schemeClr val="tx1"/>
                </a:solidFill>
              </a:rPr>
              <a:t>Training Records</a:t>
            </a:r>
            <a:br>
              <a:rPr lang="en-US" sz="4400" dirty="0"/>
            </a:br>
            <a:endParaRPr lang="en-US" sz="4400" dirty="0"/>
          </a:p>
        </p:txBody>
      </p:sp>
      <p:sp>
        <p:nvSpPr>
          <p:cNvPr id="4" name="Rectangle 3"/>
          <p:cNvSpPr/>
          <p:nvPr/>
        </p:nvSpPr>
        <p:spPr>
          <a:xfrm>
            <a:off x="262551" y="1803504"/>
            <a:ext cx="9198320" cy="1672253"/>
          </a:xfrm>
          <a:prstGeom prst="rect">
            <a:avLst/>
          </a:prstGeom>
        </p:spPr>
        <p:txBody>
          <a:bodyPr wrap="square">
            <a:spAutoFit/>
          </a:bodyPr>
          <a:lstStyle/>
          <a:p>
            <a:pPr marL="257175" indent="-257175">
              <a:spcBef>
                <a:spcPts val="750"/>
              </a:spcBef>
              <a:buClr>
                <a:srgbClr val="90C226"/>
              </a:buClr>
              <a:buSzPct val="80000"/>
              <a:buFont typeface="Wingdings 3" charset="2"/>
              <a:buChar char=""/>
            </a:pPr>
            <a:r>
              <a:rPr lang="en-US" sz="3200" dirty="0">
                <a:solidFill>
                  <a:prstClr val="black">
                    <a:lumMod val="75000"/>
                    <a:lumOff val="25000"/>
                  </a:prstClr>
                </a:solidFill>
              </a:rPr>
              <a:t>CACFP Annual Training Certificate</a:t>
            </a:r>
          </a:p>
          <a:p>
            <a:pPr marL="257175" indent="-257175">
              <a:spcBef>
                <a:spcPts val="750"/>
              </a:spcBef>
              <a:buClr>
                <a:srgbClr val="90C226"/>
              </a:buClr>
              <a:buSzPct val="80000"/>
              <a:buFont typeface="Wingdings 3" charset="2"/>
              <a:buChar char=""/>
            </a:pPr>
            <a:r>
              <a:rPr lang="en-US" sz="3200" dirty="0">
                <a:solidFill>
                  <a:prstClr val="black">
                    <a:lumMod val="75000"/>
                    <a:lumOff val="25000"/>
                  </a:prstClr>
                </a:solidFill>
              </a:rPr>
              <a:t>Documentation of annual training for all staff is required.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9239" y="3204796"/>
            <a:ext cx="4899171" cy="3305908"/>
          </a:xfrm>
          <a:prstGeom prst="rect">
            <a:avLst/>
          </a:prstGeom>
        </p:spPr>
      </p:pic>
    </p:spTree>
    <p:extLst>
      <p:ext uri="{BB962C8B-B14F-4D97-AF65-F5344CB8AC3E}">
        <p14:creationId xmlns:p14="http://schemas.microsoft.com/office/powerpoint/2010/main" val="385779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124" y="280657"/>
            <a:ext cx="9424656" cy="5948127"/>
          </a:xfrm>
        </p:spPr>
        <p:txBody>
          <a:bodyPr>
            <a:normAutofit/>
          </a:bodyPr>
          <a:lstStyle/>
          <a:p>
            <a:pPr marL="0" indent="0">
              <a:buNone/>
            </a:pPr>
            <a:r>
              <a:rPr lang="en-US" sz="4400" b="1" u="sng" dirty="0">
                <a:solidFill>
                  <a:schemeClr val="tx1"/>
                </a:solidFill>
              </a:rPr>
              <a:t>Site Monitoring</a:t>
            </a:r>
          </a:p>
          <a:p>
            <a:r>
              <a:rPr lang="en-US" sz="3200" dirty="0"/>
              <a:t>Documentation of site monitoring for multiple sites.</a:t>
            </a:r>
            <a:r>
              <a:rPr lang="en-US" sz="3200" b="1" u="sng" dirty="0"/>
              <a:t> </a:t>
            </a:r>
          </a:p>
          <a:p>
            <a:pPr marL="0" indent="0">
              <a:buNone/>
            </a:pPr>
            <a:endParaRPr lang="en-US" sz="1500" b="1" u="sng" dirty="0"/>
          </a:p>
          <a:p>
            <a:pPr marL="0" indent="0">
              <a:buNone/>
            </a:pPr>
            <a:endParaRPr lang="en-US" sz="1500" b="1" u="sng" dirty="0"/>
          </a:p>
          <a:p>
            <a:pPr marL="0" indent="0">
              <a:buNone/>
            </a:pPr>
            <a:endParaRPr lang="en-US" sz="1500" b="1" u="sng" dirty="0"/>
          </a:p>
          <a:p>
            <a:pPr marL="0" indent="0">
              <a:buNone/>
            </a:pPr>
            <a:r>
              <a:rPr lang="en-US" sz="4400" b="1" u="sng" dirty="0">
                <a:solidFill>
                  <a:schemeClr val="tx1"/>
                </a:solidFill>
              </a:rPr>
              <a:t>Nutrition Education</a:t>
            </a:r>
          </a:p>
          <a:p>
            <a:r>
              <a:rPr lang="en-US" sz="3200" dirty="0"/>
              <a:t>Documentation of monthly nutrition education activities.</a:t>
            </a:r>
          </a:p>
          <a:p>
            <a:endParaRPr lang="en-US"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0845" y="1849697"/>
            <a:ext cx="2495980" cy="1838642"/>
          </a:xfrm>
          <a:prstGeom prst="rect">
            <a:avLst/>
          </a:prstGeom>
        </p:spPr>
      </p:pic>
    </p:spTree>
    <p:extLst>
      <p:ext uri="{BB962C8B-B14F-4D97-AF65-F5344CB8AC3E}">
        <p14:creationId xmlns:p14="http://schemas.microsoft.com/office/powerpoint/2010/main" val="166657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2299</TotalTime>
  <Words>1338</Words>
  <Application>Microsoft Office PowerPoint</Application>
  <PresentationFormat>Widescreen</PresentationFormat>
  <Paragraphs>139</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Trebuchet MS</vt:lpstr>
      <vt:lpstr>Wingdings</vt:lpstr>
      <vt:lpstr>Wingdings 3</vt:lpstr>
      <vt:lpstr>Facet</vt:lpstr>
      <vt:lpstr>On the Road to Success!</vt:lpstr>
      <vt:lpstr>Key points to remember about CACFP</vt:lpstr>
      <vt:lpstr>Recordkeeping Responsibilities</vt:lpstr>
      <vt:lpstr>Record Retention</vt:lpstr>
      <vt:lpstr>Participant Records </vt:lpstr>
      <vt:lpstr>Meal Service Records</vt:lpstr>
      <vt:lpstr>Financial Management Records </vt:lpstr>
      <vt:lpstr>Training Records </vt:lpstr>
      <vt:lpstr>PowerPoint Presentation</vt:lpstr>
      <vt:lpstr>Permanent Documents Binder</vt:lpstr>
      <vt:lpstr>PowerPoint Presentation</vt:lpstr>
      <vt:lpstr>PowerPoint Presentation</vt:lpstr>
      <vt:lpstr>PowerPoint Presentation</vt:lpstr>
      <vt:lpstr>2019 Record Keeping Errors  </vt:lpstr>
      <vt:lpstr>Let’s talk about  Income Eligibility Applications</vt:lpstr>
      <vt:lpstr>PowerPoint Presentation</vt:lpstr>
      <vt:lpstr>Common IEA Mistakes</vt:lpstr>
      <vt:lpstr>PowerPoint Presentation</vt:lpstr>
      <vt:lpstr>Let’s see what’s wrong…</vt:lpstr>
      <vt:lpstr>PowerPoint Presentation</vt:lpstr>
      <vt:lpstr>Yes! your program will be successful!</vt:lpstr>
      <vt:lpstr>PowerPoint Presentation</vt:lpstr>
      <vt:lpstr>IEA Information Sheets</vt:lpstr>
    </vt:vector>
  </TitlesOfParts>
  <Company>New Mexico Children, Youth &amp; Families Department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the road to Recordkeeping</dc:title>
  <dc:creator>Windows User</dc:creator>
  <cp:lastModifiedBy>Rometa Nguyen</cp:lastModifiedBy>
  <cp:revision>75</cp:revision>
  <cp:lastPrinted>2019-04-12T20:59:24Z</cp:lastPrinted>
  <dcterms:created xsi:type="dcterms:W3CDTF">2019-04-05T16:44:45Z</dcterms:created>
  <dcterms:modified xsi:type="dcterms:W3CDTF">2021-06-04T15:17:40Z</dcterms:modified>
</cp:coreProperties>
</file>